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6" r:id="rId1"/>
    <p:sldMasterId id="2147484182" r:id="rId2"/>
  </p:sldMasterIdLst>
  <p:notesMasterIdLst>
    <p:notesMasterId r:id="rId13"/>
  </p:notesMasterIdLst>
  <p:sldIdLst>
    <p:sldId id="275" r:id="rId3"/>
    <p:sldId id="266" r:id="rId4"/>
    <p:sldId id="267" r:id="rId5"/>
    <p:sldId id="269" r:id="rId6"/>
    <p:sldId id="270" r:id="rId7"/>
    <p:sldId id="273" r:id="rId8"/>
    <p:sldId id="271" r:id="rId9"/>
    <p:sldId id="272" r:id="rId10"/>
    <p:sldId id="263" r:id="rId11"/>
    <p:sldId id="276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D7A7"/>
    <a:srgbClr val="ACE2D4"/>
    <a:srgbClr val="FF66FF"/>
    <a:srgbClr val="CC00FF"/>
    <a:srgbClr val="2CF431"/>
    <a:srgbClr val="0066FF"/>
    <a:srgbClr val="FF7C80"/>
    <a:srgbClr val="F8FC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73" autoAdjust="0"/>
    <p:restoredTop sz="94660"/>
  </p:normalViewPr>
  <p:slideViewPr>
    <p:cSldViewPr>
      <p:cViewPr varScale="1">
        <p:scale>
          <a:sx n="69" d="100"/>
          <a:sy n="69" d="100"/>
        </p:scale>
        <p:origin x="130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FFAFE3E-8E18-4C51-A5FD-579EEFA870E0}" type="datetimeFigureOut">
              <a:rPr lang="ru-RU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AB62CBE-7F07-42C0-A37A-7791EE5F74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5062D-60DF-451D-81B1-CA39F0B9FA7A}" type="datetimeFigureOut">
              <a:rPr lang="ru-RU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4B30D-737D-485B-B06D-F890DA8660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  <p:sndAc>
      <p:stSnd>
        <p:snd r:embed="rId1" name="applause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DB585-2BF2-4ED8-A073-9AE910A43D3D}" type="datetimeFigureOut">
              <a:rPr lang="ru-RU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26B70-6885-43D2-B896-9F3CFB7F87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  <p:sndAc>
      <p:stSnd>
        <p:snd r:embed="rId1" name="applause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8181F9-A25E-4DAB-904D-2E055D21F076}" type="datetimeFigureOut">
              <a:rPr lang="ru-RU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D1921E-BAC3-41A5-86D8-A13FE2150F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  <p:sndAc>
      <p:stSnd>
        <p:snd r:embed="rId1" name="applause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A2036A-4DE1-4366-A18B-D18497CD5780}" type="datetimeFigureOut">
              <a:rPr lang="ru-RU" smtClean="0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51AB33-29AB-4549-A339-DEBC34CA6DA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8278123"/>
      </p:ext>
    </p:extLst>
  </p:cSld>
  <p:clrMapOvr>
    <a:masterClrMapping/>
  </p:clrMapOvr>
  <p:transition spd="slow">
    <p:wedge/>
    <p:sndAc>
      <p:stSnd>
        <p:snd r:embed="rId1" name="applause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B41C3F-FC92-4CA7-B432-C0932CE5A39F}" type="datetimeFigureOut">
              <a:rPr lang="ru-RU" smtClean="0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0CD387-46D4-4007-860A-AF0B29490EA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861131"/>
      </p:ext>
    </p:extLst>
  </p:cSld>
  <p:clrMapOvr>
    <a:masterClrMapping/>
  </p:clrMapOvr>
  <p:transition spd="slow">
    <p:wedge/>
    <p:sndAc>
      <p:stSnd>
        <p:snd r:embed="rId1" name="applause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78EE4A-9494-46ED-AAFD-276F741622DB}" type="datetimeFigureOut">
              <a:rPr lang="ru-RU" smtClean="0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F4911F-BD60-4C5B-AA2B-14F76735F7B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9510004"/>
      </p:ext>
    </p:extLst>
  </p:cSld>
  <p:clrMapOvr>
    <a:masterClrMapping/>
  </p:clrMapOvr>
  <p:transition spd="slow">
    <p:wedge/>
    <p:sndAc>
      <p:stSnd>
        <p:snd r:embed="rId1" name="applause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8B7F69-2385-4FFA-B5E4-5603807B5C34}" type="datetimeFigureOut">
              <a:rPr lang="ru-RU" smtClean="0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9171F0-C2AF-4F77-BEBE-836B5452CDB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217692"/>
      </p:ext>
    </p:extLst>
  </p:cSld>
  <p:clrMapOvr>
    <a:masterClrMapping/>
  </p:clrMapOvr>
  <p:transition spd="slow">
    <p:wedge/>
    <p:sndAc>
      <p:stSnd>
        <p:snd r:embed="rId1" name="applause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5B54822-1CC8-4BC1-B1F5-60BE71C6544D}" type="datetimeFigureOut">
              <a:rPr lang="ru-RU" smtClean="0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9FD87D-8720-4B03-B2E4-3AAEDE25939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5546223"/>
      </p:ext>
    </p:extLst>
  </p:cSld>
  <p:clrMapOvr>
    <a:masterClrMapping/>
  </p:clrMapOvr>
  <p:transition spd="slow">
    <p:wedge/>
    <p:sndAc>
      <p:stSnd>
        <p:snd r:embed="rId1" name="applause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0725F22-FDA0-49A3-8ACD-6C69F7B1A471}" type="datetimeFigureOut">
              <a:rPr lang="ru-RU" smtClean="0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EBE74C-93CA-4DE2-8111-05E021C4435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804962"/>
      </p:ext>
    </p:extLst>
  </p:cSld>
  <p:clrMapOvr>
    <a:masterClrMapping/>
  </p:clrMapOvr>
  <p:transition spd="slow">
    <p:wedge/>
    <p:sndAc>
      <p:stSnd>
        <p:snd r:embed="rId1" name="applause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E573BE0-7083-4426-910E-4EAAFDA93BC9}" type="datetimeFigureOut">
              <a:rPr lang="ru-RU" smtClean="0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6B156C-8EA8-415F-AFA3-A09F2FCCB3E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6498611"/>
      </p:ext>
    </p:extLst>
  </p:cSld>
  <p:clrMapOvr>
    <a:masterClrMapping/>
  </p:clrMapOvr>
  <p:transition spd="slow">
    <p:wedge/>
    <p:sndAc>
      <p:stSnd>
        <p:snd r:embed="rId1" name="applause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87FBB3-02D2-41F8-9E85-273F6E4008B3}" type="datetimeFigureOut">
              <a:rPr lang="ru-RU" smtClean="0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9E2257-F2E1-49DA-93BA-5B2BAD7F286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209238"/>
      </p:ext>
    </p:extLst>
  </p:cSld>
  <p:clrMapOvr>
    <a:masterClrMapping/>
  </p:clrMapOvr>
  <p:transition spd="slow">
    <p:wedge/>
    <p:sndAc>
      <p:stSnd>
        <p:snd r:embed="rId1" name="applause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7DAF72-EC81-4D1C-AFB0-E73D280B0AA6}" type="datetimeFigureOut">
              <a:rPr lang="ru-RU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3A0EE-C761-42F2-80C4-7E8078DF98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  <p:sndAc>
      <p:stSnd>
        <p:snd r:embed="rId1" name="applause.wav"/>
      </p:stSnd>
    </p:sndAc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8CFBD1-3152-40F5-986A-9456FFAAC6E9}" type="datetimeFigureOut">
              <a:rPr lang="ru-RU" smtClean="0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6361D7-F0F9-4E96-8E0E-487F2FA2395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503955"/>
      </p:ext>
    </p:extLst>
  </p:cSld>
  <p:clrMapOvr>
    <a:masterClrMapping/>
  </p:clrMapOvr>
  <p:transition spd="slow">
    <p:wedge/>
    <p:sndAc>
      <p:stSnd>
        <p:snd r:embed="rId1" name="applause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B69699-CFCD-489A-821E-97C2C848D1F7}" type="datetimeFigureOut">
              <a:rPr lang="ru-RU" smtClean="0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C07D06-77BF-4E6F-A945-70A3D7AB30B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5602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B69699-CFCD-489A-821E-97C2C848D1F7}" type="datetimeFigureOut">
              <a:rPr lang="ru-RU" smtClean="0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C07D06-77BF-4E6F-A945-70A3D7AB30B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518971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B69699-CFCD-489A-821E-97C2C848D1F7}" type="datetimeFigureOut">
              <a:rPr lang="ru-RU" smtClean="0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C07D06-77BF-4E6F-A945-70A3D7AB30B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5479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B69699-CFCD-489A-821E-97C2C848D1F7}" type="datetimeFigureOut">
              <a:rPr lang="ru-RU" smtClean="0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C07D06-77BF-4E6F-A945-70A3D7AB30B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73944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B69699-CFCD-489A-821E-97C2C848D1F7}" type="datetimeFigureOut">
              <a:rPr lang="ru-RU" smtClean="0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C07D06-77BF-4E6F-A945-70A3D7AB30B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0749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B307EA-CB7D-48C6-9E41-F98CAC90291E}" type="datetimeFigureOut">
              <a:rPr lang="ru-RU" smtClean="0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5151FE-6911-4D77-ACBB-3EEB1FD0932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0910"/>
      </p:ext>
    </p:extLst>
  </p:cSld>
  <p:clrMapOvr>
    <a:masterClrMapping/>
  </p:clrMapOvr>
  <p:transition spd="slow">
    <p:wedge/>
    <p:sndAc>
      <p:stSnd>
        <p:snd r:embed="rId1" name="applause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08F36B-A88D-44F3-8B93-3D82B18A332A}" type="datetimeFigureOut">
              <a:rPr lang="ru-RU" smtClean="0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CD0A1E-9A0D-42BD-9B71-F3D65A5C648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19829"/>
      </p:ext>
    </p:extLst>
  </p:cSld>
  <p:clrMapOvr>
    <a:masterClrMapping/>
  </p:clrMapOvr>
  <p:transition spd="slow">
    <p:wedge/>
    <p:sndAc>
      <p:stSnd>
        <p:snd r:embed="rId1" name="applause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4099E-B223-4F10-9023-F97D051BEAF5}" type="datetimeFigureOut">
              <a:rPr lang="ru-RU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BC639-314B-451C-8173-33354018E9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  <p:sndAc>
      <p:stSnd>
        <p:snd r:embed="rId1" name="applause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A5208-372E-4227-BF34-3358DDAF67B4}" type="datetimeFigureOut">
              <a:rPr lang="ru-RU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811955-1759-44D2-BE09-335FAE9D1B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  <p:sndAc>
      <p:stSnd>
        <p:snd r:embed="rId1" name="applause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F0CF93-00D5-40D2-B77A-7D35C6D1EF2E}" type="datetimeFigureOut">
              <a:rPr lang="ru-RU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AAE7CC-4B62-4F1C-AAFE-80BCD76948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  <p:sndAc>
      <p:stSnd>
        <p:snd r:embed="rId1" name="applause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E947EF-838B-4EAA-9398-88E2BAD86699}" type="datetimeFigureOut">
              <a:rPr lang="ru-RU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101BF1-FE3F-4AAF-ADCF-82650D97F2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  <p:sndAc>
      <p:stSnd>
        <p:snd r:embed="rId1" name="applause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674CC7-80EA-4C5F-ACAB-E3CC239D0C29}" type="datetimeFigureOut">
              <a:rPr lang="ru-RU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77BF2F-74B6-4414-8612-42DB572F46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  <p:sndAc>
      <p:stSnd>
        <p:snd r:embed="rId1" name="applause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3FF88A-1A94-45F6-AB56-45AB7F9E9787}" type="datetimeFigureOut">
              <a:rPr lang="ru-RU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5F7A6D-7DC7-429A-881B-5CC549A496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  <p:sndAc>
      <p:stSnd>
        <p:snd r:embed="rId1" name="applause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ED731B-77A6-45EB-A419-706399323F62}" type="datetimeFigureOut">
              <a:rPr lang="ru-RU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4769A6-9A10-44D7-8B34-3C3242018A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  <p:sndAc>
      <p:stSnd>
        <p:snd r:embed="rId1" name="applause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audio" Target="../media/audio1.wav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E379824-1462-4C48-A194-D31BA1CED957}" type="datetimeFigureOut">
              <a:rPr lang="ru-RU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B28A218-5333-49AC-85C2-6CAEB07362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7" r:id="rId1"/>
    <p:sldLayoutId id="2147484168" r:id="rId2"/>
    <p:sldLayoutId id="2147484169" r:id="rId3"/>
    <p:sldLayoutId id="2147484170" r:id="rId4"/>
    <p:sldLayoutId id="2147484171" r:id="rId5"/>
    <p:sldLayoutId id="2147484172" r:id="rId6"/>
    <p:sldLayoutId id="2147484173" r:id="rId7"/>
    <p:sldLayoutId id="2147484174" r:id="rId8"/>
    <p:sldLayoutId id="2147484175" r:id="rId9"/>
    <p:sldLayoutId id="2147484176" r:id="rId10"/>
    <p:sldLayoutId id="2147484177" r:id="rId11"/>
  </p:sldLayoutIdLst>
  <p:transition spd="slow">
    <p:wedge/>
    <p:sndAc>
      <p:stSnd>
        <p:snd r:embed="rId13" name="applause.wav"/>
      </p:stSnd>
    </p:sndAc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8B69699-CFCD-489A-821E-97C2C848D1F7}" type="datetimeFigureOut">
              <a:rPr lang="ru-RU" smtClean="0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C5C07D06-77BF-4E6F-A945-70A3D7AB30B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9504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3" r:id="rId1"/>
    <p:sldLayoutId id="2147484184" r:id="rId2"/>
    <p:sldLayoutId id="2147484185" r:id="rId3"/>
    <p:sldLayoutId id="2147484186" r:id="rId4"/>
    <p:sldLayoutId id="2147484187" r:id="rId5"/>
    <p:sldLayoutId id="2147484188" r:id="rId6"/>
    <p:sldLayoutId id="2147484189" r:id="rId7"/>
    <p:sldLayoutId id="2147484190" r:id="rId8"/>
    <p:sldLayoutId id="2147484191" r:id="rId9"/>
    <p:sldLayoutId id="2147484192" r:id="rId10"/>
    <p:sldLayoutId id="2147484193" r:id="rId11"/>
    <p:sldLayoutId id="2147484194" r:id="rId12"/>
    <p:sldLayoutId id="2147484195" r:id="rId13"/>
    <p:sldLayoutId id="2147484196" r:id="rId14"/>
    <p:sldLayoutId id="2147484197" r:id="rId15"/>
    <p:sldLayoutId id="2147484198" r:id="rId16"/>
  </p:sldLayoutIdLst>
  <p:transition spd="slow">
    <p:wedge/>
    <p:sndAc>
      <p:stSnd>
        <p:snd r:embed="rId18" name="applause.wav"/>
      </p:stSnd>
    </p:sndAc>
  </p:transition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Подзаголовок 5"/>
          <p:cNvSpPr>
            <a:spLocks noGrp="1"/>
          </p:cNvSpPr>
          <p:nvPr>
            <p:ph type="subTitle" idx="1"/>
          </p:nvPr>
        </p:nvSpPr>
        <p:spPr>
          <a:xfrm>
            <a:off x="3491880" y="3861048"/>
            <a:ext cx="5429250" cy="27860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2800" b="1" dirty="0" smtClean="0">
              <a:solidFill>
                <a:srgbClr val="2CF431"/>
              </a:solidFill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endParaRPr lang="ru-RU" sz="2800" b="1" dirty="0" smtClean="0">
              <a:solidFill>
                <a:srgbClr val="2CF431"/>
              </a:solidFill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800" b="1" dirty="0" smtClean="0">
                <a:solidFill>
                  <a:srgbClr val="2CF431"/>
                </a:solidFill>
                <a:latin typeface="Arial" charset="0"/>
              </a:rPr>
              <a:t>Работу выполнил 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b="1" dirty="0">
                <a:solidFill>
                  <a:srgbClr val="2CF431"/>
                </a:solidFill>
                <a:latin typeface="Arial" charset="0"/>
              </a:rPr>
              <a:t>у</a:t>
            </a:r>
            <a:r>
              <a:rPr lang="ru-RU" sz="2800" b="1" dirty="0" smtClean="0">
                <a:solidFill>
                  <a:srgbClr val="2CF431"/>
                </a:solidFill>
                <a:latin typeface="Arial" charset="0"/>
              </a:rPr>
              <a:t>ченик 3 А класс 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b="1" dirty="0">
                <a:solidFill>
                  <a:srgbClr val="2CF431"/>
                </a:solidFill>
                <a:latin typeface="Arial" charset="0"/>
              </a:rPr>
              <a:t>М</a:t>
            </a:r>
            <a:r>
              <a:rPr lang="ru-RU" sz="2800" b="1" dirty="0" smtClean="0">
                <a:solidFill>
                  <a:srgbClr val="2CF431"/>
                </a:solidFill>
                <a:latin typeface="Arial" charset="0"/>
              </a:rPr>
              <a:t>агомедов </a:t>
            </a:r>
            <a:r>
              <a:rPr lang="ru-RU" sz="2800" b="1" dirty="0">
                <a:solidFill>
                  <a:srgbClr val="2CF431"/>
                </a:solidFill>
                <a:latin typeface="Arial" charset="0"/>
              </a:rPr>
              <a:t>М</a:t>
            </a:r>
            <a:r>
              <a:rPr lang="ru-RU" sz="2800" b="1" dirty="0" smtClean="0">
                <a:solidFill>
                  <a:srgbClr val="2CF431"/>
                </a:solidFill>
                <a:latin typeface="Arial" charset="0"/>
              </a:rPr>
              <a:t>агомед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b="1" dirty="0" smtClean="0">
                <a:solidFill>
                  <a:srgbClr val="2CF431"/>
                </a:solidFill>
                <a:latin typeface="Arial" charset="0"/>
              </a:rPr>
              <a:t>Учитель </a:t>
            </a:r>
            <a:r>
              <a:rPr lang="ru-RU" sz="2800" b="1" dirty="0" err="1" smtClean="0">
                <a:solidFill>
                  <a:srgbClr val="2CF431"/>
                </a:solidFill>
                <a:latin typeface="Arial" charset="0"/>
              </a:rPr>
              <a:t>Аюбова</a:t>
            </a:r>
            <a:r>
              <a:rPr lang="ru-RU" sz="2800" b="1" dirty="0" smtClean="0">
                <a:solidFill>
                  <a:srgbClr val="2CF431"/>
                </a:solidFill>
                <a:latin typeface="Arial" charset="0"/>
              </a:rPr>
              <a:t> А.О.</a:t>
            </a:r>
            <a:endParaRPr lang="ru-RU" dirty="0" smtClean="0">
              <a:solidFill>
                <a:srgbClr val="2CF43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14625" y="1071563"/>
            <a:ext cx="6429375" cy="14462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4400" b="1" dirty="0">
                <a:ln w="11430"/>
                <a:solidFill>
                  <a:srgbClr val="2CF43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Необычные способы          </a:t>
            </a:r>
          </a:p>
          <a:p>
            <a:pPr>
              <a:defRPr/>
            </a:pPr>
            <a:r>
              <a:rPr lang="ru-RU" sz="4400" b="1" dirty="0">
                <a:ln w="11430"/>
                <a:solidFill>
                  <a:srgbClr val="2CF43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умножения</a:t>
            </a:r>
            <a:endParaRPr lang="ru-RU" dirty="0"/>
          </a:p>
        </p:txBody>
      </p:sp>
    </p:spTree>
  </p:cSld>
  <p:clrMapOvr>
    <a:masterClrMapping/>
  </p:clrMapOvr>
  <p:transition spd="med">
    <p:wipe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3" descr="1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285750"/>
            <a:ext cx="7786688" cy="635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4294967295"/>
          </p:nvPr>
        </p:nvSpPr>
        <p:spPr>
          <a:xfrm>
            <a:off x="1071563" y="285750"/>
            <a:ext cx="8072437" cy="6072188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rgbClr val="C00000"/>
                </a:solidFill>
              </a:rPr>
              <a:t>Цель работы: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/>
              <a:t>    </a:t>
            </a:r>
            <a:r>
              <a:rPr lang="ru-RU" b="1" i="1" dirty="0" smtClean="0"/>
              <a:t>Показать  необычные способы умножения.</a:t>
            </a:r>
            <a:endParaRPr lang="ru-RU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/>
              <a:t>     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rgbClr val="C00000"/>
                </a:solidFill>
              </a:rPr>
              <a:t>Задачи: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/>
              <a:t> 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b="1" i="1" dirty="0" smtClean="0"/>
              <a:t>Найти необычные способы  умножения.</a:t>
            </a:r>
            <a:endParaRPr lang="ru-RU" b="1" dirty="0" smtClean="0"/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b="1" i="1" dirty="0" smtClean="0"/>
              <a:t>Научиться их применять.</a:t>
            </a:r>
            <a:endParaRPr lang="ru-RU" b="1" dirty="0" smtClean="0"/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b="1" i="1" dirty="0" smtClean="0"/>
              <a:t>Выбрать для себя самые интересные или более легкие и использовать их при счете.</a:t>
            </a:r>
            <a:endParaRPr lang="ru-RU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8195" name="Picture 2" descr="C:\Documents and Settings\Татьяна\Мои документы\Мои рисунки\2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29438" y="357188"/>
            <a:ext cx="1928812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00000"/>
            </a:gs>
            <a:gs pos="64999">
              <a:srgbClr val="F0EBD5"/>
            </a:gs>
            <a:gs pos="100000">
              <a:srgbClr val="D1C39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1214438"/>
            <a:ext cx="8001000" cy="478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32"/>
          </a:xfrm>
        </p:spPr>
        <p:txBody>
          <a:bodyPr rtlCol="0">
            <a:prstTxWarp prst="textDeflate">
              <a:avLst/>
            </a:prstTxWarp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n w="1143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Умножение на пальцах.</a:t>
            </a:r>
            <a:endParaRPr lang="ru-RU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bg2">
                <a:lumMod val="75000"/>
              </a:schemeClr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715436" cy="857256"/>
          </a:xfrm>
        </p:spPr>
        <p:txBody>
          <a:bodyPr rtlCol="0">
            <a:prstTxWarp prst="textInflateBottom">
              <a:avLst/>
            </a:prstTxWarp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Умножение  на   9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266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" y="1285875"/>
            <a:ext cx="7929562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5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Лука Пачоли"/>
          <p:cNvPicPr>
            <a:picLocks noChangeAspect="1" noChangeArrowheads="1"/>
          </p:cNvPicPr>
          <p:nvPr/>
        </p:nvPicPr>
        <p:blipFill>
          <a:blip r:embed="rId2"/>
          <a:srcRect t="4448" r="3590"/>
          <a:stretch>
            <a:fillRect/>
          </a:stretch>
        </p:blipFill>
        <p:spPr bwMode="auto">
          <a:xfrm>
            <a:off x="3929063" y="928688"/>
            <a:ext cx="4859337" cy="405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TextBox 3"/>
          <p:cNvSpPr txBox="1">
            <a:spLocks noChangeArrowheads="1"/>
          </p:cNvSpPr>
          <p:nvPr/>
        </p:nvSpPr>
        <p:spPr bwMode="auto">
          <a:xfrm>
            <a:off x="285750" y="928688"/>
            <a:ext cx="3571875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solidFill>
                  <a:schemeClr val="bg1"/>
                </a:solidFill>
                <a:latin typeface="Calibri" pitchFamily="34" charset="0"/>
              </a:rPr>
              <a:t>Итальянский математик</a:t>
            </a:r>
          </a:p>
          <a:p>
            <a:r>
              <a:rPr lang="ru-RU" sz="3600" b="1">
                <a:solidFill>
                  <a:schemeClr val="bg1"/>
                </a:solidFill>
                <a:latin typeface="Calibri" pitchFamily="34" charset="0"/>
              </a:rPr>
              <a:t>Лука Пачиоли родился </a:t>
            </a:r>
          </a:p>
          <a:p>
            <a:r>
              <a:rPr lang="ru-RU" sz="3600" b="1">
                <a:solidFill>
                  <a:schemeClr val="bg1"/>
                </a:solidFill>
                <a:latin typeface="Calibri" pitchFamily="34" charset="0"/>
              </a:rPr>
              <a:t>в 1445 году.</a:t>
            </a:r>
            <a:endParaRPr lang="ru-RU" sz="3600">
              <a:solidFill>
                <a:srgbClr val="C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3" presetClass="emph" presetSubtype="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3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CE2D4">
            <a:alpha val="3568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3"/>
          <p:cNvSpPr txBox="1">
            <a:spLocks noChangeArrowheads="1"/>
          </p:cNvSpPr>
          <p:nvPr/>
        </p:nvSpPr>
        <p:spPr bwMode="auto">
          <a:xfrm>
            <a:off x="1752600" y="914400"/>
            <a:ext cx="6553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2400">
              <a:latin typeface="Times New Roman" pitchFamily="18" charset="0"/>
            </a:endParaRPr>
          </a:p>
        </p:txBody>
      </p:sp>
      <p:pic>
        <p:nvPicPr>
          <p:cNvPr id="4100" name="Picture 4" descr="Маленький замо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785813"/>
            <a:ext cx="8178800" cy="6072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WordArt 5"/>
          <p:cNvSpPr>
            <a:spLocks noChangeArrowheads="1" noChangeShapeType="1" noTextEdit="1"/>
          </p:cNvSpPr>
          <p:nvPr/>
        </p:nvSpPr>
        <p:spPr bwMode="auto">
          <a:xfrm>
            <a:off x="0" y="0"/>
            <a:ext cx="8850313" cy="928688"/>
          </a:xfrm>
          <a:prstGeom prst="rect">
            <a:avLst/>
          </a:prstGeom>
        </p:spPr>
        <p:txBody>
          <a:bodyPr wrap="none" fromWordArt="1">
            <a:prstTxWarp prst="textDeflateInflateDeflate">
              <a:avLst>
                <a:gd name="adj" fmla="val 25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Умножение способом</a:t>
            </a:r>
          </a:p>
          <a:p>
            <a:pPr algn="ctr"/>
            <a:r>
              <a:rPr lang="ru-RU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"Маленький замок"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D7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 rtlCol="0">
            <a:prstTxWarp prst="textCanDown">
              <a:avLst/>
            </a:prstTxWarp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990033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cs typeface="Arial"/>
              </a:rPr>
              <a:t>Умножение методом</a:t>
            </a:r>
            <a:br>
              <a:rPr lang="ru-RU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990033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cs typeface="Arial"/>
              </a:rPr>
            </a:br>
            <a:r>
              <a:rPr lang="ru-RU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990033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cs typeface="Arial"/>
              </a:rPr>
              <a:t>«Ревность»</a:t>
            </a:r>
            <a:endParaRPr lang="ru-RU" dirty="0">
              <a:solidFill>
                <a:srgbClr val="AB1D2B"/>
              </a:solidFill>
            </a:endParaRPr>
          </a:p>
        </p:txBody>
      </p:sp>
      <p:pic>
        <p:nvPicPr>
          <p:cNvPr id="4" name="Picture 4" descr="Ревность"/>
          <p:cNvPicPr>
            <a:picLocks noChangeAspect="1" noChangeArrowheads="1"/>
          </p:cNvPicPr>
          <p:nvPr/>
        </p:nvPicPr>
        <p:blipFill>
          <a:blip r:embed="rId2"/>
          <a:srcRect l="43938"/>
          <a:stretch>
            <a:fillRect/>
          </a:stretch>
        </p:blipFill>
        <p:spPr bwMode="auto">
          <a:xfrm>
            <a:off x="1071563" y="1285875"/>
            <a:ext cx="7000875" cy="535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>
            <a:prstTxWarp prst="textDeflateBottom">
              <a:avLst/>
            </a:prstTxWarp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 prst="relaxedInset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Умножение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етодом решетки.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928688" y="2286000"/>
            <a:ext cx="6143625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928688" y="3000375"/>
            <a:ext cx="6143625" cy="7143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928688" y="3786188"/>
            <a:ext cx="6143625" cy="7143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5400000">
            <a:off x="141287" y="3071813"/>
            <a:ext cx="1573213" cy="158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5400000">
            <a:off x="2248694" y="3107531"/>
            <a:ext cx="1644650" cy="158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5400000">
            <a:off x="4537075" y="3035300"/>
            <a:ext cx="1500188" cy="158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5400000">
            <a:off x="6286500" y="3071813"/>
            <a:ext cx="1573213" cy="158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1714500" y="1500188"/>
            <a:ext cx="3667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Calibri" pitchFamily="34" charset="0"/>
              </a:rPr>
              <a:t>3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4000500" y="1428750"/>
            <a:ext cx="3667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Calibri" pitchFamily="34" charset="0"/>
              </a:rPr>
              <a:t>4</a:t>
            </a: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6215063" y="1428750"/>
            <a:ext cx="3667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Calibri" pitchFamily="34" charset="0"/>
              </a:rPr>
              <a:t>7</a:t>
            </a: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7286625" y="2071688"/>
            <a:ext cx="3667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Calibri" pitchFamily="34" charset="0"/>
              </a:rPr>
              <a:t>2</a:t>
            </a: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7286625" y="3000375"/>
            <a:ext cx="2857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Calibri" pitchFamily="34" charset="0"/>
              </a:rPr>
              <a:t>9</a:t>
            </a: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 flipV="1">
            <a:off x="928688" y="2286000"/>
            <a:ext cx="2143125" cy="785813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V="1">
            <a:off x="3071813" y="2286000"/>
            <a:ext cx="4000500" cy="1571625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V="1">
            <a:off x="857250" y="2286000"/>
            <a:ext cx="4286250" cy="1571625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V="1">
            <a:off x="5286375" y="3000375"/>
            <a:ext cx="1785938" cy="785813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2714625" y="2535238"/>
            <a:ext cx="3397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B050"/>
                </a:solidFill>
                <a:latin typeface="Calibri" pitchFamily="34" charset="0"/>
              </a:rPr>
              <a:t>6</a:t>
            </a:r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4857750" y="2500313"/>
            <a:ext cx="3397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7030A0"/>
                </a:solidFill>
                <a:latin typeface="Calibri" pitchFamily="34" charset="0"/>
              </a:rPr>
              <a:t>8</a:t>
            </a:r>
          </a:p>
        </p:txBody>
      </p:sp>
      <p:sp>
        <p:nvSpPr>
          <p:cNvPr id="53" name="TextBox 52"/>
          <p:cNvSpPr txBox="1">
            <a:spLocks noChangeArrowheads="1"/>
          </p:cNvSpPr>
          <p:nvPr/>
        </p:nvSpPr>
        <p:spPr bwMode="auto">
          <a:xfrm flipH="1">
            <a:off x="5357813" y="2357438"/>
            <a:ext cx="3571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7030A0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54" name="TextBox 53"/>
          <p:cNvSpPr txBox="1">
            <a:spLocks noChangeArrowheads="1"/>
          </p:cNvSpPr>
          <p:nvPr/>
        </p:nvSpPr>
        <p:spPr bwMode="auto">
          <a:xfrm flipH="1">
            <a:off x="6643688" y="2500313"/>
            <a:ext cx="2143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chemeClr val="accent2"/>
                </a:solidFill>
                <a:latin typeface="Calibri" pitchFamily="34" charset="0"/>
              </a:rPr>
              <a:t>4</a:t>
            </a:r>
          </a:p>
        </p:txBody>
      </p:sp>
      <p:sp>
        <p:nvSpPr>
          <p:cNvPr id="55" name="TextBox 54"/>
          <p:cNvSpPr txBox="1">
            <a:spLocks noChangeArrowheads="1"/>
          </p:cNvSpPr>
          <p:nvPr/>
        </p:nvSpPr>
        <p:spPr bwMode="auto">
          <a:xfrm flipH="1">
            <a:off x="6643688" y="3286125"/>
            <a:ext cx="3571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B0F0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56" name="TextBox 55"/>
          <p:cNvSpPr txBox="1">
            <a:spLocks noChangeArrowheads="1"/>
          </p:cNvSpPr>
          <p:nvPr/>
        </p:nvSpPr>
        <p:spPr bwMode="auto">
          <a:xfrm flipH="1">
            <a:off x="5357813" y="3071813"/>
            <a:ext cx="3571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chemeClr val="accent2"/>
                </a:solidFill>
                <a:latin typeface="Calibri" pitchFamily="34" charset="0"/>
              </a:rPr>
              <a:t>6</a:t>
            </a:r>
          </a:p>
        </p:txBody>
      </p:sp>
      <p:sp>
        <p:nvSpPr>
          <p:cNvPr id="57" name="TextBox 56"/>
          <p:cNvSpPr txBox="1">
            <a:spLocks noChangeArrowheads="1"/>
          </p:cNvSpPr>
          <p:nvPr/>
        </p:nvSpPr>
        <p:spPr bwMode="auto">
          <a:xfrm flipH="1">
            <a:off x="4714875" y="3286125"/>
            <a:ext cx="3476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chemeClr val="accent2"/>
                </a:solidFill>
                <a:latin typeface="Calibri" pitchFamily="34" charset="0"/>
              </a:rPr>
              <a:t>6</a:t>
            </a:r>
          </a:p>
        </p:txBody>
      </p:sp>
      <p:sp>
        <p:nvSpPr>
          <p:cNvPr id="59" name="TextBox 58"/>
          <p:cNvSpPr txBox="1">
            <a:spLocks noChangeArrowheads="1"/>
          </p:cNvSpPr>
          <p:nvPr/>
        </p:nvSpPr>
        <p:spPr bwMode="auto">
          <a:xfrm flipH="1">
            <a:off x="3143250" y="3071813"/>
            <a:ext cx="3571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7030A0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60" name="TextBox 59"/>
          <p:cNvSpPr txBox="1">
            <a:spLocks noChangeArrowheads="1"/>
          </p:cNvSpPr>
          <p:nvPr/>
        </p:nvSpPr>
        <p:spPr bwMode="auto">
          <a:xfrm flipH="1">
            <a:off x="2500313" y="3357563"/>
            <a:ext cx="3667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7030A0"/>
                </a:solidFill>
                <a:latin typeface="Calibri" pitchFamily="34" charset="0"/>
              </a:rPr>
              <a:t>7</a:t>
            </a:r>
          </a:p>
        </p:txBody>
      </p:sp>
      <p:sp>
        <p:nvSpPr>
          <p:cNvPr id="61" name="TextBox 60"/>
          <p:cNvSpPr txBox="1">
            <a:spLocks noChangeArrowheads="1"/>
          </p:cNvSpPr>
          <p:nvPr/>
        </p:nvSpPr>
        <p:spPr bwMode="auto">
          <a:xfrm flipH="1">
            <a:off x="928688" y="3071813"/>
            <a:ext cx="3571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B050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69" name="TextBox 68"/>
          <p:cNvSpPr txBox="1">
            <a:spLocks noChangeArrowheads="1"/>
          </p:cNvSpPr>
          <p:nvPr/>
        </p:nvSpPr>
        <p:spPr bwMode="auto">
          <a:xfrm>
            <a:off x="6143625" y="3929063"/>
            <a:ext cx="4286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srgbClr val="00B0F0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72" name="TextBox 71"/>
          <p:cNvSpPr txBox="1">
            <a:spLocks noChangeArrowheads="1"/>
          </p:cNvSpPr>
          <p:nvPr/>
        </p:nvSpPr>
        <p:spPr bwMode="auto">
          <a:xfrm>
            <a:off x="4429125" y="3929063"/>
            <a:ext cx="3397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schemeClr val="accent2"/>
                </a:solidFill>
                <a:latin typeface="Calibri" pitchFamily="34" charset="0"/>
              </a:rPr>
              <a:t>6</a:t>
            </a:r>
          </a:p>
        </p:txBody>
      </p:sp>
      <p:sp>
        <p:nvSpPr>
          <p:cNvPr id="73" name="TextBox 72"/>
          <p:cNvSpPr txBox="1">
            <a:spLocks noChangeArrowheads="1"/>
          </p:cNvSpPr>
          <p:nvPr/>
        </p:nvSpPr>
        <p:spPr bwMode="auto">
          <a:xfrm>
            <a:off x="2000250" y="3929063"/>
            <a:ext cx="5111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srgbClr val="7030A0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74" name="TextBox 73"/>
          <p:cNvSpPr txBox="1">
            <a:spLocks noChangeArrowheads="1"/>
          </p:cNvSpPr>
          <p:nvPr/>
        </p:nvSpPr>
        <p:spPr bwMode="auto">
          <a:xfrm>
            <a:off x="500063" y="3929063"/>
            <a:ext cx="7143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srgbClr val="00B050"/>
                </a:solidFill>
                <a:latin typeface="Calibri" pitchFamily="34" charset="0"/>
              </a:rPr>
              <a:t>10</a:t>
            </a:r>
          </a:p>
        </p:txBody>
      </p:sp>
      <p:sp>
        <p:nvSpPr>
          <p:cNvPr id="77" name="TextBox 76"/>
          <p:cNvSpPr txBox="1">
            <a:spLocks noChangeArrowheads="1"/>
          </p:cNvSpPr>
          <p:nvPr/>
        </p:nvSpPr>
        <p:spPr bwMode="auto">
          <a:xfrm>
            <a:off x="2571750" y="4857750"/>
            <a:ext cx="32908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>
                <a:solidFill>
                  <a:srgbClr val="002060"/>
                </a:solidFill>
                <a:latin typeface="Calibri" pitchFamily="34" charset="0"/>
              </a:rPr>
              <a:t>347•29=10063</a:t>
            </a: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F1F8C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F1F8C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F1F8C"/>
                                      </p:to>
                                    </p:animClr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F1F8C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F1F8C"/>
                                      </p:to>
                                    </p:animClr>
                                    <p:animClr clrSpc="rgb" dir="cw">
                                      <p:cBhvr>
                                        <p:cTn id="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F1F8C"/>
                                      </p:to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2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F1F8C"/>
                                      </p:to>
                                    </p:animClr>
                                    <p:animClr clrSpc="rgb" dir="cw">
                                      <p:cBhvr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F1F8C"/>
                                      </p:to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F1F8C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F1F8C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3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500"/>
                            </p:stCondLst>
                            <p:childTnLst>
                              <p:par>
                                <p:cTn id="70" presetID="28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7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6000"/>
                            </p:stCondLst>
                            <p:childTnLst>
                              <p:par>
                                <p:cTn id="76" presetID="28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7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7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7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8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6500"/>
                            </p:stCondLst>
                            <p:childTnLst>
                              <p:par>
                                <p:cTn id="8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000"/>
                            </p:stCondLst>
                            <p:childTnLst>
                              <p:par>
                                <p:cTn id="8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7500"/>
                            </p:stCondLst>
                            <p:childTnLst>
                              <p:par>
                                <p:cTn id="9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8000"/>
                            </p:stCondLst>
                            <p:childTnLst>
                              <p:par>
                                <p:cTn id="10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8500"/>
                            </p:stCondLst>
                            <p:childTnLst>
                              <p:par>
                                <p:cTn id="11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9500"/>
                            </p:stCondLst>
                            <p:childTnLst>
                              <p:par>
                                <p:cTn id="12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27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93" decel="100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0" dur="193" decel="100000"/>
                                        <p:tgtEl>
                                          <p:spTgt spid="7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31" dur="308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32" dur="193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33" dur="308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34" dur="193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5" dur="308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0501"/>
                            </p:stCondLst>
                            <p:childTnLst>
                              <p:par>
                                <p:cTn id="13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1001"/>
                            </p:stCondLst>
                            <p:childTnLst>
                              <p:par>
                                <p:cTn id="142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5" grpId="0"/>
      <p:bldP spid="36" grpId="0"/>
      <p:bldP spid="36" grpId="1"/>
      <p:bldP spid="37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9" grpId="0"/>
      <p:bldP spid="60" grpId="0"/>
      <p:bldP spid="61" grpId="0"/>
      <p:bldP spid="72" grpId="0"/>
      <p:bldP spid="73" grpId="0"/>
      <p:bldP spid="74" grpId="0"/>
      <p:bldP spid="7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Крестьянский способ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88" y="1500188"/>
            <a:ext cx="4824412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WordArt 4"/>
          <p:cNvSpPr>
            <a:spLocks noChangeArrowheads="1" noChangeShapeType="1" noTextEdit="1"/>
          </p:cNvSpPr>
          <p:nvPr/>
        </p:nvSpPr>
        <p:spPr bwMode="auto">
          <a:xfrm>
            <a:off x="428596" y="285729"/>
            <a:ext cx="8358247" cy="695346"/>
          </a:xfrm>
          <a:prstGeom prst="rect">
            <a:avLst/>
          </a:prstGeom>
        </p:spPr>
        <p:txBody>
          <a:bodyPr wrap="none" fromWordArt="1">
            <a:prstTxWarp prst="textInflateBottom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ED21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Русский</a:t>
            </a:r>
            <a:r>
              <a:rPr lang="ru-RU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ru-RU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ED21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крестьянский</a:t>
            </a:r>
            <a:r>
              <a:rPr lang="ru-RU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ru-RU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ED21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способ</a:t>
            </a:r>
          </a:p>
        </p:txBody>
      </p:sp>
      <p:sp>
        <p:nvSpPr>
          <p:cNvPr id="15364" name="TextBox 5"/>
          <p:cNvSpPr txBox="1">
            <a:spLocks noChangeArrowheads="1"/>
          </p:cNvSpPr>
          <p:nvPr/>
        </p:nvSpPr>
        <p:spPr bwMode="auto">
          <a:xfrm>
            <a:off x="0" y="1000125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3571875" y="1500188"/>
            <a:ext cx="5000625" cy="4432300"/>
          </a:xfrm>
          <a:prstGeom prst="rect">
            <a:avLst/>
          </a:prstGeom>
          <a:solidFill>
            <a:schemeClr val="bg1"/>
          </a:solidFill>
          <a:ln w="0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/>
              <a:t>37•32</a:t>
            </a:r>
          </a:p>
          <a:p>
            <a:pPr algn="ctr"/>
            <a:r>
              <a:rPr lang="ru-RU" sz="2800"/>
              <a:t>37……….32</a:t>
            </a:r>
          </a:p>
          <a:p>
            <a:pPr algn="ctr"/>
            <a:r>
              <a:rPr lang="ru-RU" sz="2800"/>
              <a:t>74……….16</a:t>
            </a:r>
          </a:p>
          <a:p>
            <a:pPr algn="ctr"/>
            <a:r>
              <a:rPr lang="ru-RU" sz="2800"/>
              <a:t>148……….8</a:t>
            </a:r>
          </a:p>
          <a:p>
            <a:pPr algn="ctr"/>
            <a:r>
              <a:rPr lang="ru-RU" sz="2800"/>
              <a:t>296……….4</a:t>
            </a:r>
          </a:p>
          <a:p>
            <a:pPr algn="ctr"/>
            <a:r>
              <a:rPr lang="ru-RU" sz="2800"/>
              <a:t>592……….2</a:t>
            </a:r>
          </a:p>
          <a:p>
            <a:pPr algn="ctr"/>
            <a:r>
              <a:rPr lang="ru-RU" sz="2800"/>
              <a:t>1184………1</a:t>
            </a:r>
          </a:p>
          <a:p>
            <a:pPr algn="ctr"/>
            <a:endParaRPr lang="ru-RU" sz="2800"/>
          </a:p>
          <a:p>
            <a:pPr algn="ctr"/>
            <a:r>
              <a:rPr lang="ru-RU" sz="2800"/>
              <a:t>37•32=1184</a:t>
            </a:r>
          </a:p>
          <a:p>
            <a:pPr algn="ctr"/>
            <a:endParaRPr lang="ru-RU" sz="1200"/>
          </a:p>
          <a:p>
            <a:endParaRPr lang="ru-RU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6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2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4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0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6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2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100"/>
                              <p:cond delay="1450"/>
                            </p:stCondLst>
                            <p:childTnLst>
                              <p:par>
                                <p:cTn id="6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build="allAtOnce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</TotalTime>
  <Words>123</Words>
  <Application>Microsoft Office PowerPoint</Application>
  <PresentationFormat>Экран (4:3)</PresentationFormat>
  <Paragraphs>57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Calibri</vt:lpstr>
      <vt:lpstr>Times New Roman</vt:lpstr>
      <vt:lpstr>Trebuchet MS</vt:lpstr>
      <vt:lpstr>Wingdings</vt:lpstr>
      <vt:lpstr>Wingdings 3</vt:lpstr>
      <vt:lpstr>Тема Office</vt:lpstr>
      <vt:lpstr>Аспект</vt:lpstr>
      <vt:lpstr>Презентация PowerPoint</vt:lpstr>
      <vt:lpstr>Презентация PowerPoint</vt:lpstr>
      <vt:lpstr>Умножение на пальцах.</vt:lpstr>
      <vt:lpstr>Умножение  на   9</vt:lpstr>
      <vt:lpstr>Презентация PowerPoint</vt:lpstr>
      <vt:lpstr>Презентация PowerPoint</vt:lpstr>
      <vt:lpstr>Умножение методом «Ревность»</vt:lpstr>
      <vt:lpstr>Умножение методом решетки.</vt:lpstr>
      <vt:lpstr>Презентация PowerPoint</vt:lpstr>
      <vt:lpstr>Презентация PowerPoint</vt:lpstr>
    </vt:vector>
  </TitlesOfParts>
  <Company>Домашний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Виталий</dc:creator>
  <cp:lastModifiedBy>user</cp:lastModifiedBy>
  <cp:revision>87</cp:revision>
  <dcterms:created xsi:type="dcterms:W3CDTF">2009-12-01T12:34:55Z</dcterms:created>
  <dcterms:modified xsi:type="dcterms:W3CDTF">2021-04-20T08:04:02Z</dcterms:modified>
</cp:coreProperties>
</file>