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wmf" ContentType="image/x-wmf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300" r:id="rId3"/>
    <p:sldId id="257" r:id="rId4"/>
    <p:sldId id="258" r:id="rId5"/>
    <p:sldId id="260" r:id="rId6"/>
    <p:sldId id="259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30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302" r:id="rId38"/>
    <p:sldId id="303" r:id="rId39"/>
    <p:sldId id="304" r:id="rId40"/>
    <p:sldId id="305" r:id="rId41"/>
    <p:sldId id="306" r:id="rId42"/>
    <p:sldId id="307" r:id="rId43"/>
    <p:sldId id="308" r:id="rId44"/>
    <p:sldId id="309" r:id="rId45"/>
    <p:sldId id="310" r:id="rId46"/>
    <p:sldId id="311" r:id="rId47"/>
    <p:sldId id="312" r:id="rId48"/>
    <p:sldId id="313" r:id="rId49"/>
    <p:sldId id="314" r:id="rId50"/>
    <p:sldId id="315" r:id="rId5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62" autoAdjust="0"/>
    <p:restoredTop sz="94660"/>
  </p:normalViewPr>
  <p:slideViewPr>
    <p:cSldViewPr>
      <p:cViewPr varScale="1">
        <p:scale>
          <a:sx n="86" d="100"/>
          <a:sy n="86" d="100"/>
        </p:scale>
        <p:origin x="-148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D5F55-08E5-4104-BB21-C81786BBD0E7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9BF9E1-2596-4A59-9E42-C615990ECFE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0149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40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25135220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93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4825366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041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262659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27939685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5753503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0143612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162130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729665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777228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42186180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41708893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5059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altLang="ru-RU" smtClean="0"/>
              <a:t>Восстановитель написано с грамматической ошибкой</a:t>
            </a:r>
          </a:p>
        </p:txBody>
      </p:sp>
    </p:spTree>
    <p:extLst>
      <p:ext uri="{BB962C8B-B14F-4D97-AF65-F5344CB8AC3E}">
        <p14:creationId xmlns:p14="http://schemas.microsoft.com/office/powerpoint/2010/main" xmlns="" val="23918813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4846263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24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2631775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229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7987010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3357798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3175595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5472836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10359259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xmlns="" val="3545217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46083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altLang="ru-RU" smtClean="0"/>
              <a:t>Восстановитель написано с грамматической ошибкой</a:t>
            </a:r>
          </a:p>
        </p:txBody>
      </p:sp>
    </p:spTree>
    <p:extLst>
      <p:ext uri="{BB962C8B-B14F-4D97-AF65-F5344CB8AC3E}">
        <p14:creationId xmlns:p14="http://schemas.microsoft.com/office/powerpoint/2010/main" xmlns="" val="1052211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4710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altLang="ru-RU" smtClean="0"/>
              <a:t>Восстановитель написано с грамматической ошибкой</a:t>
            </a:r>
          </a:p>
        </p:txBody>
      </p:sp>
    </p:spTree>
    <p:extLst>
      <p:ext uri="{BB962C8B-B14F-4D97-AF65-F5344CB8AC3E}">
        <p14:creationId xmlns:p14="http://schemas.microsoft.com/office/powerpoint/2010/main" xmlns="" val="288090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48131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altLang="ru-RU" smtClean="0"/>
              <a:t>Восстановитель написано с грамматической ошибкой</a:t>
            </a:r>
          </a:p>
        </p:txBody>
      </p:sp>
    </p:spTree>
    <p:extLst>
      <p:ext uri="{BB962C8B-B14F-4D97-AF65-F5344CB8AC3E}">
        <p14:creationId xmlns:p14="http://schemas.microsoft.com/office/powerpoint/2010/main" xmlns="" val="105721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50179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altLang="ru-RU" smtClean="0"/>
              <a:t>Восстановитель написано с грамматической ошибкой</a:t>
            </a:r>
          </a:p>
        </p:txBody>
      </p:sp>
    </p:spTree>
    <p:extLst>
      <p:ext uri="{BB962C8B-B14F-4D97-AF65-F5344CB8AC3E}">
        <p14:creationId xmlns:p14="http://schemas.microsoft.com/office/powerpoint/2010/main" xmlns="" val="14810292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5222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altLang="ru-RU" smtClean="0"/>
              <a:t>Восстановитель написано с грамматической ошибкой</a:t>
            </a:r>
          </a:p>
        </p:txBody>
      </p:sp>
    </p:spTree>
    <p:extLst>
      <p:ext uri="{BB962C8B-B14F-4D97-AF65-F5344CB8AC3E}">
        <p14:creationId xmlns:p14="http://schemas.microsoft.com/office/powerpoint/2010/main" xmlns="" val="1982821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54275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altLang="ru-RU" smtClean="0"/>
              <a:t>Восстановитель написано с грамматической ошибкой</a:t>
            </a:r>
          </a:p>
        </p:txBody>
      </p:sp>
    </p:spTree>
    <p:extLst>
      <p:ext uri="{BB962C8B-B14F-4D97-AF65-F5344CB8AC3E}">
        <p14:creationId xmlns:p14="http://schemas.microsoft.com/office/powerpoint/2010/main" xmlns="" val="1903989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5588" y="-11796713"/>
            <a:ext cx="16649701" cy="12488863"/>
          </a:xfrm>
        </p:spPr>
      </p:sp>
      <p:sp>
        <p:nvSpPr>
          <p:cNvPr id="57347" name="Text Box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1638" cy="4110038"/>
          </a:xfrm>
          <a:noFill/>
          <a:extLs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altLang="ru-RU" smtClean="0"/>
              <a:t>Восстановитель написано с грамматической ошибкой</a:t>
            </a:r>
          </a:p>
        </p:txBody>
      </p:sp>
    </p:spTree>
    <p:extLst>
      <p:ext uri="{BB962C8B-B14F-4D97-AF65-F5344CB8AC3E}">
        <p14:creationId xmlns:p14="http://schemas.microsoft.com/office/powerpoint/2010/main" xmlns="" val="4083925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8013" cy="114141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6613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6613" y="3938588"/>
            <a:ext cx="4038600" cy="21859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767EC9-454F-4BA4-A734-6DDB1E7C2E5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3100384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wav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notesSlide" Target="../notesSlides/notesSlide22.xml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9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1899642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оформлению развёрнутых ответов на задания </a:t>
            </a:r>
            <a:b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 по химии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509120"/>
            <a:ext cx="7304856" cy="1129680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№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ГАДЖИБЕКОВА СЕЛФИНАЗ АШУРБЕКОВНА</a:t>
            </a:r>
          </a:p>
          <a:p>
            <a:pPr algn="l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0550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323055" y="5062537"/>
            <a:ext cx="8569325" cy="119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0000"/>
                </a:solidFill>
              </a:rPr>
              <a:t>В качестве окислителя выбран оксид хрома(</a:t>
            </a:r>
            <a:r>
              <a:rPr lang="en-US" altLang="ru-RU">
                <a:solidFill>
                  <a:srgbClr val="000000"/>
                </a:solidFill>
              </a:rPr>
              <a:t>IV</a:t>
            </a:r>
            <a:r>
              <a:rPr lang="ru-RU" altLang="ru-RU">
                <a:solidFill>
                  <a:srgbClr val="000000"/>
                </a:solidFill>
              </a:rPr>
              <a:t>). Электронный баланс составлен; определены окислитель и восствновитель. Не расставлены стехиометрические коэффициенты в уравнении реакции.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1229303" y="6208423"/>
            <a:ext cx="55435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0000"/>
                </a:solidFill>
              </a:rPr>
              <a:t>Оценка: 2 балла.</a:t>
            </a:r>
          </a:p>
        </p:txBody>
      </p:sp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1124231" y="447675"/>
            <a:ext cx="69669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defTabSz="914400" eaLnBrk="1" hangingPunct="1">
              <a:spcBef>
                <a:spcPts val="300"/>
              </a:spcBef>
              <a:spcAft>
                <a:spcPts val="300"/>
              </a:spcAft>
            </a:pP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KNO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Cr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alt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8593" y="1268760"/>
            <a:ext cx="8713787" cy="3630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59860996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552161" y="4293096"/>
            <a:ext cx="8569325" cy="130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000" dirty="0">
                <a:solidFill>
                  <a:srgbClr val="000000"/>
                </a:solidFill>
              </a:rPr>
              <a:t>Электронный баланс не составлен. Окислитель и восстановитель  определены. Не расставлены стехиометрические коэффициенты в уравнении реакции.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1331640" y="5594846"/>
            <a:ext cx="55435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1 балл.</a:t>
            </a:r>
          </a:p>
        </p:txBody>
      </p:sp>
      <p:sp>
        <p:nvSpPr>
          <p:cNvPr id="13317" name="Rectangle 5"/>
          <p:cNvSpPr>
            <a:spLocks noChangeArrowheads="1"/>
          </p:cNvSpPr>
          <p:nvPr/>
        </p:nvSpPr>
        <p:spPr bwMode="auto">
          <a:xfrm>
            <a:off x="1043608" y="455652"/>
            <a:ext cx="696697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defTabSz="914400" eaLnBrk="1" hangingPunct="1">
              <a:spcBef>
                <a:spcPts val="300"/>
              </a:spcBef>
              <a:spcAft>
                <a:spcPts val="300"/>
              </a:spcAft>
            </a:pP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KNO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Cr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alt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9" name="Picture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624" y="1484784"/>
            <a:ext cx="8032750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9273401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27602" y="4076700"/>
            <a:ext cx="85693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составлении электронного баланса допущена ошибка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(запись 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4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+3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Окислитель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восствновитель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определены. Коэффициенты в уравнении реакции расставлены.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290936" y="5661248"/>
            <a:ext cx="55435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2 балла.</a:t>
            </a:r>
          </a:p>
        </p:txBody>
      </p:sp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324828" y="378587"/>
            <a:ext cx="737734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defTabSz="914400" eaLnBrk="1" hangingPunct="1">
              <a:spcBef>
                <a:spcPts val="300"/>
              </a:spcBef>
              <a:spcAft>
                <a:spcPts val="300"/>
              </a:spcAft>
            </a:pP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KNO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CrSO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→ 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8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alt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7" name="Picture 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602" y="1484784"/>
            <a:ext cx="8258175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272992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323850" y="4503089"/>
            <a:ext cx="8569325" cy="1590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Выбрана щелочная среда и </a:t>
            </a:r>
            <a:r>
              <a:rPr lang="en-US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</a:t>
            </a:r>
            <a:r>
              <a:rPr lang="en-US" altLang="ru-RU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ru-RU" sz="2400" baseline="-25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продукта реакции (при определении продукта не учтен характер среды)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Окислитель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восствновитель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определены. </a:t>
            </a:r>
            <a:endParaRPr lang="ru-RU" alt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электронно-ионный баланс.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258888" y="6112057"/>
            <a:ext cx="55435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2 балла.</a:t>
            </a:r>
          </a:p>
        </p:txBody>
      </p:sp>
      <p:sp>
        <p:nvSpPr>
          <p:cNvPr id="17413" name="Rectangle 5"/>
          <p:cNvSpPr>
            <a:spLocks noChangeArrowheads="1"/>
          </p:cNvSpPr>
          <p:nvPr/>
        </p:nvSpPr>
        <p:spPr bwMode="auto">
          <a:xfrm>
            <a:off x="323850" y="332656"/>
            <a:ext cx="8574783" cy="907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defTabSz="914400" eaLnBrk="1" hangingPunct="1">
              <a:spcBef>
                <a:spcPts val="300"/>
              </a:spcBef>
              <a:spcAft>
                <a:spcPts val="300"/>
              </a:spcAft>
            </a:pP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KNO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CrSO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→ 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alt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914400" eaLnBrk="1" hangingPunct="1">
              <a:spcBef>
                <a:spcPts val="300"/>
              </a:spcBef>
              <a:spcAft>
                <a:spcPts val="300"/>
              </a:spcAft>
            </a:pP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2KNO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+ 6CrSO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+ 4H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N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+ 3Cr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K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+ 4H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773" y="1412776"/>
            <a:ext cx="8580438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336111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338774" y="4226176"/>
            <a:ext cx="8569325" cy="1291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окислитель и восстановитель. Определены недостающие </a:t>
            </a:r>
            <a:r>
              <a:rPr lang="ru-RU" alt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веществаи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расставлены коэффициенты в уравнении реакции. Электронный баланс составлен неверно.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187740" y="5733256"/>
            <a:ext cx="55435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2 балла.</a:t>
            </a:r>
          </a:p>
        </p:txBody>
      </p:sp>
      <p:sp>
        <p:nvSpPr>
          <p:cNvPr id="19462" name="Text Box 8"/>
          <p:cNvSpPr txBox="1">
            <a:spLocks noChangeArrowheads="1"/>
          </p:cNvSpPr>
          <p:nvPr/>
        </p:nvSpPr>
        <p:spPr bwMode="auto">
          <a:xfrm>
            <a:off x="179512" y="427574"/>
            <a:ext cx="885698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MnSO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alt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10NH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+ 6KMnO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+ 9H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= 5N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+ 6MnSO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+ 3K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+ 24H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9463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610"/>
          <a:stretch>
            <a:fillRect/>
          </a:stretch>
        </p:blipFill>
        <p:spPr bwMode="auto">
          <a:xfrm>
            <a:off x="291379" y="1628800"/>
            <a:ext cx="841692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151202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50823" y="4149080"/>
            <a:ext cx="8569325" cy="129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Единых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 к оформлению ответа на это задание не предъявляется.</a:t>
            </a: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161634" y="5263153"/>
            <a:ext cx="55435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3 балла.</a:t>
            </a:r>
          </a:p>
        </p:txBody>
      </p:sp>
      <p:sp>
        <p:nvSpPr>
          <p:cNvPr id="22534" name="Text Box 6"/>
          <p:cNvSpPr txBox="1">
            <a:spLocks noChangeArrowheads="1"/>
          </p:cNvSpPr>
          <p:nvPr/>
        </p:nvSpPr>
        <p:spPr bwMode="auto">
          <a:xfrm>
            <a:off x="1043608" y="598488"/>
            <a:ext cx="712787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PCl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ru-RU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... → 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4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...</a:t>
            </a:r>
          </a:p>
          <a:p>
            <a:pPr>
              <a:spcBef>
                <a:spcPct val="50000"/>
              </a:spcBef>
            </a:pP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3PCl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+ 2HNO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+ 8H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 = 3H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+ 9HCl + 2NO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2535" name="Picture 1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38"/>
          <a:stretch>
            <a:fillRect/>
          </a:stretch>
        </p:blipFill>
        <p:spPr bwMode="auto">
          <a:xfrm>
            <a:off x="549274" y="1772816"/>
            <a:ext cx="7972425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116815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071" t="9491"/>
          <a:stretch>
            <a:fillRect/>
          </a:stretch>
        </p:blipFill>
        <p:spPr bwMode="auto">
          <a:xfrm>
            <a:off x="646113" y="959130"/>
            <a:ext cx="7740650" cy="386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l="7071" t="9491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395537" y="4819931"/>
            <a:ext cx="7991226" cy="14887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Неверно составлен электронный баланс; </a:t>
            </a:r>
            <a:endParaRPr lang="ru-RU" alt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указание 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окислителя и восстановителя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записано неграмотно</a:t>
            </a:r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 это не может быть  основанием к снижению оценки.</a:t>
            </a:r>
          </a:p>
        </p:txBody>
      </p:sp>
      <p:sp>
        <p:nvSpPr>
          <p:cNvPr id="24580" name="Text Box 3"/>
          <p:cNvSpPr txBox="1">
            <a:spLocks noChangeArrowheads="1"/>
          </p:cNvSpPr>
          <p:nvPr/>
        </p:nvSpPr>
        <p:spPr bwMode="auto">
          <a:xfrm>
            <a:off x="1042988" y="6308725"/>
            <a:ext cx="4248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2 балла</a:t>
            </a:r>
            <a:r>
              <a:rPr lang="en-US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582" name="Text Box 7"/>
          <p:cNvSpPr txBox="1">
            <a:spLocks noChangeArrowheads="1"/>
          </p:cNvSpPr>
          <p:nvPr/>
        </p:nvSpPr>
        <p:spPr bwMode="auto">
          <a:xfrm>
            <a:off x="1691680" y="266632"/>
            <a:ext cx="56165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MnO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→ MnBr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Br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+ H</a:t>
            </a:r>
            <a:r>
              <a:rPr lang="en-US" altLang="ru-RU" sz="2400" b="1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xmlns="" val="40216549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18" r="2986"/>
          <a:stretch>
            <a:fillRect/>
          </a:stretch>
        </p:blipFill>
        <p:spPr bwMode="auto">
          <a:xfrm>
            <a:off x="179388" y="1124744"/>
            <a:ext cx="8785225" cy="2977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 l="2518" r="2986"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539750" y="4652963"/>
            <a:ext cx="8207375" cy="912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Удвоены коэффициенты в уравнении реакции. Однако оснований для снижения оценки нет</a:t>
            </a:r>
            <a:r>
              <a:rPr lang="en-US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84213" y="5661025"/>
            <a:ext cx="4248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3 балла</a:t>
            </a:r>
          </a:p>
        </p:txBody>
      </p:sp>
    </p:spTree>
    <p:extLst>
      <p:ext uri="{BB962C8B-B14F-4D97-AF65-F5344CB8AC3E}">
        <p14:creationId xmlns:p14="http://schemas.microsoft.com/office/powerpoint/2010/main" xmlns="" val="2590217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Задание 31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Выполнение этих заданий предполагает запись четырёх уравнений реакций, описание которых представлено в условии задания.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Обрашаем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внимание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то, что наличие в ответе большего количества уравнений будет считаться ошибкой. Рассмотрим примеры заданий и прокомментируем их выполнение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08064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/>
          <p:cNvSpPr>
            <a:spLocks noChangeArrowheads="1"/>
          </p:cNvSpPr>
          <p:nvPr/>
        </p:nvSpPr>
        <p:spPr bwMode="auto">
          <a:xfrm>
            <a:off x="827087" y="180686"/>
            <a:ext cx="7705725" cy="7408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buClrTx/>
              <a:buFontTx/>
              <a:buNone/>
            </a:pPr>
            <a:endParaRPr lang="ru-RU" altLang="ru-RU" dirty="0">
              <a:solidFill>
                <a:srgbClr val="000000"/>
              </a:solidFill>
            </a:endParaRPr>
          </a:p>
          <a:p>
            <a:pPr algn="ctr" eaLnBrk="1" hangingPunct="1">
              <a:buClrTx/>
              <a:buFontTx/>
              <a:buNone/>
            </a:pPr>
            <a:r>
              <a:rPr lang="ru-RU" altLang="ru-RU" sz="2400" b="1" dirty="0" err="1" smtClean="0">
                <a:solidFill>
                  <a:srgbClr val="FFFFFF"/>
                </a:solidFill>
              </a:rPr>
              <a:t>ЗаданиЗЗЗЗЗе</a:t>
            </a:r>
            <a:endParaRPr lang="ru-RU" altLang="ru-RU" sz="2400" b="1" dirty="0">
              <a:solidFill>
                <a:srgbClr val="FFFFFF"/>
              </a:solidFill>
            </a:endParaRPr>
          </a:p>
        </p:txBody>
      </p:sp>
      <p:pic>
        <p:nvPicPr>
          <p:cNvPr id="2662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950" t="24799" r="7864" b="16699"/>
          <a:stretch>
            <a:fillRect/>
          </a:stretch>
        </p:blipFill>
        <p:spPr bwMode="auto">
          <a:xfrm>
            <a:off x="179387" y="332656"/>
            <a:ext cx="8785101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829928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682625" y="115888"/>
            <a:ext cx="8137525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000" b="1"/>
              <a:t>Задания с развернутым ответом в структуре контрольных измерительных материалов для единого государственного экзамена 2017 года по химии</a:t>
            </a:r>
            <a:r>
              <a:rPr lang="ru-RU"/>
              <a:t> </a:t>
            </a:r>
          </a:p>
        </p:txBody>
      </p:sp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395288" y="1557338"/>
            <a:ext cx="8497887" cy="440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2000" b="1" i="1" dirty="0"/>
              <a:t>Задания с развернутым ответом:</a:t>
            </a:r>
            <a:endParaRPr lang="ru-RU" sz="2000" dirty="0"/>
          </a:p>
          <a:p>
            <a:pPr eaLnBrk="1" hangingPunct="1">
              <a:buFontTx/>
              <a:buChar char="•"/>
            </a:pPr>
            <a:r>
              <a:rPr lang="ru-RU" sz="2000" dirty="0"/>
              <a:t>предусматривают </a:t>
            </a:r>
            <a:r>
              <a:rPr lang="ru-RU" sz="2000" b="1" i="1" dirty="0"/>
              <a:t>комплексную проверку </a:t>
            </a:r>
            <a:r>
              <a:rPr lang="ru-RU" sz="2000" dirty="0"/>
              <a:t>усвоения на высоком уровне сложности </a:t>
            </a:r>
            <a:r>
              <a:rPr lang="ru-RU" sz="2000" b="1" i="1" dirty="0"/>
              <a:t>нескольких (двух и более) элементов содержания </a:t>
            </a:r>
            <a:r>
              <a:rPr lang="ru-RU" sz="2000" dirty="0"/>
              <a:t>из различных содержательных блоков курса по общей, неорганической и органической химии;</a:t>
            </a:r>
          </a:p>
          <a:p>
            <a:pPr eaLnBrk="1" hangingPunct="1">
              <a:buFontTx/>
              <a:buChar char="•"/>
            </a:pPr>
            <a:endParaRPr lang="ru-RU" sz="2000" dirty="0"/>
          </a:p>
          <a:p>
            <a:pPr eaLnBrk="1" hangingPunct="1">
              <a:buFontTx/>
              <a:buChar char="•"/>
            </a:pPr>
            <a:r>
              <a:rPr lang="ru-RU" sz="2000" dirty="0"/>
              <a:t>ориентированы на проверку </a:t>
            </a:r>
            <a:r>
              <a:rPr lang="ru-RU" sz="2000" b="1" i="1" dirty="0"/>
              <a:t>умений</a:t>
            </a:r>
            <a:r>
              <a:rPr lang="ru-RU" sz="2000" dirty="0"/>
              <a:t>, отвечающих требованиям образовательного стандарта углубленного уровня: </a:t>
            </a:r>
          </a:p>
          <a:p>
            <a:pPr eaLnBrk="1" hangingPunct="1"/>
            <a:r>
              <a:rPr lang="ru-RU" sz="2000" b="1" i="1" dirty="0"/>
              <a:t>объяснять</a:t>
            </a:r>
            <a:r>
              <a:rPr lang="ru-RU" sz="2000" dirty="0"/>
              <a:t> обусловленность свойств и применения веществ их составом и строением; характер взаимного влияния атомов в молекулах органических соединений; взаимосвязь неорганических и органических веществ; сущность и закономерность протекания изученных типов реакций;</a:t>
            </a:r>
          </a:p>
          <a:p>
            <a:pPr eaLnBrk="1" hangingPunct="1"/>
            <a:r>
              <a:rPr lang="ru-RU" sz="2000" b="1" dirty="0"/>
              <a:t>проводить </a:t>
            </a:r>
            <a:r>
              <a:rPr lang="ru-RU" sz="2000" dirty="0"/>
              <a:t>комбинированные расчеты по химическим уравнениям</a:t>
            </a: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8591519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764704"/>
            <a:ext cx="8223250" cy="5383560"/>
          </a:xfrm>
        </p:spPr>
        <p:txBody>
          <a:bodyPr/>
          <a:lstStyle/>
          <a:p>
            <a:pPr marL="0" indent="0" algn="ctr">
              <a:buNone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Опираемся на знания:</a:t>
            </a:r>
          </a:p>
          <a:p>
            <a:pPr>
              <a:buFont typeface="Times New Roman" pitchFamily="18" charset="0"/>
              <a:buChar char="•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кислотно-основное взаимодействие;</a:t>
            </a:r>
          </a:p>
          <a:p>
            <a:pPr>
              <a:buFont typeface="Times New Roman" pitchFamily="18" charset="0"/>
              <a:buChar char="•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реакции ионного обмена;</a:t>
            </a:r>
          </a:p>
          <a:p>
            <a:pPr>
              <a:buFont typeface="Times New Roman" pitchFamily="18" charset="0"/>
              <a:buChar char="•"/>
            </a:pP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-восстановительные реакции;</a:t>
            </a:r>
          </a:p>
          <a:p>
            <a:pPr>
              <a:buFont typeface="Times New Roman" pitchFamily="18" charset="0"/>
              <a:buChar char="•"/>
            </a:pP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комплексообразование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(на примере </a:t>
            </a:r>
            <a:r>
              <a:rPr lang="ru-RU" alt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гидроксокомплексов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цинка и алюминия);</a:t>
            </a:r>
          </a:p>
          <a:p>
            <a:pPr>
              <a:buFont typeface="Times New Roman" pitchFamily="18" charset="0"/>
              <a:buChar char="•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гидролиз (бинарных соединений, совместный гидролиз);</a:t>
            </a:r>
          </a:p>
          <a:p>
            <a:pPr>
              <a:buFont typeface="Times New Roman" pitchFamily="18" charset="0"/>
              <a:buChar char="•"/>
            </a:pP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электролиз расплавов и растворов солей, оксида алюминия.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0026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8096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51520" y="692696"/>
            <a:ext cx="8496300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из четырёх элементов ответа считать верным если</a:t>
            </a:r>
            <a:r>
              <a:rPr lang="ru-RU" altLang="ru-RU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2400" b="1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записаны все формулы веществ − участников реакции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все коэффициенты (допустимо использование дробных и удвоенных коэффициентов);</a:t>
            </a:r>
            <a:endParaRPr lang="en-US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endParaRPr lang="ru-RU" alt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alt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составлении уравнения реакции экзаменуемый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может: 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ru-RU" alt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указывать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условие ее проведения (прокаливание, катализатор), так как они указаны в условии задания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использовать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обозначения осадка «↓» или газа «↑» </a:t>
            </a:r>
          </a:p>
        </p:txBody>
      </p:sp>
    </p:spTree>
    <p:extLst>
      <p:ext uri="{BB962C8B-B14F-4D97-AF65-F5344CB8AC3E}">
        <p14:creationId xmlns:p14="http://schemas.microsoft.com/office/powerpoint/2010/main" xmlns="" val="315870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5"/>
          <p:cNvSpPr txBox="1">
            <a:spLocks noChangeArrowheads="1"/>
          </p:cNvSpPr>
          <p:nvPr/>
        </p:nvSpPr>
        <p:spPr bwMode="auto">
          <a:xfrm>
            <a:off x="3419475" y="115888"/>
            <a:ext cx="1873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>
                <a:solidFill>
                  <a:srgbClr val="FFFFFF"/>
                </a:solidFill>
              </a:rPr>
              <a:t>Задание 31</a:t>
            </a:r>
          </a:p>
        </p:txBody>
      </p:sp>
      <p:sp>
        <p:nvSpPr>
          <p:cNvPr id="30723" name="Rectangle 6"/>
          <p:cNvSpPr>
            <a:spLocks noChangeArrowheads="1"/>
          </p:cNvSpPr>
          <p:nvPr/>
        </p:nvSpPr>
        <p:spPr bwMode="auto">
          <a:xfrm>
            <a:off x="0" y="230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0724" name="Text Box 8"/>
          <p:cNvSpPr txBox="1">
            <a:spLocks noChangeArrowheads="1"/>
          </p:cNvSpPr>
          <p:nvPr/>
        </p:nvSpPr>
        <p:spPr bwMode="auto">
          <a:xfrm>
            <a:off x="307973" y="383599"/>
            <a:ext cx="84963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Хлорид алюминия нагрели с калием. Полученный в результате металл поместили в раствор гидроксида калия. Через получившийся при этом раствор пропустили углекислый газ, в результате наблюдали выпадение белого осадка. К оставшемуся после отделения осадка раствору добавили раствор сульфата железа(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Напишите уравнения четырёх описанных реакций.</a:t>
            </a:r>
          </a:p>
        </p:txBody>
      </p:sp>
      <p:sp>
        <p:nvSpPr>
          <p:cNvPr id="30725" name="Text Box 9"/>
          <p:cNvSpPr txBox="1">
            <a:spLocks noChangeArrowheads="1"/>
          </p:cNvSpPr>
          <p:nvPr/>
        </p:nvSpPr>
        <p:spPr bwMode="auto">
          <a:xfrm>
            <a:off x="539749" y="3284984"/>
            <a:ext cx="7561263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000" dirty="0">
                <a:solidFill>
                  <a:schemeClr val="tx1"/>
                </a:solidFill>
              </a:rPr>
              <a:t>1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AlCl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3</a:t>
            </a:r>
            <a:r>
              <a:rPr lang="en-US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KCl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2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KOH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+ 3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(возможно образование 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])</a:t>
            </a:r>
          </a:p>
          <a:p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+ 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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(допустимо образование 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KHCO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 3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itchFamily="18" charset="2"/>
              </a:rPr>
              <a:t>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(допустимо написание уравнения реакции с </a:t>
            </a:r>
            <a:r>
              <a:rPr lang="it-IT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KHCO</a:t>
            </a:r>
            <a:r>
              <a:rPr lang="ru-RU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xmlns="" val="28838901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611188" y="5013325"/>
            <a:ext cx="820737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 записаны 4 уравнения реакций</a:t>
            </a:r>
            <a:r>
              <a:rPr lang="en-US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684213" y="5661025"/>
            <a:ext cx="4248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4 балла.</a:t>
            </a: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230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1751" name="Rectangle 9"/>
          <p:cNvSpPr>
            <a:spLocks noChangeArrowheads="1"/>
          </p:cNvSpPr>
          <p:nvPr/>
        </p:nvSpPr>
        <p:spPr bwMode="auto">
          <a:xfrm>
            <a:off x="0" y="2728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860" r="1836"/>
          <a:stretch>
            <a:fillRect/>
          </a:stretch>
        </p:blipFill>
        <p:spPr bwMode="auto">
          <a:xfrm>
            <a:off x="467518" y="836712"/>
            <a:ext cx="8494713" cy="3816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175231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611188" y="4721365"/>
            <a:ext cx="8207375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 записаны 4 уравнения реакций</a:t>
            </a:r>
            <a:r>
              <a:rPr lang="en-US" altLang="ru-RU" dirty="0">
                <a:solidFill>
                  <a:srgbClr val="000000"/>
                </a:solidFill>
              </a:rPr>
              <a:t>.</a:t>
            </a:r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684213" y="5661025"/>
            <a:ext cx="4248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4 балла.</a:t>
            </a:r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0" y="230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0" y="27289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2776" name="Rectangle 10"/>
          <p:cNvSpPr>
            <a:spLocks noChangeArrowheads="1"/>
          </p:cNvSpPr>
          <p:nvPr/>
        </p:nvSpPr>
        <p:spPr bwMode="auto">
          <a:xfrm>
            <a:off x="0" y="24955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pic>
        <p:nvPicPr>
          <p:cNvPr id="3277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3408" y="476672"/>
            <a:ext cx="815975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766976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0" y="230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19092" y="573088"/>
            <a:ext cx="8496300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электролизе водного раствора нитрата меди(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получили металл. Металл обработали концентрированной серной кислотой при нагревании. Выделившийся в результате газ прореагировал с сероводородом с образованием простого вещества. Это вещество нагрели с концентрированным раствором гидроксида калия. Напишите уравнения четырёх описанных реакций. 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539750" y="3644900"/>
            <a:ext cx="7561263" cy="193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2Cu(NO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+ 2H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= 2Cu + 4HNO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O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электролиз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Cu + 2H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 = CuSO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SO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↑ + 2H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endParaRPr lang="en-US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en-US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</a:p>
          <a:p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3S + 6KOH = 2K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 + K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+ 3H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</a:p>
          <a:p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K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pt-BR" altLang="ru-RU" sz="2400" baseline="-25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9885308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440891" y="4365104"/>
            <a:ext cx="8207375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 написаны 2, 3 и 4 уравнения реакций.</a:t>
            </a:r>
          </a:p>
        </p:txBody>
      </p: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684213" y="5949950"/>
            <a:ext cx="4248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3 балла</a:t>
            </a: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230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0" y="2357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4824" name="Rectangle 10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>
              <a:solidFill>
                <a:srgbClr val="000000"/>
              </a:solidFill>
            </a:endParaRPr>
          </a:p>
        </p:txBody>
      </p:sp>
      <p:pic>
        <p:nvPicPr>
          <p:cNvPr id="34825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056" y="548680"/>
            <a:ext cx="8497887" cy="360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309101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305303" y="3273406"/>
            <a:ext cx="8207375" cy="2739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 1- пропущен коэффициент перед формулой нитрата меди;</a:t>
            </a:r>
          </a:p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 2 – неверный коэффициент перед формулой диоксида серы;</a:t>
            </a:r>
          </a:p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 3  записано верно;</a:t>
            </a:r>
          </a:p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 4 записано неверно (вместо сульфита калия приведена формула сульфата калия)</a:t>
            </a:r>
          </a:p>
          <a:p>
            <a:pPr eaLnBrk="1" hangingPunct="1"/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611188" y="549275"/>
            <a:ext cx="21605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defTabSz="914400" eaLnBrk="1" hangingPunct="1">
              <a:spcBef>
                <a:spcPct val="50000"/>
              </a:spcBef>
            </a:pPr>
            <a:r>
              <a:rPr lang="ru-RU" altLang="ru-RU" sz="2400" b="1"/>
              <a:t>Пример 20</a:t>
            </a: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684213" y="6165850"/>
            <a:ext cx="42481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1 балл</a:t>
            </a: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0" y="2309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0" y="23574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0" y="2514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defTabSz="914400" eaLnBrk="1" hangingPunct="1"/>
            <a:endParaRPr lang="ru-RU" altLang="ru-RU">
              <a:solidFill>
                <a:srgbClr val="000000"/>
              </a:solidFill>
            </a:endParaRPr>
          </a:p>
        </p:txBody>
      </p:sp>
      <p:sp>
        <p:nvSpPr>
          <p:cNvPr id="35849" name="Rectangle 12"/>
          <p:cNvSpPr>
            <a:spLocks noChangeArrowheads="1"/>
          </p:cNvSpPr>
          <p:nvPr/>
        </p:nvSpPr>
        <p:spPr bwMode="auto">
          <a:xfrm>
            <a:off x="0" y="23860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pic>
        <p:nvPicPr>
          <p:cNvPr id="35850" name="Picture 1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65" b="10332"/>
          <a:stretch>
            <a:fillRect/>
          </a:stretch>
        </p:blipFill>
        <p:spPr bwMode="auto">
          <a:xfrm>
            <a:off x="257968" y="260648"/>
            <a:ext cx="8196263" cy="2992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1150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539552" y="1124744"/>
            <a:ext cx="8281988" cy="2125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характерные химические свойства органических веществ различных классов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Char char="•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генетическая взаимосвязь органических веществ</a:t>
            </a: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dirty="0">
              <a:solidFill>
                <a:srgbClr val="000000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Arial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dirty="0">
              <a:solidFill>
                <a:srgbClr val="000000"/>
              </a:solidFill>
            </a:endParaRPr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587921" y="257804"/>
            <a:ext cx="6511504" cy="833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algn="ctr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Задание 32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Проверяемые 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ведущие элементы содержания</a:t>
            </a: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262625" y="3901697"/>
            <a:ext cx="8558916" cy="1571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Подтверждать существование генетической взаимосвязи между веществами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различных 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классов путём составления уравнений соответствующих реакций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учётом заданных условий их проведения</a:t>
            </a:r>
          </a:p>
        </p:txBody>
      </p:sp>
      <p:sp>
        <p:nvSpPr>
          <p:cNvPr id="5126" name="Rectangle 5"/>
          <p:cNvSpPr>
            <a:spLocks noChangeArrowheads="1"/>
          </p:cNvSpPr>
          <p:nvPr/>
        </p:nvSpPr>
        <p:spPr bwMode="auto">
          <a:xfrm>
            <a:off x="539552" y="3018660"/>
            <a:ext cx="7272337" cy="463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algn="ctr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Проверяемые умения (виды деятельности)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0066853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ChangeArrowheads="1"/>
          </p:cNvSpPr>
          <p:nvPr/>
        </p:nvSpPr>
        <p:spPr bwMode="auto">
          <a:xfrm>
            <a:off x="179512" y="548680"/>
            <a:ext cx="8556625" cy="3049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indent="261938" algn="just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ответе экзаменуемого допустимо использование</a:t>
            </a:r>
            <a:r>
              <a:rPr lang="ru-RU" altLang="ru-RU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структурных формул  </a:t>
            </a:r>
          </a:p>
          <a:p>
            <a:pPr indent="261938" algn="just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разного вида 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развёрнутой, сокращённой, скелетной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), </a:t>
            </a:r>
          </a:p>
          <a:p>
            <a:pPr indent="261938" algn="just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однозначно отражающих 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порядок связи и взаимное расположение </a:t>
            </a:r>
          </a:p>
          <a:p>
            <a:pPr indent="261938" algn="just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заместителей и функциональных групп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молекуле органического вещества.</a:t>
            </a:r>
          </a:p>
          <a:p>
            <a:pPr indent="261938" algn="just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283096" y="3510756"/>
            <a:ext cx="8532813" cy="267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Оценивание правильности записи каждого из пяти уравнений реакций производится в рамках единых требований к сформированности умения </a:t>
            </a:r>
            <a:r>
              <a:rPr lang="ru-RU" alt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составлять уравнение реакции».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 hangingPunct="1"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SzPct val="100000"/>
              <a:buFont typeface="Times New Roman" pitchFamily="18" charset="0"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Если при расстановке коэффициентов допущена хотя бы одна ошибка, то элемент ответа оценивается в 0 баллов.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15387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791368" y="313521"/>
            <a:ext cx="7705725" cy="5869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algn="ctr" eaLnBrk="1" hangingPunct="1">
              <a:buClrTx/>
              <a:buFontTx/>
              <a:buNone/>
            </a:pPr>
            <a:r>
              <a:rPr lang="ru-RU" alt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Задания 30</a:t>
            </a:r>
            <a:endParaRPr lang="ru-RU" alt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Text Box 7"/>
          <p:cNvSpPr txBox="1">
            <a:spLocks noChangeArrowheads="1"/>
          </p:cNvSpPr>
          <p:nvPr/>
        </p:nvSpPr>
        <p:spPr bwMode="auto">
          <a:xfrm>
            <a:off x="107505" y="1196752"/>
            <a:ext cx="8928992" cy="5004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10000"/>
              </a:spcBef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30 ориентированы на проверку следующих умений:</a:t>
            </a:r>
          </a:p>
          <a:p>
            <a:pPr>
              <a:spcBef>
                <a:spcPct val="10000"/>
              </a:spcBef>
              <a:buFont typeface="Times New Roman" pitchFamily="18" charset="0"/>
              <a:buChar char="•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определять степень окисления химических элементов, окислитель и восстановитель;</a:t>
            </a:r>
          </a:p>
          <a:p>
            <a:pPr>
              <a:spcBef>
                <a:spcPct val="10000"/>
              </a:spcBef>
              <a:buFont typeface="Times New Roman" pitchFamily="18" charset="0"/>
              <a:buChar char="•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прогнозировать продукты </a:t>
            </a:r>
            <a:r>
              <a:rPr lang="ru-RU" alt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-восстановительных реакций</a:t>
            </a:r>
            <a:r>
              <a:rPr lang="ru-RU" alt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 числе с учетом характера среды (кислой, щелочной, нейтральной)</a:t>
            </a:r>
          </a:p>
          <a:p>
            <a:pPr>
              <a:spcBef>
                <a:spcPct val="10000"/>
              </a:spcBef>
              <a:buFont typeface="Times New Roman" pitchFamily="18" charset="0"/>
              <a:buChar char="•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составлять уравнения </a:t>
            </a:r>
            <a:r>
              <a:rPr lang="ru-RU" altLang="ru-RU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окислительно</a:t>
            </a: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-восстановительных реакций;</a:t>
            </a:r>
          </a:p>
          <a:p>
            <a:pPr>
              <a:spcBef>
                <a:spcPct val="10000"/>
              </a:spcBef>
              <a:buFont typeface="Times New Roman" pitchFamily="18" charset="0"/>
              <a:buChar char="•"/>
            </a:pPr>
            <a:r>
              <a:rPr lang="ru-RU" alt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составлять электронный баланс, на его основе расставлять коэффициенты в уравнениях реакций. </a:t>
            </a:r>
          </a:p>
        </p:txBody>
      </p:sp>
    </p:spTree>
    <p:extLst>
      <p:ext uri="{BB962C8B-B14F-4D97-AF65-F5344CB8AC3E}">
        <p14:creationId xmlns:p14="http://schemas.microsoft.com/office/powerpoint/2010/main" xmlns="" val="236975178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ChangeArrowheads="1"/>
          </p:cNvSpPr>
          <p:nvPr/>
        </p:nvSpPr>
        <p:spPr bwMode="auto">
          <a:xfrm>
            <a:off x="293584" y="727980"/>
            <a:ext cx="8424863" cy="1140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Напишите уравнения реакций, с помощью которых можно осуществить следующие превращения:</a:t>
            </a:r>
          </a:p>
          <a:p>
            <a:pP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sz="20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graphicFrame>
        <p:nvGraphicFramePr>
          <p:cNvPr id="921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807750621"/>
              </p:ext>
            </p:extLst>
          </p:nvPr>
        </p:nvGraphicFramePr>
        <p:xfrm>
          <a:off x="179512" y="1700809"/>
          <a:ext cx="8538935" cy="2448272"/>
        </p:xfrm>
        <a:graphic>
          <a:graphicData uri="http://schemas.openxmlformats.org/presentationml/2006/ole">
            <p:oleObj spid="_x0000_s1033" r:id="rId4" imgW="3774521" imgH="1377590" progId="">
              <p:embed/>
            </p:oleObj>
          </a:graphicData>
        </a:graphic>
      </p:graphicFrame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465137" y="4149080"/>
            <a:ext cx="8427343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 anchor="ctr">
            <a:spAutoFit/>
          </a:bodyPr>
          <a:lstStyle/>
          <a:p>
            <a:pPr algn="just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При написании уравнений реакций используйте структурные формулы </a:t>
            </a:r>
          </a:p>
          <a:p>
            <a:pPr algn="just"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органических веществ.</a:t>
            </a:r>
          </a:p>
        </p:txBody>
      </p:sp>
      <p:sp>
        <p:nvSpPr>
          <p:cNvPr id="9221" name="Rectangle 4"/>
          <p:cNvSpPr>
            <a:spLocks noChangeArrowheads="1"/>
          </p:cNvSpPr>
          <p:nvPr/>
        </p:nvSpPr>
        <p:spPr bwMode="auto">
          <a:xfrm>
            <a:off x="3059832" y="201095"/>
            <a:ext cx="1985137" cy="52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2800" b="1" dirty="0"/>
              <a:t>Задание 3</a:t>
            </a:r>
            <a:r>
              <a:rPr lang="en-US" altLang="ru-RU" sz="2800" b="1" dirty="0"/>
              <a:t>2</a:t>
            </a:r>
            <a:r>
              <a:rPr lang="ru-RU" alt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84489297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ChangeArrowheads="1"/>
          </p:cNvSpPr>
          <p:nvPr/>
        </p:nvSpPr>
        <p:spPr bwMode="auto">
          <a:xfrm>
            <a:off x="0" y="31480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0" y="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graphicFrame>
        <p:nvGraphicFramePr>
          <p:cNvPr id="11268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129408856"/>
              </p:ext>
            </p:extLst>
          </p:nvPr>
        </p:nvGraphicFramePr>
        <p:xfrm>
          <a:off x="1119709" y="3632201"/>
          <a:ext cx="6263754" cy="1233487"/>
        </p:xfrm>
        <a:graphic>
          <a:graphicData uri="http://schemas.openxmlformats.org/presentationml/2006/ole">
            <p:oleObj spid="_x0000_s2080" r:id="rId4" imgW="3774521" imgH="798516" progId="">
              <p:embed/>
            </p:oleObj>
          </a:graphicData>
        </a:graphic>
      </p:graphicFrame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0" y="3043238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36513" y="2924175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1272" name="Rectangle 7"/>
          <p:cNvSpPr>
            <a:spLocks noChangeArrowheads="1"/>
          </p:cNvSpPr>
          <p:nvPr/>
        </p:nvSpPr>
        <p:spPr bwMode="auto">
          <a:xfrm>
            <a:off x="0" y="31480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graphicFrame>
        <p:nvGraphicFramePr>
          <p:cNvPr id="11273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549275695"/>
              </p:ext>
            </p:extLst>
          </p:nvPr>
        </p:nvGraphicFramePr>
        <p:xfrm>
          <a:off x="1119709" y="1149598"/>
          <a:ext cx="5618162" cy="933450"/>
        </p:xfrm>
        <a:graphic>
          <a:graphicData uri="http://schemas.openxmlformats.org/presentationml/2006/ole">
            <p:oleObj spid="_x0000_s2081" r:id="rId5" imgW="3373880" imgH="557763" progId="">
              <p:embed/>
            </p:oleObj>
          </a:graphicData>
        </a:graphic>
      </p:graphicFrame>
      <p:sp>
        <p:nvSpPr>
          <p:cNvPr id="11274" name="Rectangle 9"/>
          <p:cNvSpPr>
            <a:spLocks noChangeArrowheads="1"/>
          </p:cNvSpPr>
          <p:nvPr/>
        </p:nvSpPr>
        <p:spPr bwMode="auto">
          <a:xfrm>
            <a:off x="899592" y="2409825"/>
            <a:ext cx="7196137" cy="99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dirty="0">
                <a:solidFill>
                  <a:srgbClr val="1F497D"/>
                </a:solidFill>
              </a:rPr>
              <a:t>Допускается запись уравнения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altLang="ru-RU" dirty="0">
                <a:solidFill>
                  <a:srgbClr val="000000"/>
                </a:solidFill>
              </a:rPr>
              <a:t>C</a:t>
            </a:r>
            <a:r>
              <a:rPr lang="en-US" altLang="ru-RU" baseline="-25000" dirty="0">
                <a:solidFill>
                  <a:srgbClr val="000000"/>
                </a:solidFill>
              </a:rPr>
              <a:t>6</a:t>
            </a:r>
            <a:r>
              <a:rPr lang="en-US" altLang="ru-RU" dirty="0">
                <a:solidFill>
                  <a:srgbClr val="000000"/>
                </a:solidFill>
              </a:rPr>
              <a:t>H</a:t>
            </a:r>
            <a:r>
              <a:rPr lang="en-US" altLang="ru-RU" baseline="-25000" dirty="0">
                <a:solidFill>
                  <a:srgbClr val="000000"/>
                </a:solidFill>
              </a:rPr>
              <a:t>5</a:t>
            </a:r>
            <a:r>
              <a:rPr lang="en-US" altLang="ru-RU" dirty="0">
                <a:solidFill>
                  <a:srgbClr val="000000"/>
                </a:solidFill>
              </a:rPr>
              <a:t>COONa + </a:t>
            </a:r>
            <a:r>
              <a:rPr lang="en-US" altLang="ru-RU" dirty="0" err="1">
                <a:solidFill>
                  <a:srgbClr val="000000"/>
                </a:solidFill>
              </a:rPr>
              <a:t>NaOH</a:t>
            </a:r>
            <a:r>
              <a:rPr lang="en-US" altLang="ru-RU" dirty="0">
                <a:solidFill>
                  <a:srgbClr val="000000"/>
                </a:solidFill>
              </a:rPr>
              <a:t> → C</a:t>
            </a:r>
            <a:r>
              <a:rPr lang="en-US" altLang="ru-RU" baseline="-25000" dirty="0">
                <a:solidFill>
                  <a:srgbClr val="000000"/>
                </a:solidFill>
              </a:rPr>
              <a:t>6</a:t>
            </a:r>
            <a:r>
              <a:rPr lang="en-US" altLang="ru-RU" dirty="0">
                <a:solidFill>
                  <a:srgbClr val="000000"/>
                </a:solidFill>
              </a:rPr>
              <a:t>H</a:t>
            </a:r>
            <a:r>
              <a:rPr lang="en-US" altLang="ru-RU" baseline="-25000" dirty="0">
                <a:solidFill>
                  <a:srgbClr val="000000"/>
                </a:solidFill>
              </a:rPr>
              <a:t>6</a:t>
            </a:r>
            <a:r>
              <a:rPr lang="en-US" altLang="ru-RU" dirty="0">
                <a:solidFill>
                  <a:srgbClr val="000000"/>
                </a:solidFill>
              </a:rPr>
              <a:t> + Na</a:t>
            </a:r>
            <a:r>
              <a:rPr lang="en-US" altLang="ru-RU" baseline="-25000" dirty="0">
                <a:solidFill>
                  <a:srgbClr val="000000"/>
                </a:solidFill>
              </a:rPr>
              <a:t>2</a:t>
            </a:r>
            <a:r>
              <a:rPr lang="en-US" altLang="ru-RU" dirty="0">
                <a:solidFill>
                  <a:srgbClr val="000000"/>
                </a:solidFill>
              </a:rPr>
              <a:t>CO</a:t>
            </a:r>
            <a:r>
              <a:rPr lang="en-US" altLang="ru-RU" baseline="-25000" dirty="0">
                <a:solidFill>
                  <a:srgbClr val="000000"/>
                </a:solidFill>
              </a:rPr>
              <a:t>3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altLang="ru-RU" baseline="-25000" dirty="0">
              <a:solidFill>
                <a:srgbClr val="000000"/>
              </a:solidFill>
            </a:endParaRPr>
          </a:p>
        </p:txBody>
      </p:sp>
      <p:graphicFrame>
        <p:nvGraphicFramePr>
          <p:cNvPr id="11275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942059081"/>
              </p:ext>
            </p:extLst>
          </p:nvPr>
        </p:nvGraphicFramePr>
        <p:xfrm>
          <a:off x="5947295" y="2333625"/>
          <a:ext cx="2147727" cy="905668"/>
        </p:xfrm>
        <a:graphic>
          <a:graphicData uri="http://schemas.openxmlformats.org/presentationml/2006/ole">
            <p:oleObj spid="_x0000_s2082" r:id="rId6" imgW="1581827" imgH="667427" progId="">
              <p:embed/>
            </p:oleObj>
          </a:graphicData>
        </a:graphic>
      </p:graphicFrame>
      <p:graphicFrame>
        <p:nvGraphicFramePr>
          <p:cNvPr id="11276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89616030"/>
              </p:ext>
            </p:extLst>
          </p:nvPr>
        </p:nvGraphicFramePr>
        <p:xfrm>
          <a:off x="684212" y="5661025"/>
          <a:ext cx="4881687" cy="996951"/>
        </p:xfrm>
        <a:graphic>
          <a:graphicData uri="http://schemas.openxmlformats.org/presentationml/2006/ole">
            <p:oleObj spid="_x0000_s2083" r:id="rId7" imgW="3774996" imgH="798617" progId="">
              <p:embed/>
            </p:oleObj>
          </a:graphicData>
        </a:graphic>
      </p:graphicFrame>
      <p:sp>
        <p:nvSpPr>
          <p:cNvPr id="11277" name="Rectangle 12"/>
          <p:cNvSpPr>
            <a:spLocks noChangeArrowheads="1"/>
          </p:cNvSpPr>
          <p:nvPr/>
        </p:nvSpPr>
        <p:spPr bwMode="auto">
          <a:xfrm>
            <a:off x="684213" y="4941888"/>
            <a:ext cx="3070225" cy="642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>
                <a:solidFill>
                  <a:srgbClr val="1F497D"/>
                </a:solidFill>
              </a:rPr>
              <a:t>Допускается запись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sz="1400" b="1">
                <a:solidFill>
                  <a:srgbClr val="1F497D"/>
                </a:solidFill>
              </a:rPr>
              <a:t>(без указания условий реакции)</a:t>
            </a:r>
            <a:r>
              <a:rPr lang="ru-RU" altLang="ru-RU" b="1">
                <a:solidFill>
                  <a:srgbClr val="1F497D"/>
                </a:solidFill>
              </a:rPr>
              <a:t> </a:t>
            </a:r>
          </a:p>
        </p:txBody>
      </p:sp>
      <p:sp>
        <p:nvSpPr>
          <p:cNvPr id="11278" name="Rectangle 13"/>
          <p:cNvSpPr>
            <a:spLocks noChangeArrowheads="1"/>
          </p:cNvSpPr>
          <p:nvPr/>
        </p:nvSpPr>
        <p:spPr bwMode="auto">
          <a:xfrm>
            <a:off x="5947829" y="5346720"/>
            <a:ext cx="2871268" cy="14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u="sng" dirty="0">
                <a:solidFill>
                  <a:srgbClr val="C0504D"/>
                </a:solidFill>
              </a:rPr>
              <a:t>Не допускается</a:t>
            </a:r>
            <a:r>
              <a:rPr lang="ru-RU" altLang="ru-RU" b="1" dirty="0">
                <a:solidFill>
                  <a:srgbClr val="C0504D"/>
                </a:solidFill>
              </a:rPr>
              <a:t> запись: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dirty="0">
              <a:solidFill>
                <a:srgbClr val="000000"/>
              </a:solidFill>
            </a:endParaRP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dirty="0">
              <a:solidFill>
                <a:srgbClr val="000000"/>
              </a:solidFill>
            </a:endParaRP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dirty="0">
              <a:solidFill>
                <a:srgbClr val="000000"/>
              </a:solidFill>
            </a:endParaRP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dirty="0">
              <a:solidFill>
                <a:srgbClr val="000000"/>
              </a:solidFill>
            </a:endParaRPr>
          </a:p>
        </p:txBody>
      </p:sp>
      <p:graphicFrame>
        <p:nvGraphicFramePr>
          <p:cNvPr id="11279" name="Object 14"/>
          <p:cNvGraphicFramePr>
            <a:graphicFrameLocks noChangeAspect="1"/>
          </p:cNvGraphicFramePr>
          <p:nvPr/>
        </p:nvGraphicFramePr>
        <p:xfrm>
          <a:off x="6367463" y="5805488"/>
          <a:ext cx="1016000" cy="666750"/>
        </p:xfrm>
        <a:graphic>
          <a:graphicData uri="http://schemas.openxmlformats.org/presentationml/2006/ole">
            <p:oleObj spid="_x0000_s2084" r:id="rId8" imgW="984561" imgH="646198" progId="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15356076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243123601"/>
              </p:ext>
            </p:extLst>
          </p:nvPr>
        </p:nvGraphicFramePr>
        <p:xfrm>
          <a:off x="1079498" y="2996952"/>
          <a:ext cx="7273925" cy="1319213"/>
        </p:xfrm>
        <a:graphic>
          <a:graphicData uri="http://schemas.openxmlformats.org/presentationml/2006/ole">
            <p:oleObj spid="_x0000_s3088" r:id="rId4" imgW="3774521" imgH="771100" progId="">
              <p:embed/>
            </p:oleObj>
          </a:graphicData>
        </a:graphic>
      </p:graphicFrame>
      <p:graphicFrame>
        <p:nvGraphicFramePr>
          <p:cNvPr id="1331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38248976"/>
              </p:ext>
            </p:extLst>
          </p:nvPr>
        </p:nvGraphicFramePr>
        <p:xfrm>
          <a:off x="1259632" y="836712"/>
          <a:ext cx="6121400" cy="1292225"/>
        </p:xfrm>
        <a:graphic>
          <a:graphicData uri="http://schemas.openxmlformats.org/presentationml/2006/ole">
            <p:oleObj spid="_x0000_s3089" r:id="rId5" imgW="3654375" imgH="771100" progId="">
              <p:embed/>
            </p:oleObj>
          </a:graphicData>
        </a:graphic>
      </p:graphicFrame>
      <p:sp>
        <p:nvSpPr>
          <p:cNvPr id="13316" name="Rectangle 3"/>
          <p:cNvSpPr>
            <a:spLocks noChangeArrowheads="1"/>
          </p:cNvSpPr>
          <p:nvPr/>
        </p:nvSpPr>
        <p:spPr bwMode="auto">
          <a:xfrm>
            <a:off x="1476374" y="2348880"/>
            <a:ext cx="64801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u="sng">
                <a:solidFill>
                  <a:srgbClr val="C0504D"/>
                </a:solidFill>
              </a:rPr>
              <a:t>Не допускается</a:t>
            </a:r>
            <a:r>
              <a:rPr lang="ru-RU" altLang="ru-RU" b="1">
                <a:solidFill>
                  <a:srgbClr val="C0504D"/>
                </a:solidFill>
              </a:rPr>
              <a:t> отсутствие одного из продуктов (</a:t>
            </a:r>
            <a:r>
              <a:rPr lang="en-US" altLang="ru-RU" b="1">
                <a:solidFill>
                  <a:srgbClr val="C0504D"/>
                </a:solidFill>
              </a:rPr>
              <a:t>HCl)</a:t>
            </a:r>
          </a:p>
        </p:txBody>
      </p:sp>
      <p:sp>
        <p:nvSpPr>
          <p:cNvPr id="13317" name="Rectangle 4"/>
          <p:cNvSpPr>
            <a:spLocks noChangeArrowheads="1"/>
          </p:cNvSpPr>
          <p:nvPr/>
        </p:nvSpPr>
        <p:spPr bwMode="auto">
          <a:xfrm>
            <a:off x="1187624" y="4509120"/>
            <a:ext cx="6626225" cy="177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dirty="0">
                <a:solidFill>
                  <a:srgbClr val="1F497D"/>
                </a:solidFill>
              </a:rPr>
              <a:t>Допускается – отсутствие условий проведения реакции 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dirty="0">
                <a:solidFill>
                  <a:srgbClr val="1F497D"/>
                </a:solidFill>
              </a:rPr>
              <a:t>(нагревание, спирт.)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b="1" u="sng" dirty="0">
              <a:solidFill>
                <a:srgbClr val="1F497D"/>
              </a:solidFill>
            </a:endParaRP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u="sng" dirty="0">
                <a:solidFill>
                  <a:srgbClr val="C0504D"/>
                </a:solidFill>
              </a:rPr>
              <a:t>Не допускается</a:t>
            </a:r>
            <a:r>
              <a:rPr lang="ru-RU" altLang="ru-RU" b="1" dirty="0">
                <a:solidFill>
                  <a:srgbClr val="C0504D"/>
                </a:solidFill>
              </a:rPr>
              <a:t> </a:t>
            </a:r>
            <a:r>
              <a:rPr lang="en-US" altLang="ru-RU" b="1" dirty="0">
                <a:solidFill>
                  <a:srgbClr val="C0504D"/>
                </a:solidFill>
              </a:rPr>
              <a:t>- </a:t>
            </a:r>
            <a:r>
              <a:rPr lang="ru-RU" altLang="ru-RU" b="1" dirty="0">
                <a:solidFill>
                  <a:srgbClr val="C0504D"/>
                </a:solidFill>
              </a:rPr>
              <a:t>отсутствие продуктов (</a:t>
            </a:r>
            <a:r>
              <a:rPr lang="en-US" altLang="ru-RU" b="1" dirty="0" err="1">
                <a:solidFill>
                  <a:srgbClr val="C0504D"/>
                </a:solidFill>
              </a:rPr>
              <a:t>KCl</a:t>
            </a:r>
            <a:r>
              <a:rPr lang="en-US" altLang="ru-RU" b="1" dirty="0">
                <a:solidFill>
                  <a:srgbClr val="C0504D"/>
                </a:solidFill>
              </a:rPr>
              <a:t>, H</a:t>
            </a:r>
            <a:r>
              <a:rPr lang="en-US" altLang="ru-RU" b="1" baseline="-25000" dirty="0">
                <a:solidFill>
                  <a:srgbClr val="C0504D"/>
                </a:solidFill>
              </a:rPr>
              <a:t>2</a:t>
            </a:r>
            <a:r>
              <a:rPr lang="en-US" altLang="ru-RU" b="1" dirty="0">
                <a:solidFill>
                  <a:srgbClr val="C0504D"/>
                </a:solidFill>
              </a:rPr>
              <a:t>O)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dirty="0">
                <a:solidFill>
                  <a:srgbClr val="C0504D"/>
                </a:solidFill>
              </a:rPr>
              <a:t>указание </a:t>
            </a:r>
            <a:r>
              <a:rPr lang="en-US" altLang="ru-RU" b="1" dirty="0">
                <a:solidFill>
                  <a:srgbClr val="C0504D"/>
                </a:solidFill>
              </a:rPr>
              <a:t>KOH</a:t>
            </a:r>
            <a:r>
              <a:rPr lang="ru-RU" altLang="ru-RU" b="1" dirty="0">
                <a:solidFill>
                  <a:srgbClr val="C0504D"/>
                </a:solidFill>
              </a:rPr>
              <a:t> как катализатора в уравнении реакции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ru-RU" altLang="ru-RU" b="1" dirty="0">
              <a:solidFill>
                <a:srgbClr val="C050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45940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7" name="Group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82161789"/>
              </p:ext>
            </p:extLst>
          </p:nvPr>
        </p:nvGraphicFramePr>
        <p:xfrm>
          <a:off x="468313" y="3645022"/>
          <a:ext cx="8293100" cy="3119319"/>
        </p:xfrm>
        <a:graphic>
          <a:graphicData uri="http://schemas.openxmlformats.org/drawingml/2006/table">
            <a:tbl>
              <a:tblPr/>
              <a:tblGrid>
                <a:gridCol w="6232525">
                  <a:extLst>
                    <a:ext uri="{9D8B030D-6E8A-4147-A177-3AD203B41FA5}">
                      <a16:colId xmlns:a16="http://schemas.microsoft.com/office/drawing/2014/main" xmlns="" val="1839718535"/>
                    </a:ext>
                  </a:extLst>
                </a:gridCol>
                <a:gridCol w="2060575">
                  <a:extLst>
                    <a:ext uri="{9D8B030D-6E8A-4147-A177-3AD203B41FA5}">
                      <a16:colId xmlns:a16="http://schemas.microsoft.com/office/drawing/2014/main" xmlns="" val="511043694"/>
                    </a:ext>
                  </a:extLst>
                </a:gridCol>
              </a:tblGrid>
              <a:tr h="445617"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Правильно записаны пять уравнений реакций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08373221"/>
                  </a:ext>
                </a:extLst>
              </a:tr>
              <a:tr h="445617"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Правильно записаны четыре уравнения реакций 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1376473"/>
                  </a:ext>
                </a:extLst>
              </a:tr>
              <a:tr h="445617"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Правильно записаны три уравнения реакций 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9588562"/>
                  </a:ext>
                </a:extLst>
              </a:tr>
              <a:tr h="445617"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Правильно записаны два уравнения реакций 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42149405"/>
                  </a:ext>
                </a:extLst>
              </a:tr>
              <a:tr h="445617"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Правильно записано одно уравнение реакции 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17460908"/>
                  </a:ext>
                </a:extLst>
              </a:tr>
              <a:tr h="445617"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just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Все уравнения реакций записаны неверно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26873671"/>
                  </a:ext>
                </a:extLst>
              </a:tr>
              <a:tr h="445617"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Максимальный балл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indent="-341313" eaLnBrk="0" hangingPunct="0">
                        <a:spcBef>
                          <a:spcPts val="8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8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1pPr>
                      <a:lvl2pPr eaLnBrk="0" hangingPunct="0">
                        <a:spcBef>
                          <a:spcPts val="7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2pPr>
                      <a:lvl3pPr eaLnBrk="0" hangingPunct="0">
                        <a:spcBef>
                          <a:spcPts val="6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 sz="20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3pPr>
                      <a:lvl4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4pPr>
                      <a:lvl5pPr eaLnBrk="0" hangingPunct="0">
                        <a:spcBef>
                          <a:spcPts val="500"/>
                        </a:spcBef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5pPr>
                      <a:lvl6pPr marL="25146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6pPr>
                      <a:lvl7pPr marL="29718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7pPr>
                      <a:lvl8pPr marL="34290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8pPr>
                      <a:lvl9pPr marL="3886200" indent="-228600" defTabSz="449263" eaLnBrk="0" fontAlgn="base" hangingPunct="0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Arial Unicode MS" pitchFamily="34" charset="-128"/>
                        </a:defRPr>
                      </a:lvl9pPr>
                    </a:lstStyle>
                    <a:p>
                      <a:pPr marL="342900" marR="0" lvl="0" indent="-341313" algn="ctr" defTabSz="449263" rtl="0" eaLnBrk="1" fontAlgn="base" latinLnBrk="0" hangingPunct="1">
                        <a:lnSpc>
                          <a:spcPct val="9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342900" algn="l"/>
                          <a:tab pos="1257300" algn="l"/>
                          <a:tab pos="2171700" algn="l"/>
                          <a:tab pos="3086100" algn="l"/>
                          <a:tab pos="4000500" algn="l"/>
                          <a:tab pos="4914900" algn="l"/>
                          <a:tab pos="5829300" algn="l"/>
                          <a:tab pos="6743700" algn="l"/>
                          <a:tab pos="7658100" algn="l"/>
                          <a:tab pos="8572500" algn="l"/>
                          <a:tab pos="9486900" algn="l"/>
                          <a:tab pos="10401300" algn="l"/>
                        </a:tabLst>
                      </a:pPr>
                      <a:r>
                        <a:rPr kumimoji="0" lang="ru-RU" altLang="ru-RU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Arial Unicode MS" pitchFamily="34" charset="-128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90000" marR="90000" marT="59400" marB="46800" horzOverflow="overflow">
                    <a:lnL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40012479"/>
                  </a:ext>
                </a:extLst>
              </a:tr>
            </a:tbl>
          </a:graphicData>
        </a:graphic>
      </p:graphicFrame>
      <p:graphicFrame>
        <p:nvGraphicFramePr>
          <p:cNvPr id="15388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967593143"/>
              </p:ext>
            </p:extLst>
          </p:nvPr>
        </p:nvGraphicFramePr>
        <p:xfrm>
          <a:off x="899592" y="476672"/>
          <a:ext cx="7127875" cy="1866900"/>
        </p:xfrm>
        <a:graphic>
          <a:graphicData uri="http://schemas.openxmlformats.org/presentationml/2006/ole">
            <p:oleObj spid="_x0000_s4104" r:id="rId4" imgW="3774521" imgH="1191669" progId="">
              <p:embed/>
            </p:oleObj>
          </a:graphicData>
        </a:graphic>
      </p:graphicFrame>
      <p:sp>
        <p:nvSpPr>
          <p:cNvPr id="15389" name="Rectangle 54"/>
          <p:cNvSpPr>
            <a:spLocks noChangeArrowheads="1"/>
          </p:cNvSpPr>
          <p:nvPr/>
        </p:nvSpPr>
        <p:spPr bwMode="auto">
          <a:xfrm>
            <a:off x="683568" y="2472314"/>
            <a:ext cx="7993062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u="sng" dirty="0">
                <a:solidFill>
                  <a:srgbClr val="C0504D"/>
                </a:solidFill>
              </a:rPr>
              <a:t>Не допускается: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dirty="0">
                <a:solidFill>
                  <a:srgbClr val="C0504D"/>
                </a:solidFill>
              </a:rPr>
              <a:t> </a:t>
            </a:r>
            <a:r>
              <a:rPr lang="en-US" altLang="ru-RU" b="1" dirty="0">
                <a:solidFill>
                  <a:srgbClr val="C0504D"/>
                </a:solidFill>
              </a:rPr>
              <a:t>- </a:t>
            </a:r>
            <a:r>
              <a:rPr lang="ru-RU" altLang="ru-RU" b="1" dirty="0">
                <a:solidFill>
                  <a:srgbClr val="C0504D"/>
                </a:solidFill>
              </a:rPr>
              <a:t>отсутствие продуктов (</a:t>
            </a:r>
            <a:r>
              <a:rPr lang="en-US" altLang="ru-RU" b="1" dirty="0">
                <a:solidFill>
                  <a:srgbClr val="C0504D"/>
                </a:solidFill>
              </a:rPr>
              <a:t>MnO</a:t>
            </a:r>
            <a:r>
              <a:rPr lang="en-US" altLang="ru-RU" b="1" baseline="-25000" dirty="0">
                <a:solidFill>
                  <a:srgbClr val="C0504D"/>
                </a:solidFill>
              </a:rPr>
              <a:t>2</a:t>
            </a:r>
            <a:r>
              <a:rPr lang="en-US" altLang="ru-RU" b="1" dirty="0">
                <a:solidFill>
                  <a:srgbClr val="C0504D"/>
                </a:solidFill>
              </a:rPr>
              <a:t>, KOH)</a:t>
            </a:r>
          </a:p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dirty="0">
                <a:solidFill>
                  <a:srgbClr val="C0504D"/>
                </a:solidFill>
              </a:rPr>
              <a:t>- отсутствие коэффициентов в уравнении реакции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112148435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1319213"/>
            <a:ext cx="9144000" cy="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/>
          </a:p>
        </p:txBody>
      </p:sp>
      <p:pic>
        <p:nvPicPr>
          <p:cNvPr id="1741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8928992" cy="1254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1194"/>
            <a:ext cx="7848872" cy="4562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4863949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0" y="28575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250825" y="6049963"/>
            <a:ext cx="51466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>
                <a:solidFill>
                  <a:srgbClr val="1F497D"/>
                </a:solidFill>
              </a:rPr>
              <a:t>Правильно записаны  уравнения 5 реакций</a:t>
            </a:r>
          </a:p>
        </p:txBody>
      </p:sp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6977063" y="369888"/>
            <a:ext cx="125253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ts val="11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i="1">
                <a:solidFill>
                  <a:srgbClr val="FFFFFF"/>
                </a:solidFill>
              </a:rPr>
              <a:t>Пример 1</a:t>
            </a:r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6516688" y="6202363"/>
            <a:ext cx="21732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>
                <a:solidFill>
                  <a:srgbClr val="1F497D"/>
                </a:solidFill>
              </a:rPr>
              <a:t>Оценка: 5 баллов</a:t>
            </a:r>
          </a:p>
        </p:txBody>
      </p:sp>
      <p:sp>
        <p:nvSpPr>
          <p:cNvPr id="19463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9464" name="Rectangle 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9465" name="Rectangle 10"/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19466" name="Rectangle 12"/>
          <p:cNvSpPr>
            <a:spLocks noChangeArrowheads="1"/>
          </p:cNvSpPr>
          <p:nvPr/>
        </p:nvSpPr>
        <p:spPr bwMode="auto">
          <a:xfrm>
            <a:off x="4572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pic>
        <p:nvPicPr>
          <p:cNvPr id="19467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9669" y="188913"/>
            <a:ext cx="787876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8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0320" y="1268760"/>
            <a:ext cx="8047821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000866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0" y="2857500"/>
            <a:ext cx="9144000" cy="1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6977063" y="369888"/>
            <a:ext cx="125253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spcBef>
                <a:spcPts val="1125"/>
              </a:spcBef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i="1">
                <a:solidFill>
                  <a:srgbClr val="FFFFFF"/>
                </a:solidFill>
              </a:rPr>
              <a:t>Пример 4</a:t>
            </a: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6516688" y="6202363"/>
            <a:ext cx="2192337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>
                <a:solidFill>
                  <a:srgbClr val="1F497D"/>
                </a:solidFill>
              </a:rPr>
              <a:t>Оценка: 0 баллов</a:t>
            </a:r>
          </a:p>
        </p:txBody>
      </p:sp>
      <p:sp>
        <p:nvSpPr>
          <p:cNvPr id="25605" name="Rectangle 6"/>
          <p:cNvSpPr>
            <a:spLocks noChangeArrowheads="1"/>
          </p:cNvSpPr>
          <p:nvPr/>
        </p:nvSpPr>
        <p:spPr bwMode="auto">
          <a:xfrm>
            <a:off x="152400" y="273050"/>
            <a:ext cx="1665288" cy="37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eaLnBrk="1" hangingPunct="1"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altLang="ru-RU" b="1" i="1">
                <a:solidFill>
                  <a:srgbClr val="FFFFFF"/>
                </a:solidFill>
              </a:rPr>
              <a:t>Задание 3</a:t>
            </a:r>
            <a:r>
              <a:rPr lang="en-US" altLang="ru-RU" b="1" i="1">
                <a:solidFill>
                  <a:srgbClr val="FFFFFF"/>
                </a:solidFill>
              </a:rPr>
              <a:t>2</a:t>
            </a:r>
            <a:r>
              <a:rPr lang="ru-RU" altLang="ru-RU" b="1" i="1">
                <a:solidFill>
                  <a:srgbClr val="FFFFFF"/>
                </a:solidFill>
              </a:rPr>
              <a:t>-1</a:t>
            </a:r>
          </a:p>
        </p:txBody>
      </p:sp>
      <p:sp>
        <p:nvSpPr>
          <p:cNvPr id="2560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5607" name="Rectangle 9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5608" name="Rectangle 10"/>
          <p:cNvSpPr>
            <a:spLocks noChangeArrowheads="1"/>
          </p:cNvSpPr>
          <p:nvPr/>
        </p:nvSpPr>
        <p:spPr bwMode="auto">
          <a:xfrm>
            <a:off x="304800" y="3048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sp>
        <p:nvSpPr>
          <p:cNvPr id="25609" name="Rectangle 12"/>
          <p:cNvSpPr>
            <a:spLocks noChangeArrowheads="1"/>
          </p:cNvSpPr>
          <p:nvPr/>
        </p:nvSpPr>
        <p:spPr bwMode="auto">
          <a:xfrm>
            <a:off x="45720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ru-RU" altLang="ru-RU"/>
          </a:p>
        </p:txBody>
      </p:sp>
      <p:pic>
        <p:nvPicPr>
          <p:cNvPr id="256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3254" y="571790"/>
            <a:ext cx="7878763" cy="912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1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237" y="1628800"/>
            <a:ext cx="8586787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3817456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33</a:t>
            </a:r>
            <a:br>
              <a:rPr lang="ru-RU" sz="3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Критерии оценивания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903" y="1340768"/>
            <a:ext cx="8025555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55559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33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85698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7471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3" y="332656"/>
            <a:ext cx="8347843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471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197" t="23140" r="22484" b="24432"/>
          <a:stretch>
            <a:fillRect/>
          </a:stretch>
        </p:blipFill>
        <p:spPr>
          <a:xfrm>
            <a:off x="467544" y="200503"/>
            <a:ext cx="8351837" cy="6307137"/>
          </a:xfrm>
        </p:spPr>
      </p:pic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3563938" y="0"/>
            <a:ext cx="1873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>
                <a:solidFill>
                  <a:srgbClr val="FFFFFF"/>
                </a:solidFill>
              </a:rPr>
              <a:t>Задание 3</a:t>
            </a:r>
            <a:r>
              <a:rPr lang="en-US" altLang="ru-RU" sz="2400" b="1">
                <a:solidFill>
                  <a:srgbClr val="FFFFFF"/>
                </a:solidFill>
              </a:rPr>
              <a:t>0</a:t>
            </a:r>
            <a:endParaRPr lang="ru-RU" altLang="ru-RU" sz="24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482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378496" cy="56207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0135" y="776579"/>
            <a:ext cx="5676001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940152" y="796383"/>
            <a:ext cx="3096344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Уравнения р-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ций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1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использованы данные: 44,4 г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Mg(NO3)2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найдено 0,68 моль </a:t>
            </a:r>
            <a:r>
              <a:rPr lang="en-US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HCl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 нарушена – твердый остаток не проанализирован;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 раствора найдена неверно (только оксид магния попал в раствор);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Искомая величина найдена неверно.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1 балл.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3" name="Полилиния 12"/>
          <p:cNvSpPr/>
          <p:nvPr/>
        </p:nvSpPr>
        <p:spPr>
          <a:xfrm>
            <a:off x="950026" y="4536374"/>
            <a:ext cx="391886" cy="225631"/>
          </a:xfrm>
          <a:custGeom>
            <a:avLst/>
            <a:gdLst>
              <a:gd name="connsiteX0" fmla="*/ 0 w 391886"/>
              <a:gd name="connsiteY0" fmla="*/ 0 h 225631"/>
              <a:gd name="connsiteX1" fmla="*/ 23751 w 391886"/>
              <a:gd name="connsiteY1" fmla="*/ 118753 h 225631"/>
              <a:gd name="connsiteX2" fmla="*/ 47501 w 391886"/>
              <a:gd name="connsiteY2" fmla="*/ 154379 h 225631"/>
              <a:gd name="connsiteX3" fmla="*/ 59377 w 391886"/>
              <a:gd name="connsiteY3" fmla="*/ 190005 h 225631"/>
              <a:gd name="connsiteX4" fmla="*/ 130629 w 391886"/>
              <a:gd name="connsiteY4" fmla="*/ 225631 h 225631"/>
              <a:gd name="connsiteX5" fmla="*/ 285008 w 391886"/>
              <a:gd name="connsiteY5" fmla="*/ 190005 h 225631"/>
              <a:gd name="connsiteX6" fmla="*/ 356260 w 391886"/>
              <a:gd name="connsiteY6" fmla="*/ 142504 h 225631"/>
              <a:gd name="connsiteX7" fmla="*/ 380010 w 391886"/>
              <a:gd name="connsiteY7" fmla="*/ 71252 h 225631"/>
              <a:gd name="connsiteX8" fmla="*/ 391886 w 391886"/>
              <a:gd name="connsiteY8" fmla="*/ 35626 h 225631"/>
              <a:gd name="connsiteX9" fmla="*/ 391886 w 391886"/>
              <a:gd name="connsiteY9" fmla="*/ 0 h 225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91886" h="225631">
                <a:moveTo>
                  <a:pt x="0" y="0"/>
                </a:moveTo>
                <a:cubicBezTo>
                  <a:pt x="7917" y="39584"/>
                  <a:pt x="1359" y="85164"/>
                  <a:pt x="23751" y="118753"/>
                </a:cubicBezTo>
                <a:cubicBezTo>
                  <a:pt x="31668" y="130628"/>
                  <a:pt x="41118" y="141614"/>
                  <a:pt x="47501" y="154379"/>
                </a:cubicBezTo>
                <a:cubicBezTo>
                  <a:pt x="53099" y="165575"/>
                  <a:pt x="51557" y="180230"/>
                  <a:pt x="59377" y="190005"/>
                </a:cubicBezTo>
                <a:cubicBezTo>
                  <a:pt x="76120" y="210934"/>
                  <a:pt x="107159" y="217808"/>
                  <a:pt x="130629" y="225631"/>
                </a:cubicBezTo>
                <a:cubicBezTo>
                  <a:pt x="168955" y="220156"/>
                  <a:pt x="249441" y="213716"/>
                  <a:pt x="285008" y="190005"/>
                </a:cubicBezTo>
                <a:lnTo>
                  <a:pt x="356260" y="142504"/>
                </a:lnTo>
                <a:lnTo>
                  <a:pt x="380010" y="71252"/>
                </a:lnTo>
                <a:cubicBezTo>
                  <a:pt x="383968" y="59377"/>
                  <a:pt x="391886" y="48144"/>
                  <a:pt x="391886" y="35626"/>
                </a:cubicBezTo>
                <a:lnTo>
                  <a:pt x="391886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335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1378496" cy="504056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0152" y="796383"/>
            <a:ext cx="302433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Уравнения р-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ций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1 б.</a:t>
            </a:r>
          </a:p>
          <a:p>
            <a:endParaRPr lang="ru-RU" sz="2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условия все использованы - 1 б.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Логика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понятная: в раствор попадает остаток после выделившихся газов (44,4 – 22,08 – 3,84 ) –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Масса раствора найдена верно;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Искомая величина найдена неверно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взята масса прореагировавшей, а не оставшейся соляной кислоты –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3 балла.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313" y="620688"/>
            <a:ext cx="5581823" cy="612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олилиния 3"/>
          <p:cNvSpPr/>
          <p:nvPr/>
        </p:nvSpPr>
        <p:spPr>
          <a:xfrm>
            <a:off x="2101932" y="4738255"/>
            <a:ext cx="738118" cy="225631"/>
          </a:xfrm>
          <a:custGeom>
            <a:avLst/>
            <a:gdLst>
              <a:gd name="connsiteX0" fmla="*/ 0 w 738118"/>
              <a:gd name="connsiteY0" fmla="*/ 47501 h 225631"/>
              <a:gd name="connsiteX1" fmla="*/ 71252 w 738118"/>
              <a:gd name="connsiteY1" fmla="*/ 178129 h 225631"/>
              <a:gd name="connsiteX2" fmla="*/ 95003 w 738118"/>
              <a:gd name="connsiteY2" fmla="*/ 213755 h 225631"/>
              <a:gd name="connsiteX3" fmla="*/ 130629 w 738118"/>
              <a:gd name="connsiteY3" fmla="*/ 225631 h 225631"/>
              <a:gd name="connsiteX4" fmla="*/ 486889 w 738118"/>
              <a:gd name="connsiteY4" fmla="*/ 201880 h 225631"/>
              <a:gd name="connsiteX5" fmla="*/ 617517 w 738118"/>
              <a:gd name="connsiteY5" fmla="*/ 190005 h 225631"/>
              <a:gd name="connsiteX6" fmla="*/ 653143 w 738118"/>
              <a:gd name="connsiteY6" fmla="*/ 178129 h 225631"/>
              <a:gd name="connsiteX7" fmla="*/ 724395 w 738118"/>
              <a:gd name="connsiteY7" fmla="*/ 118753 h 225631"/>
              <a:gd name="connsiteX8" fmla="*/ 736271 w 738118"/>
              <a:gd name="connsiteY8" fmla="*/ 0 h 225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8118" h="225631">
                <a:moveTo>
                  <a:pt x="0" y="47501"/>
                </a:moveTo>
                <a:cubicBezTo>
                  <a:pt x="34352" y="133379"/>
                  <a:pt x="11927" y="89142"/>
                  <a:pt x="71252" y="178129"/>
                </a:cubicBezTo>
                <a:cubicBezTo>
                  <a:pt x="79169" y="190004"/>
                  <a:pt x="81463" y="209241"/>
                  <a:pt x="95003" y="213755"/>
                </a:cubicBezTo>
                <a:lnTo>
                  <a:pt x="130629" y="225631"/>
                </a:lnTo>
                <a:cubicBezTo>
                  <a:pt x="357815" y="200387"/>
                  <a:pt x="114416" y="225159"/>
                  <a:pt x="486889" y="201880"/>
                </a:cubicBezTo>
                <a:cubicBezTo>
                  <a:pt x="530526" y="199153"/>
                  <a:pt x="573974" y="193963"/>
                  <a:pt x="617517" y="190005"/>
                </a:cubicBezTo>
                <a:cubicBezTo>
                  <a:pt x="629392" y="186046"/>
                  <a:pt x="641947" y="183727"/>
                  <a:pt x="653143" y="178129"/>
                </a:cubicBezTo>
                <a:cubicBezTo>
                  <a:pt x="686211" y="161595"/>
                  <a:pt x="698130" y="145018"/>
                  <a:pt x="724395" y="118753"/>
                </a:cubicBezTo>
                <a:cubicBezTo>
                  <a:pt x="745034" y="56840"/>
                  <a:pt x="736271" y="95645"/>
                  <a:pt x="736271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олилиния 4"/>
          <p:cNvSpPr/>
          <p:nvPr/>
        </p:nvSpPr>
        <p:spPr>
          <a:xfrm>
            <a:off x="3087584" y="5890161"/>
            <a:ext cx="427512" cy="225631"/>
          </a:xfrm>
          <a:custGeom>
            <a:avLst/>
            <a:gdLst>
              <a:gd name="connsiteX0" fmla="*/ 0 w 427512"/>
              <a:gd name="connsiteY0" fmla="*/ 190005 h 225631"/>
              <a:gd name="connsiteX1" fmla="*/ 23751 w 427512"/>
              <a:gd name="connsiteY1" fmla="*/ 95003 h 225631"/>
              <a:gd name="connsiteX2" fmla="*/ 59377 w 427512"/>
              <a:gd name="connsiteY2" fmla="*/ 59377 h 225631"/>
              <a:gd name="connsiteX3" fmla="*/ 166255 w 427512"/>
              <a:gd name="connsiteY3" fmla="*/ 0 h 225631"/>
              <a:gd name="connsiteX4" fmla="*/ 225632 w 427512"/>
              <a:gd name="connsiteY4" fmla="*/ 11875 h 225631"/>
              <a:gd name="connsiteX5" fmla="*/ 261258 w 427512"/>
              <a:gd name="connsiteY5" fmla="*/ 23751 h 225631"/>
              <a:gd name="connsiteX6" fmla="*/ 308759 w 427512"/>
              <a:gd name="connsiteY6" fmla="*/ 95003 h 225631"/>
              <a:gd name="connsiteX7" fmla="*/ 332510 w 427512"/>
              <a:gd name="connsiteY7" fmla="*/ 130629 h 225631"/>
              <a:gd name="connsiteX8" fmla="*/ 368135 w 427512"/>
              <a:gd name="connsiteY8" fmla="*/ 166255 h 225631"/>
              <a:gd name="connsiteX9" fmla="*/ 391886 w 427512"/>
              <a:gd name="connsiteY9" fmla="*/ 201881 h 225631"/>
              <a:gd name="connsiteX10" fmla="*/ 427512 w 427512"/>
              <a:gd name="connsiteY10" fmla="*/ 225631 h 225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7512" h="225631">
                <a:moveTo>
                  <a:pt x="0" y="190005"/>
                </a:moveTo>
                <a:cubicBezTo>
                  <a:pt x="1712" y="181444"/>
                  <a:pt x="13319" y="110651"/>
                  <a:pt x="23751" y="95003"/>
                </a:cubicBezTo>
                <a:cubicBezTo>
                  <a:pt x="33067" y="81029"/>
                  <a:pt x="46120" y="69688"/>
                  <a:pt x="59377" y="59377"/>
                </a:cubicBezTo>
                <a:cubicBezTo>
                  <a:pt x="120629" y="11736"/>
                  <a:pt x="112502" y="17917"/>
                  <a:pt x="166255" y="0"/>
                </a:cubicBezTo>
                <a:cubicBezTo>
                  <a:pt x="186047" y="3958"/>
                  <a:pt x="206050" y="6980"/>
                  <a:pt x="225632" y="11875"/>
                </a:cubicBezTo>
                <a:cubicBezTo>
                  <a:pt x="237776" y="14911"/>
                  <a:pt x="252407" y="14900"/>
                  <a:pt x="261258" y="23751"/>
                </a:cubicBezTo>
                <a:cubicBezTo>
                  <a:pt x="281442" y="43935"/>
                  <a:pt x="292925" y="71252"/>
                  <a:pt x="308759" y="95003"/>
                </a:cubicBezTo>
                <a:cubicBezTo>
                  <a:pt x="316676" y="106878"/>
                  <a:pt x="322418" y="120537"/>
                  <a:pt x="332510" y="130629"/>
                </a:cubicBezTo>
                <a:cubicBezTo>
                  <a:pt x="344385" y="142504"/>
                  <a:pt x="357384" y="153353"/>
                  <a:pt x="368135" y="166255"/>
                </a:cubicBezTo>
                <a:cubicBezTo>
                  <a:pt x="377272" y="177219"/>
                  <a:pt x="381794" y="191789"/>
                  <a:pt x="391886" y="201881"/>
                </a:cubicBezTo>
                <a:cubicBezTo>
                  <a:pt x="401978" y="211973"/>
                  <a:pt x="427512" y="225631"/>
                  <a:pt x="427512" y="22563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08523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34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96752"/>
            <a:ext cx="8671331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34172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34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44000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90627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992"/>
            <a:ext cx="8229600" cy="63628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34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158" y="853281"/>
            <a:ext cx="8615684" cy="5868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2077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378496" cy="41805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8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796383"/>
            <a:ext cx="309634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Вычисления проведены неверно – 0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Молекулярная формула </a:t>
            </a:r>
            <a:r>
              <a:rPr lang="ru-RU" sz="2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соответствует условию 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– 0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Структурная формула не соответствует условию задания – 0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 реакции записано неверно (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ф-ла) – 0 б.</a:t>
            </a:r>
          </a:p>
          <a:p>
            <a:endParaRPr lang="ru-RU" dirty="0"/>
          </a:p>
          <a:p>
            <a:pPr algn="r"/>
            <a:r>
              <a:rPr lang="ru-RU" b="1" dirty="0" smtClean="0"/>
              <a:t>Всего 0 баллов.</a:t>
            </a:r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692696"/>
            <a:ext cx="5472608" cy="5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09168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34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7" y="1285874"/>
            <a:ext cx="8640961" cy="4663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5192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38538"/>
            <a:ext cx="8229600" cy="686419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Задание 34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926" y="956596"/>
            <a:ext cx="8686554" cy="5633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85074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1594520" cy="418058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10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96136" y="796382"/>
            <a:ext cx="324036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Вычисления проведены верно – 1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Молекулярная формула  соответствует условию задания – 1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Структурная формула не соответствует условию задания – 0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 реакции записано неверно (формула не </a:t>
            </a:r>
            <a:r>
              <a:rPr lang="ru-RU" sz="2000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</a:t>
            </a: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структурной форм.) – 0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2 балла.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796384"/>
            <a:ext cx="5555148" cy="529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15805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1594520" cy="418059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Работа 11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0152" y="796383"/>
            <a:ext cx="309634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Вычисления проведены неверно – 0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Молекулярная формула  соответствует условию и результату вычислений </a:t>
            </a: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1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Структурная формула  соответствует условию и полученной МФ – 1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Уравнение реакции записано верно – 1 б.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3 балла</a:t>
            </a:r>
            <a:r>
              <a:rPr lang="ru-RU" b="1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370" y="683366"/>
            <a:ext cx="5703908" cy="5672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0254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5"/>
          <p:cNvSpPr txBox="1">
            <a:spLocks noChangeArrowheads="1"/>
          </p:cNvSpPr>
          <p:nvPr/>
        </p:nvSpPr>
        <p:spPr bwMode="auto">
          <a:xfrm>
            <a:off x="267593" y="260648"/>
            <a:ext cx="8496300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lvl="3" eaLnBrk="1" hangingPunct="1">
              <a:buFont typeface="Times New Roman" pitchFamily="18" charset="0"/>
              <a:buAutoNum type="arabicPeriod"/>
            </a:pPr>
            <a:r>
              <a:rPr lang="ru-RU" alt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Составление электронного баланса:</a:t>
            </a:r>
          </a:p>
          <a:p>
            <a:pPr eaLnBrk="1" hangingPunct="1">
              <a:buFont typeface="Times New Roman" pitchFamily="18" charset="0"/>
              <a:buAutoNum type="arabicPeriod"/>
            </a:pP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указаны степени окисления элемента-окислителя и элемента-восстановителя</a:t>
            </a: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указаны 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(знаками + и –) процессы принятия и отдачи электронов;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определены соотношения количеств элементов (коэффициенты); </a:t>
            </a:r>
          </a:p>
          <a:p>
            <a:pPr marL="0" indent="0" eaLnBrk="1" hangingPunct="1"/>
            <a:endParaRPr lang="ru-RU" alt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ru-RU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eaLnBrk="1" hangingPunct="1"/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степень окисления 0 </a:t>
            </a:r>
            <a:r>
              <a:rPr lang="ru-RU" altLang="ru-RU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быть не указана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экзаменуемым;</a:t>
            </a:r>
          </a:p>
          <a:p>
            <a:pPr eaLnBrk="1" hangingPunct="1"/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если </a:t>
            </a:r>
            <a:r>
              <a:rPr lang="ru-RU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с.о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 указана, то считать её равной 0;</a:t>
            </a:r>
          </a:p>
          <a:p>
            <a:pPr eaLnBrk="1" hangingPunct="1"/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наличие в ответе экзаменуемого </a:t>
            </a:r>
            <a:r>
              <a:rPr lang="ru-RU" alt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взаимоисключающих суждений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или обозначений следует рассматривать как факт </a:t>
            </a:r>
            <a:r>
              <a:rPr lang="ru-RU" alt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несформированности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умения применять данные знания (например, знаки «+» и «–» в записи электронного баланса не соответствуют природе окислителя или восстановителя).</a:t>
            </a:r>
          </a:p>
        </p:txBody>
      </p:sp>
    </p:spTree>
    <p:extLst>
      <p:ext uri="{BB962C8B-B14F-4D97-AF65-F5344CB8AC3E}">
        <p14:creationId xmlns:p14="http://schemas.microsoft.com/office/powerpoint/2010/main" xmlns="" val="173576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484784"/>
            <a:ext cx="7056784" cy="302433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Благодарю за внимание!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Успеха в работе!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/>
            </a:r>
            <a:br>
              <a:rPr lang="en-US" b="1" dirty="0" smtClean="0">
                <a:solidFill>
                  <a:srgbClr val="C00000"/>
                </a:solidFill>
              </a:rPr>
            </a:br>
            <a:r>
              <a:rPr lang="en-US" b="1" dirty="0" smtClean="0">
                <a:solidFill>
                  <a:srgbClr val="C00000"/>
                </a:solidFill>
              </a:rPr>
              <a:t>gadzhibekova.selfinaz@bk.ru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3826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187450" y="5584825"/>
            <a:ext cx="6408738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0000"/>
                </a:solidFill>
              </a:rPr>
              <a:t>Задание выполнено полностью правильно.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1258888" y="6016625"/>
            <a:ext cx="55435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0000"/>
                </a:solidFill>
              </a:rPr>
              <a:t>Оценка: 3 балла.</a:t>
            </a:r>
          </a:p>
        </p:txBody>
      </p:sp>
      <p:sp>
        <p:nvSpPr>
          <p:cNvPr id="7172" name="Text Box 5"/>
          <p:cNvSpPr txBox="1">
            <a:spLocks noChangeArrowheads="1"/>
          </p:cNvSpPr>
          <p:nvPr/>
        </p:nvSpPr>
        <p:spPr bwMode="auto">
          <a:xfrm>
            <a:off x="755650" y="595313"/>
            <a:ext cx="2374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b="1"/>
              <a:t>Пример 1</a:t>
            </a:r>
          </a:p>
        </p:txBody>
      </p:sp>
      <p:sp>
        <p:nvSpPr>
          <p:cNvPr id="7173" name="Rectangle 6"/>
          <p:cNvSpPr>
            <a:spLocks noChangeArrowheads="1"/>
          </p:cNvSpPr>
          <p:nvPr/>
        </p:nvSpPr>
        <p:spPr bwMode="auto">
          <a:xfrm>
            <a:off x="2268538" y="823913"/>
            <a:ext cx="59955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altLang="ru-RU" sz="2800" dirty="0">
                <a:solidFill>
                  <a:schemeClr val="tx1"/>
                </a:solidFill>
              </a:rPr>
              <a:t>KNO</a:t>
            </a:r>
            <a:r>
              <a:rPr lang="ru-RU" altLang="ru-RU" sz="2800" baseline="-25000" dirty="0">
                <a:solidFill>
                  <a:schemeClr val="tx1"/>
                </a:solidFill>
              </a:rPr>
              <a:t>2</a:t>
            </a:r>
            <a:r>
              <a:rPr lang="ru-RU" altLang="ru-RU" sz="2800" dirty="0">
                <a:solidFill>
                  <a:schemeClr val="tx1"/>
                </a:solidFill>
              </a:rPr>
              <a:t> + … + </a:t>
            </a:r>
            <a:r>
              <a:rPr lang="en-US" altLang="ru-RU" sz="2800" dirty="0">
                <a:solidFill>
                  <a:schemeClr val="tx1"/>
                </a:solidFill>
              </a:rPr>
              <a:t>HNO</a:t>
            </a:r>
            <a:r>
              <a:rPr lang="ru-RU" altLang="ru-RU" sz="2800" baseline="-25000" dirty="0">
                <a:solidFill>
                  <a:schemeClr val="tx1"/>
                </a:solidFill>
              </a:rPr>
              <a:t>3</a:t>
            </a:r>
            <a:r>
              <a:rPr lang="ru-RU" altLang="ru-RU" sz="2800" dirty="0">
                <a:solidFill>
                  <a:schemeClr val="tx1"/>
                </a:solidFill>
              </a:rPr>
              <a:t> </a:t>
            </a:r>
            <a:r>
              <a:rPr lang="en-US" altLang="ru-RU" sz="2800" dirty="0">
                <a:solidFill>
                  <a:schemeClr val="tx1"/>
                </a:solidFill>
                <a:sym typeface="Symbol" pitchFamily="18" charset="2"/>
              </a:rPr>
              <a:t></a:t>
            </a:r>
            <a:r>
              <a:rPr lang="en-US" altLang="ru-RU" sz="2800" dirty="0">
                <a:solidFill>
                  <a:schemeClr val="tx1"/>
                </a:solidFill>
              </a:rPr>
              <a:t> Cr</a:t>
            </a:r>
            <a:r>
              <a:rPr lang="ru-RU" altLang="ru-RU" sz="2800" dirty="0">
                <a:solidFill>
                  <a:schemeClr val="tx1"/>
                </a:solidFill>
              </a:rPr>
              <a:t>(</a:t>
            </a:r>
            <a:r>
              <a:rPr lang="en-US" altLang="ru-RU" sz="2800" dirty="0">
                <a:solidFill>
                  <a:schemeClr val="tx1"/>
                </a:solidFill>
              </a:rPr>
              <a:t>NO</a:t>
            </a:r>
            <a:r>
              <a:rPr lang="ru-RU" altLang="ru-RU" sz="2800" baseline="-25000" dirty="0">
                <a:solidFill>
                  <a:schemeClr val="tx1"/>
                </a:solidFill>
              </a:rPr>
              <a:t>3</a:t>
            </a:r>
            <a:r>
              <a:rPr lang="ru-RU" altLang="ru-RU" sz="2800" dirty="0">
                <a:solidFill>
                  <a:schemeClr val="tx1"/>
                </a:solidFill>
              </a:rPr>
              <a:t>)</a:t>
            </a:r>
            <a:r>
              <a:rPr lang="ru-RU" altLang="ru-RU" sz="2800" baseline="-25000" dirty="0">
                <a:solidFill>
                  <a:schemeClr val="tx1"/>
                </a:solidFill>
              </a:rPr>
              <a:t>3</a:t>
            </a:r>
            <a:r>
              <a:rPr lang="ru-RU" altLang="ru-RU" sz="2800" dirty="0">
                <a:solidFill>
                  <a:schemeClr val="tx1"/>
                </a:solidFill>
              </a:rPr>
              <a:t> + … + </a:t>
            </a:r>
            <a:r>
              <a:rPr lang="en-US" altLang="ru-RU" sz="2800" dirty="0">
                <a:solidFill>
                  <a:schemeClr val="tx1"/>
                </a:solidFill>
              </a:rPr>
              <a:t>H</a:t>
            </a:r>
            <a:r>
              <a:rPr lang="ru-RU" altLang="ru-RU" sz="2800" baseline="-25000" dirty="0">
                <a:solidFill>
                  <a:schemeClr val="tx1"/>
                </a:solidFill>
              </a:rPr>
              <a:t>2</a:t>
            </a:r>
            <a:r>
              <a:rPr lang="en-US" altLang="ru-RU" sz="2800" dirty="0">
                <a:solidFill>
                  <a:schemeClr val="tx1"/>
                </a:solidFill>
              </a:rPr>
              <a:t>O</a:t>
            </a:r>
            <a:endParaRPr lang="ru-RU" altLang="ru-RU" sz="2800" dirty="0">
              <a:solidFill>
                <a:schemeClr val="tx1"/>
              </a:solidFill>
            </a:endParaRPr>
          </a:p>
        </p:txBody>
      </p:sp>
      <p:pic>
        <p:nvPicPr>
          <p:cNvPr id="7174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712200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161804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836713"/>
            <a:ext cx="8223250" cy="4879876"/>
          </a:xfrm>
        </p:spPr>
        <p:txBody>
          <a:bodyPr>
            <a:normAutofit/>
          </a:bodyPr>
          <a:lstStyle/>
          <a:p>
            <a:r>
              <a:rPr lang="ru-RU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KBr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H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→ Cr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(SO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Br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</a:t>
            </a:r>
          </a:p>
          <a:p>
            <a:endParaRPr lang="en-US" alt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2Cr</a:t>
            </a:r>
            <a:r>
              <a:rPr lang="en-US" altLang="ru-RU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ē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2Cr</a:t>
            </a:r>
            <a:r>
              <a:rPr lang="en-US" altLang="ru-RU" sz="2400" baseline="30000" dirty="0" smtClean="0">
                <a:latin typeface="Times New Roman" pitchFamily="18" charset="0"/>
                <a:cs typeface="Times New Roman" pitchFamily="18" charset="0"/>
              </a:rPr>
              <a:t>+3</a:t>
            </a:r>
          </a:p>
          <a:p>
            <a:pPr marL="0" indent="0" algn="ctr">
              <a:buNone/>
            </a:pP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2Br</a:t>
            </a:r>
            <a:r>
              <a:rPr lang="en-US" altLang="ru-RU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altLang="ru-RU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ē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alt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en-US" alt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altLang="ru-RU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ē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altLang="ru-RU" sz="2400" baseline="30000" dirty="0" smtClean="0">
                <a:latin typeface="Times New Roman" pitchFamily="18" charset="0"/>
                <a:cs typeface="Times New Roman" pitchFamily="18" charset="0"/>
              </a:rPr>
              <a:t>+3</a:t>
            </a:r>
          </a:p>
          <a:p>
            <a:pPr marL="0" indent="0" algn="ctr">
              <a:buNone/>
            </a:pP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n-US" altLang="ru-RU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ē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ru-RU" altLang="ru-RU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en-US" altLang="ru-RU" sz="2400" baseline="30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</a:t>
            </a:r>
            <a:endParaRPr lang="en-US" altLang="ru-RU" sz="2400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2Cr</a:t>
            </a:r>
            <a:r>
              <a:rPr lang="en-US" altLang="ru-RU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+6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ē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2Cr</a:t>
            </a:r>
            <a:r>
              <a:rPr lang="en-US" altLang="ru-RU" sz="2400" baseline="30000" dirty="0" smtClean="0">
                <a:latin typeface="Times New Roman" pitchFamily="18" charset="0"/>
                <a:cs typeface="Times New Roman" pitchFamily="18" charset="0"/>
              </a:rPr>
              <a:t>+3</a:t>
            </a:r>
          </a:p>
          <a:p>
            <a:pPr marL="0" indent="0" algn="ctr">
              <a:buNone/>
            </a:pP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2Br</a:t>
            </a:r>
            <a:r>
              <a:rPr lang="en-US" altLang="ru-RU" sz="2400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ru-RU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- 2</a:t>
            </a:r>
            <a:r>
              <a:rPr lang="ru-RU" altLang="ru-RU" sz="2400" i="1" dirty="0" smtClean="0">
                <a:latin typeface="Times New Roman" pitchFamily="18" charset="0"/>
                <a:cs typeface="Times New Roman" pitchFamily="18" charset="0"/>
              </a:rPr>
              <a:t>ē </a:t>
            </a:r>
            <a:r>
              <a:rPr lang="ru-RU" altLang="ru-RU" sz="2400" dirty="0" smtClean="0">
                <a:latin typeface="Times New Roman" pitchFamily="18" charset="0"/>
                <a:cs typeface="Times New Roman" pitchFamily="18" charset="0"/>
              </a:rPr>
              <a:t>→</a:t>
            </a:r>
            <a:r>
              <a:rPr lang="en-US" altLang="ru-RU" sz="2400" dirty="0" smtClean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alt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</a:t>
            </a:r>
            <a:endParaRPr lang="en-US" altLang="ru-RU" sz="2400" baseline="30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altLang="ru-RU" sz="2400" baseline="-25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0" name="Line 5"/>
          <p:cNvSpPr>
            <a:spLocks noChangeShapeType="1"/>
          </p:cNvSpPr>
          <p:nvPr/>
        </p:nvSpPr>
        <p:spPr bwMode="auto">
          <a:xfrm flipH="1">
            <a:off x="6011863" y="1916113"/>
            <a:ext cx="0" cy="8651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6176098" y="2414587"/>
            <a:ext cx="3603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>
                <a:solidFill>
                  <a:schemeClr val="tx1"/>
                </a:solidFill>
              </a:rPr>
              <a:t>3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9222" name="Text Box 9"/>
          <p:cNvSpPr txBox="1">
            <a:spLocks noChangeArrowheads="1"/>
          </p:cNvSpPr>
          <p:nvPr/>
        </p:nvSpPr>
        <p:spPr bwMode="auto">
          <a:xfrm>
            <a:off x="6140379" y="1805782"/>
            <a:ext cx="431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dirty="0">
                <a:solidFill>
                  <a:schemeClr val="tx1"/>
                </a:solidFill>
              </a:rPr>
              <a:t>1</a:t>
            </a:r>
            <a:endParaRPr lang="ru-RU" altLang="ru-RU" dirty="0">
              <a:solidFill>
                <a:schemeClr val="tx1"/>
              </a:solidFill>
            </a:endParaRPr>
          </a:p>
        </p:txBody>
      </p:sp>
      <p:sp>
        <p:nvSpPr>
          <p:cNvPr id="9223" name="Line 10"/>
          <p:cNvSpPr>
            <a:spLocks noChangeShapeType="1"/>
          </p:cNvSpPr>
          <p:nvPr/>
        </p:nvSpPr>
        <p:spPr bwMode="auto">
          <a:xfrm flipH="1">
            <a:off x="5795962" y="3185715"/>
            <a:ext cx="1" cy="74811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24" name="Text Box 12"/>
          <p:cNvSpPr txBox="1">
            <a:spLocks noChangeArrowheads="1"/>
          </p:cNvSpPr>
          <p:nvPr/>
        </p:nvSpPr>
        <p:spPr bwMode="auto">
          <a:xfrm>
            <a:off x="5940425" y="3644900"/>
            <a:ext cx="43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dirty="0">
                <a:solidFill>
                  <a:schemeClr val="tx1"/>
                </a:solidFill>
              </a:rPr>
              <a:t>3</a:t>
            </a:r>
            <a:endParaRPr lang="ru-RU" altLang="ru-RU" dirty="0">
              <a:solidFill>
                <a:schemeClr val="tx1"/>
              </a:solidFill>
            </a:endParaRPr>
          </a:p>
        </p:txBody>
      </p:sp>
      <p:sp>
        <p:nvSpPr>
          <p:cNvPr id="9225" name="Text Box 13"/>
          <p:cNvSpPr txBox="1">
            <a:spLocks noChangeArrowheads="1"/>
          </p:cNvSpPr>
          <p:nvPr/>
        </p:nvSpPr>
        <p:spPr bwMode="auto">
          <a:xfrm>
            <a:off x="5895760" y="3185715"/>
            <a:ext cx="43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>
                <a:solidFill>
                  <a:schemeClr val="tx1"/>
                </a:solidFill>
              </a:rPr>
              <a:t>1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9226" name="Text Box 14"/>
          <p:cNvSpPr txBox="1">
            <a:spLocks noChangeArrowheads="1"/>
          </p:cNvSpPr>
          <p:nvPr/>
        </p:nvSpPr>
        <p:spPr bwMode="auto">
          <a:xfrm>
            <a:off x="611980" y="2781300"/>
            <a:ext cx="230346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Допустимы записи:</a:t>
            </a:r>
            <a:endParaRPr lang="ru-RU" alt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7" name="Text Box 15"/>
          <p:cNvSpPr txBox="1">
            <a:spLocks noChangeArrowheads="1"/>
          </p:cNvSpPr>
          <p:nvPr/>
        </p:nvSpPr>
        <p:spPr bwMode="auto">
          <a:xfrm>
            <a:off x="323850" y="5588000"/>
            <a:ext cx="287972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Недопустима запись:</a:t>
            </a:r>
          </a:p>
        </p:txBody>
      </p:sp>
      <p:sp>
        <p:nvSpPr>
          <p:cNvPr id="9228" name="Text Box 16"/>
          <p:cNvSpPr txBox="1">
            <a:spLocks noChangeArrowheads="1"/>
          </p:cNvSpPr>
          <p:nvPr/>
        </p:nvSpPr>
        <p:spPr bwMode="auto">
          <a:xfrm>
            <a:off x="3184784" y="5661967"/>
            <a:ext cx="79216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Cr</a:t>
            </a:r>
            <a:r>
              <a:rPr lang="en-US" altLang="ru-RU" sz="24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sz="2400" baseline="-25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29" name="Text Box 17"/>
          <p:cNvSpPr txBox="1">
            <a:spLocks noChangeArrowheads="1"/>
          </p:cNvSpPr>
          <p:nvPr/>
        </p:nvSpPr>
        <p:spPr bwMode="auto">
          <a:xfrm>
            <a:off x="3491706" y="5588000"/>
            <a:ext cx="5048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1400" dirty="0">
                <a:solidFill>
                  <a:schemeClr val="tx1"/>
                </a:solidFill>
              </a:rPr>
              <a:t>+3</a:t>
            </a:r>
            <a:endParaRPr lang="ru-RU" altLang="ru-RU" sz="1400" dirty="0">
              <a:solidFill>
                <a:schemeClr val="tx1"/>
              </a:solidFill>
            </a:endParaRPr>
          </a:p>
        </p:txBody>
      </p:sp>
      <p:sp>
        <p:nvSpPr>
          <p:cNvPr id="9230" name="Text Box 19"/>
          <p:cNvSpPr txBox="1">
            <a:spLocks noChangeArrowheads="1"/>
          </p:cNvSpPr>
          <p:nvPr/>
        </p:nvSpPr>
        <p:spPr bwMode="auto">
          <a:xfrm>
            <a:off x="3845028" y="5661890"/>
            <a:ext cx="23764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 sz="2400" dirty="0">
                <a:solidFill>
                  <a:schemeClr val="tx1"/>
                </a:solidFill>
              </a:rPr>
              <a:t>+ </a:t>
            </a:r>
            <a:r>
              <a:rPr lang="en-US" altLang="ru-RU" sz="2400" dirty="0">
                <a:solidFill>
                  <a:srgbClr val="000000"/>
                </a:solidFill>
              </a:rPr>
              <a:t>6</a:t>
            </a:r>
            <a:r>
              <a:rPr lang="ru-RU" altLang="ru-RU" sz="2400" i="1" dirty="0">
                <a:solidFill>
                  <a:srgbClr val="000000"/>
                </a:solidFill>
              </a:rPr>
              <a:t>ē </a:t>
            </a:r>
            <a:r>
              <a:rPr lang="ru-RU" altLang="ru-RU" sz="2400" dirty="0">
                <a:solidFill>
                  <a:srgbClr val="000000"/>
                </a:solidFill>
              </a:rPr>
              <a:t>→ </a:t>
            </a:r>
            <a:r>
              <a:rPr lang="en-US" altLang="ru-RU" sz="2400" dirty="0">
                <a:solidFill>
                  <a:srgbClr val="000000"/>
                </a:solidFill>
              </a:rPr>
              <a:t>2Cr</a:t>
            </a:r>
            <a:r>
              <a:rPr lang="en-US" altLang="ru-RU" sz="2400" baseline="30000" dirty="0">
                <a:solidFill>
                  <a:srgbClr val="000000"/>
                </a:solidFill>
              </a:rPr>
              <a:t>+3</a:t>
            </a:r>
            <a:endParaRPr lang="ru-RU" altLang="ru-RU" sz="2400" baseline="30000" dirty="0">
              <a:solidFill>
                <a:srgbClr val="000000"/>
              </a:solidFill>
            </a:endParaRPr>
          </a:p>
        </p:txBody>
      </p:sp>
      <p:sp>
        <p:nvSpPr>
          <p:cNvPr id="9231" name="Line 20"/>
          <p:cNvSpPr>
            <a:spLocks noChangeShapeType="1"/>
          </p:cNvSpPr>
          <p:nvPr/>
        </p:nvSpPr>
        <p:spPr bwMode="auto">
          <a:xfrm flipH="1">
            <a:off x="5940425" y="4365625"/>
            <a:ext cx="0" cy="7921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32" name="Text Box 21"/>
          <p:cNvSpPr txBox="1">
            <a:spLocks noChangeArrowheads="1"/>
          </p:cNvSpPr>
          <p:nvPr/>
        </p:nvSpPr>
        <p:spPr bwMode="auto">
          <a:xfrm>
            <a:off x="5580063" y="4724400"/>
            <a:ext cx="36036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>
                <a:solidFill>
                  <a:schemeClr val="tx1"/>
                </a:solidFill>
              </a:rPr>
              <a:t>3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9233" name="Text Box 22"/>
          <p:cNvSpPr txBox="1">
            <a:spLocks noChangeArrowheads="1"/>
          </p:cNvSpPr>
          <p:nvPr/>
        </p:nvSpPr>
        <p:spPr bwMode="auto">
          <a:xfrm>
            <a:off x="5580063" y="4365625"/>
            <a:ext cx="43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ru-RU">
                <a:solidFill>
                  <a:schemeClr val="tx1"/>
                </a:solidFill>
              </a:rPr>
              <a:t>1</a:t>
            </a:r>
            <a:endParaRPr lang="ru-RU" altLang="ru-RU">
              <a:solidFill>
                <a:schemeClr val="tx1"/>
              </a:solidFill>
            </a:endParaRPr>
          </a:p>
        </p:txBody>
      </p:sp>
      <p:sp>
        <p:nvSpPr>
          <p:cNvPr id="9234" name="Text Box 23"/>
          <p:cNvSpPr txBox="1">
            <a:spLocks noChangeArrowheads="1"/>
          </p:cNvSpPr>
          <p:nvPr/>
        </p:nvSpPr>
        <p:spPr bwMode="auto">
          <a:xfrm>
            <a:off x="6660232" y="2675731"/>
            <a:ext cx="19431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altLang="ru-RU" sz="24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Количество принятых и отданных электронов может быть указано над стрелкой.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203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816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5"/>
          <p:cNvSpPr txBox="1">
            <a:spLocks noChangeArrowheads="1"/>
          </p:cNvSpPr>
          <p:nvPr/>
        </p:nvSpPr>
        <p:spPr bwMode="auto">
          <a:xfrm>
            <a:off x="346089" y="692696"/>
            <a:ext cx="8496300" cy="526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altLang="ru-RU" sz="2400" b="1" i="1" dirty="0">
                <a:solidFill>
                  <a:schemeClr val="tx1"/>
                </a:solidFill>
              </a:rPr>
              <a:t>2. Указаны окислитель и восстановитель (1 балл):</a:t>
            </a:r>
            <a:endParaRPr lang="ru-RU" altLang="ru-RU" sz="2400" dirty="0">
              <a:solidFill>
                <a:schemeClr val="tx1"/>
              </a:solidFill>
            </a:endParaRPr>
          </a:p>
          <a:p>
            <a:r>
              <a:rPr lang="ru-RU" altLang="ru-RU" sz="2400" dirty="0">
                <a:solidFill>
                  <a:schemeClr val="tx1"/>
                </a:solidFill>
              </a:rPr>
              <a:t>- </a:t>
            </a:r>
            <a:r>
              <a:rPr lang="ru-RU" altLang="ru-RU" sz="2400" i="1" dirty="0">
                <a:solidFill>
                  <a:schemeClr val="tx1"/>
                </a:solidFill>
              </a:rPr>
              <a:t>окислитель</a:t>
            </a:r>
            <a:r>
              <a:rPr lang="ru-RU" altLang="ru-RU" sz="2400" dirty="0">
                <a:solidFill>
                  <a:schemeClr val="tx1"/>
                </a:solidFill>
              </a:rPr>
              <a:t> и </a:t>
            </a:r>
            <a:r>
              <a:rPr lang="ru-RU" altLang="ru-RU" sz="2400" i="1" dirty="0">
                <a:solidFill>
                  <a:schemeClr val="tx1"/>
                </a:solidFill>
              </a:rPr>
              <a:t>восстановитель</a:t>
            </a:r>
            <a:r>
              <a:rPr lang="ru-RU" altLang="ru-RU" sz="2400" dirty="0">
                <a:solidFill>
                  <a:schemeClr val="tx1"/>
                </a:solidFill>
              </a:rPr>
              <a:t> могут быть обозначены даже одной буквой («В» или «О»), поскольку согласно условию задания не требуется указание процессов окисления и восстановления.</a:t>
            </a:r>
            <a:endParaRPr lang="ru-RU" altLang="ru-RU" sz="2400" i="1" dirty="0">
              <a:solidFill>
                <a:schemeClr val="tx1"/>
              </a:solidFill>
            </a:endParaRPr>
          </a:p>
          <a:p>
            <a:r>
              <a:rPr lang="ru-RU" altLang="ru-RU" sz="2400" i="1" dirty="0">
                <a:solidFill>
                  <a:schemeClr val="tx1"/>
                </a:solidFill>
              </a:rPr>
              <a:t>Примечание</a:t>
            </a:r>
            <a:r>
              <a:rPr lang="ru-RU" altLang="ru-RU" sz="2400" dirty="0">
                <a:solidFill>
                  <a:schemeClr val="tx1"/>
                </a:solidFill>
              </a:rPr>
              <a:t>. В качестве окислителя и восстановителя допустимо указывать как элементы в соответствующей строчке электронного баланса, так и формулы веществ.</a:t>
            </a:r>
          </a:p>
          <a:p>
            <a:endParaRPr lang="ru-RU" altLang="ru-RU" sz="2400" b="1" i="1" dirty="0">
              <a:solidFill>
                <a:schemeClr val="tx1"/>
              </a:solidFill>
            </a:endParaRPr>
          </a:p>
          <a:p>
            <a:r>
              <a:rPr lang="ru-RU" altLang="ru-RU" sz="2400" b="1" i="1" dirty="0">
                <a:solidFill>
                  <a:schemeClr val="tx1"/>
                </a:solidFill>
              </a:rPr>
              <a:t>3. Составлено уравнение реакции (1 балл):</a:t>
            </a:r>
            <a:endParaRPr lang="ru-RU" altLang="ru-RU" sz="2400" dirty="0">
              <a:solidFill>
                <a:schemeClr val="tx1"/>
              </a:solidFill>
            </a:endParaRPr>
          </a:p>
          <a:p>
            <a:r>
              <a:rPr lang="ru-RU" altLang="ru-RU" sz="2400" dirty="0">
                <a:solidFill>
                  <a:schemeClr val="tx1"/>
                </a:solidFill>
              </a:rPr>
              <a:t>- правильно определены формулы недостающих в схеме реакции веществ;</a:t>
            </a:r>
          </a:p>
          <a:p>
            <a:r>
              <a:rPr lang="ru-RU" altLang="ru-RU" sz="2400" dirty="0">
                <a:solidFill>
                  <a:schemeClr val="tx1"/>
                </a:solidFill>
              </a:rPr>
              <a:t>- расставлены все коэффициенты (допустимо использование дробных и удвоенных коэффициентов) </a:t>
            </a:r>
          </a:p>
        </p:txBody>
      </p:sp>
    </p:spTree>
    <p:extLst>
      <p:ext uri="{BB962C8B-B14F-4D97-AF65-F5344CB8AC3E}">
        <p14:creationId xmlns:p14="http://schemas.microsoft.com/office/powerpoint/2010/main" xmlns="" val="158245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1155700" y="4509120"/>
            <a:ext cx="6408738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окислителя выбран не дихромат, а хромат калия. Задание выполнено полностью правильно.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1258888" y="6016625"/>
            <a:ext cx="55435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/>
            <a:r>
              <a:rPr lang="ru-RU" alt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Оценка: 3 балла.</a:t>
            </a: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979977" y="412355"/>
            <a:ext cx="676018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1pPr>
            <a:lvl2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2pPr>
            <a:lvl3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3pPr>
            <a:lvl4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4pPr>
            <a:lvl5pPr eaLnBrk="0" hangingPunct="0"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defRPr>
                <a:solidFill>
                  <a:schemeClr val="bg1"/>
                </a:solidFill>
                <a:latin typeface="Arial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defTabSz="914400" eaLnBrk="1" hangingPunct="1">
              <a:spcBef>
                <a:spcPts val="300"/>
              </a:spcBef>
              <a:spcAft>
                <a:spcPts val="300"/>
              </a:spcAft>
            </a:pP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KNO</a:t>
            </a:r>
            <a:r>
              <a:rPr lang="ru-RU" altLang="ru-RU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ru-RU" altLang="ru-RU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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Cr</a:t>
            </a:r>
            <a:r>
              <a:rPr lang="ru-RU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</a:t>
            </a:r>
            <a:r>
              <a:rPr lang="ru-RU" altLang="ru-RU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altLang="ru-RU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 … + 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altLang="ru-RU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alt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71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884"/>
          <a:stretch>
            <a:fillRect/>
          </a:stretch>
        </p:blipFill>
        <p:spPr bwMode="auto">
          <a:xfrm>
            <a:off x="323849" y="1412776"/>
            <a:ext cx="8526463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22249808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1906</Words>
  <Application>Microsoft Office PowerPoint</Application>
  <PresentationFormat>Экран (4:3)</PresentationFormat>
  <Paragraphs>275</Paragraphs>
  <Slides>50</Slides>
  <Notes>27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Тема Office</vt:lpstr>
      <vt:lpstr>Рекомендации по оформлению развёрнутых ответов на задания  ЕГЭ по химии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Задание 31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Задание  33 Критерии оценивания</vt:lpstr>
      <vt:lpstr>Задание 33</vt:lpstr>
      <vt:lpstr>Слайд 39</vt:lpstr>
      <vt:lpstr>Работа 1</vt:lpstr>
      <vt:lpstr>Работа 2</vt:lpstr>
      <vt:lpstr>Задание 34</vt:lpstr>
      <vt:lpstr>Задание 34</vt:lpstr>
      <vt:lpstr>Задание 34</vt:lpstr>
      <vt:lpstr>Работа 8</vt:lpstr>
      <vt:lpstr>Задание 34</vt:lpstr>
      <vt:lpstr>Задание 34</vt:lpstr>
      <vt:lpstr>Работа 10</vt:lpstr>
      <vt:lpstr>Работа 11</vt:lpstr>
      <vt:lpstr>Благодарю за внимание! Успеха в работе!  gadzhibekova.selfinaz@bk.ru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оформлению развёрнутых ответов на задания  ЕГЭ по химии</dc:title>
  <dc:creator>Teacher</dc:creator>
  <cp:lastModifiedBy>Гимназия №2</cp:lastModifiedBy>
  <cp:revision>13</cp:revision>
  <dcterms:created xsi:type="dcterms:W3CDTF">2017-04-13T06:35:05Z</dcterms:created>
  <dcterms:modified xsi:type="dcterms:W3CDTF">2018-02-05T09:57:32Z</dcterms:modified>
</cp:coreProperties>
</file>