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0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D5F55-08E5-4104-BB21-C81786BBD0E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BF9E1-2596-4A59-9E42-C615990EC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14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51352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8253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6265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9396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7535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01436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1621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72966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772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21861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17088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91881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84626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63177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798701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35779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317559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4728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035925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4521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4608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5221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4710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809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4813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572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017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8102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222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8282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427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903989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</p:spPr>
      </p:sp>
      <p:sp>
        <p:nvSpPr>
          <p:cNvPr id="573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Восстановитель написано с грамматической ошибкой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839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67EC9-454F-4BA4-A734-6DDB1E7C2E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0038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 развёрнутых ответов на задания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химии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7304856" cy="11296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ГАДЖИБЕКОВА СЕЛФИНАЗ АШУРБЕКОВНА</a:t>
            </a:r>
          </a:p>
          <a:p>
            <a:pPr algn="l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5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055" y="5062537"/>
            <a:ext cx="85693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В качестве окислителя выбран оксид хрома(</a:t>
            </a:r>
            <a:r>
              <a:rPr lang="en-US" altLang="ru-RU">
                <a:solidFill>
                  <a:srgbClr val="000000"/>
                </a:solidFill>
              </a:rPr>
              <a:t>IV</a:t>
            </a:r>
            <a:r>
              <a:rPr lang="ru-RU" altLang="ru-RU">
                <a:solidFill>
                  <a:srgbClr val="000000"/>
                </a:solidFill>
              </a:rPr>
              <a:t>). Электронный баланс составлен; определены окислитель и восствновитель. Не расставлены стехиометрические коэффициенты в уравнении реакции.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29303" y="6208423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Оценка: 2 балла.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24231" y="447675"/>
            <a:ext cx="6966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3" y="1268760"/>
            <a:ext cx="8713787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609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52161" y="4293096"/>
            <a:ext cx="856932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0000"/>
                </a:solidFill>
              </a:rPr>
              <a:t>Электронный баланс не составлен. Окислитель и восстановитель  определены. Не расставлены стехиометрические коэффициенты в уравнении реакции.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640" y="5594846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1 балл.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43608" y="455652"/>
            <a:ext cx="6966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4" y="1484784"/>
            <a:ext cx="80327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734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7602" y="4076700"/>
            <a:ext cx="8569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электронного баланса допущена ошибка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Окислитель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восствновитель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определены. Коэффициенты в уравнении реакции расставлены.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90936" y="5661248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2 балла.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24828" y="378587"/>
            <a:ext cx="7377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CrSO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→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02" y="1484784"/>
            <a:ext cx="82581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7299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4503089"/>
            <a:ext cx="8569325" cy="159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Выбрана щелочная среда и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продукта реакции (при определении продукта не учтен характер среды)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Окислитель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восствновитель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определены.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электронно-ионный баланс.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58888" y="6112057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2 балла.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23850" y="332656"/>
            <a:ext cx="8574783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CrSO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→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+ 6CrSO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+ 3Cr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73" y="1412776"/>
            <a:ext cx="85804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3611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38774" y="4226176"/>
            <a:ext cx="8569325" cy="12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окислитель и восстановитель. Определены недостающие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расставлены коэффициенты в уравнении реакции. Электронный баланс составлен неверно.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87740" y="5733256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2 балла.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79512" y="427574"/>
            <a:ext cx="88569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MnSO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10NH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+ 6KMnO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+ 9H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5N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+ 6MnSO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+ 3K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+ 24H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0"/>
          <a:stretch>
            <a:fillRect/>
          </a:stretch>
        </p:blipFill>
        <p:spPr bwMode="auto">
          <a:xfrm>
            <a:off x="291379" y="1628800"/>
            <a:ext cx="84169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5120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3" y="4149080"/>
            <a:ext cx="8569325" cy="129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оформлению ответа на это задание не предъявляется.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61634" y="5263153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3 балла.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43608" y="598488"/>
            <a:ext cx="7127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PCl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... → 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...</a:t>
            </a:r>
          </a:p>
          <a:p>
            <a:pPr>
              <a:spcBef>
                <a:spcPct val="50000"/>
              </a:spcBef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3PCl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+ 2HNO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+ 8H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= 3H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+ 9HCl + 2NO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8"/>
          <a:stretch>
            <a:fillRect/>
          </a:stretch>
        </p:blipFill>
        <p:spPr bwMode="auto">
          <a:xfrm>
            <a:off x="549274" y="1772816"/>
            <a:ext cx="79724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681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1" t="9491"/>
          <a:stretch>
            <a:fillRect/>
          </a:stretch>
        </p:blipFill>
        <p:spPr bwMode="auto">
          <a:xfrm>
            <a:off x="646113" y="959130"/>
            <a:ext cx="774065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071" t="94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95537" y="4819931"/>
            <a:ext cx="7991226" cy="148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составлен электронный баланс;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окислителя и восстановителя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записано неграмотно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не может быть  основанием к снижению оценки.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042988" y="6308725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2 балла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691680" y="266632"/>
            <a:ext cx="5616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→ MnBr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Br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H</a:t>
            </a:r>
            <a:r>
              <a:rPr lang="en-US" altLang="ru-RU" sz="24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4021654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8" r="2986"/>
          <a:stretch>
            <a:fillRect/>
          </a:stretch>
        </p:blipFill>
        <p:spPr bwMode="auto">
          <a:xfrm>
            <a:off x="179388" y="1124744"/>
            <a:ext cx="8785225" cy="297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518" r="29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39750" y="4652963"/>
            <a:ext cx="82073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Удвоены коэффициенты в уравнении реакции. Однако оснований для снижения оценки нет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3 балла</a:t>
            </a:r>
          </a:p>
        </p:txBody>
      </p:sp>
    </p:spTree>
    <p:extLst>
      <p:ext uri="{BB962C8B-B14F-4D97-AF65-F5344CB8AC3E}">
        <p14:creationId xmlns:p14="http://schemas.microsoft.com/office/powerpoint/2010/main" xmlns="" val="259021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31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Выполнение этих заданий предполагает запись четырёх уравнений реакций, описание которых представлено в условии задания.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Обрашаем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то, что наличие в ответе большего количества уравнений будет считаться ошибкой. Рассмотрим примеры заданий и прокомментируем их выполнение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06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827087" y="180686"/>
            <a:ext cx="770572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ru-RU" altLang="ru-RU" sz="2400" b="1" dirty="0" err="1" smtClean="0">
                <a:solidFill>
                  <a:srgbClr val="FFFFFF"/>
                </a:solidFill>
              </a:rPr>
              <a:t>ЗаданиЗЗЗЗЗе</a:t>
            </a:r>
            <a:endParaRPr lang="ru-RU" altLang="ru-RU" sz="2400" b="1" dirty="0">
              <a:solidFill>
                <a:srgbClr val="FFFFFF"/>
              </a:solidFill>
            </a:endParaRP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0" t="24799" r="7864" b="16699"/>
          <a:stretch>
            <a:fillRect/>
          </a:stretch>
        </p:blipFill>
        <p:spPr bwMode="auto">
          <a:xfrm>
            <a:off x="179387" y="332656"/>
            <a:ext cx="878510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2992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82625" y="115888"/>
            <a:ext cx="8137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Задания с развернутым ответом в структуре контрольных измерительных материалов для единого государственного экзамена 2017 года по химии</a:t>
            </a:r>
            <a:r>
              <a:rPr lang="ru-RU"/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849788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 dirty="0"/>
              <a:t>Задания с развернутым ответом:</a:t>
            </a:r>
            <a:endParaRPr lang="ru-RU" sz="2000" dirty="0"/>
          </a:p>
          <a:p>
            <a:pPr eaLnBrk="1" hangingPunct="1">
              <a:buFontTx/>
              <a:buChar char="•"/>
            </a:pPr>
            <a:r>
              <a:rPr lang="ru-RU" sz="2000" dirty="0"/>
              <a:t>предусматривают </a:t>
            </a:r>
            <a:r>
              <a:rPr lang="ru-RU" sz="2000" b="1" i="1" dirty="0"/>
              <a:t>комплексную проверку </a:t>
            </a:r>
            <a:r>
              <a:rPr lang="ru-RU" sz="2000" dirty="0"/>
              <a:t>усвоения на высоком уровне сложности </a:t>
            </a:r>
            <a:r>
              <a:rPr lang="ru-RU" sz="2000" b="1" i="1" dirty="0"/>
              <a:t>нескольких (двух и более) элементов содержания </a:t>
            </a:r>
            <a:r>
              <a:rPr lang="ru-RU" sz="2000" dirty="0"/>
              <a:t>из различных содержательных блоков курса по общей, неорганической и органической химии;</a:t>
            </a:r>
          </a:p>
          <a:p>
            <a:pPr eaLnBrk="1" hangingPunct="1">
              <a:buFontTx/>
              <a:buChar char="•"/>
            </a:pPr>
            <a:endParaRPr lang="ru-RU" sz="2000" dirty="0"/>
          </a:p>
          <a:p>
            <a:pPr eaLnBrk="1" hangingPunct="1">
              <a:buFontTx/>
              <a:buChar char="•"/>
            </a:pPr>
            <a:r>
              <a:rPr lang="ru-RU" sz="2000" dirty="0"/>
              <a:t>ориентированы на проверку </a:t>
            </a:r>
            <a:r>
              <a:rPr lang="ru-RU" sz="2000" b="1" i="1" dirty="0"/>
              <a:t>умений</a:t>
            </a:r>
            <a:r>
              <a:rPr lang="ru-RU" sz="2000" dirty="0"/>
              <a:t>, отвечающих требованиям образовательного стандарта углубленного уровня: </a:t>
            </a:r>
          </a:p>
          <a:p>
            <a:pPr eaLnBrk="1" hangingPunct="1"/>
            <a:r>
              <a:rPr lang="ru-RU" sz="2000" b="1" i="1" dirty="0"/>
              <a:t>объяснять</a:t>
            </a:r>
            <a:r>
              <a:rPr lang="ru-RU" sz="2000" dirty="0"/>
              <a:t> обусловленность свойств и применения веществ их составом и строением; характер взаимного влияния атомов в молекулах органических соединений; взаимосвязь неорганических и органических веществ; сущность и закономерность протекания изученных типов реакций;</a:t>
            </a:r>
          </a:p>
          <a:p>
            <a:pPr eaLnBrk="1" hangingPunct="1"/>
            <a:r>
              <a:rPr lang="ru-RU" sz="2000" b="1" dirty="0"/>
              <a:t>проводить </a:t>
            </a:r>
            <a:r>
              <a:rPr lang="ru-RU" sz="2000" dirty="0"/>
              <a:t>комбинированные расчеты по химическим уравнениям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5915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223250" cy="538356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Опираемся на знания: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взаимодействие;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ионного обмена;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реакции;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комплексообразование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 примере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гидроксокомплексов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цинка и алюминия);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 (бинарных соединений, совместный гидролиз);</a:t>
            </a:r>
          </a:p>
          <a:p>
            <a:pPr>
              <a:buFont typeface="Times New Roman" pitchFamily="18" charset="0"/>
              <a:buChar char="•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 расплавов и растворов солей, оксида алюминия.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80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520" y="692696"/>
            <a:ext cx="84963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четырёх элементов ответа считать верным если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записаны все формулы веществ − участников реакции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все коэффициенты (допустимо использование дробных и удвоенных коэффициентов);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уравнения реакции экзаменуемый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может: 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указывать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ее проведения (прокаливание, катализатор), так как они указаны в условии задания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использовать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обозначения осадка «↓» или газа «↑» </a:t>
            </a:r>
          </a:p>
        </p:txBody>
      </p:sp>
    </p:spTree>
    <p:extLst>
      <p:ext uri="{BB962C8B-B14F-4D97-AF65-F5344CB8AC3E}">
        <p14:creationId xmlns:p14="http://schemas.microsoft.com/office/powerpoint/2010/main" xmlns="" val="3158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419475" y="115888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FF"/>
                </a:solidFill>
              </a:rPr>
              <a:t>Задание 31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07973" y="383599"/>
            <a:ext cx="84963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алюминия нагрели с калием. Полученный в результате металл поместили в раствор гидроксида калия. Через получившийся при этом раствор пропустили углекислый газ, в результате наблюдали выпадение белого осадка. К оставшемуся после отделения осадка раствору добавили раствор сульфата железа(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Напишите уравнения четырёх описанных реакций.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539749" y="3284984"/>
            <a:ext cx="75612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1"/>
                </a:solidFill>
              </a:rPr>
              <a:t>1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en-US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+ 3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(возможно образование 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])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+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(допустимо образование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 3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(допустимо написание уравнения реакции с </a:t>
            </a:r>
            <a:r>
              <a:rPr lang="it-IT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KHCO</a:t>
            </a:r>
            <a:r>
              <a:rPr lang="ru-RU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88389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11188" y="5013325"/>
            <a:ext cx="8207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записаны 4 уравнения реакций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5661025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4 балла.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0" r="1836"/>
          <a:stretch>
            <a:fillRect/>
          </a:stretch>
        </p:blipFill>
        <p:spPr bwMode="auto">
          <a:xfrm>
            <a:off x="467518" y="836712"/>
            <a:ext cx="849471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7523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188" y="4721365"/>
            <a:ext cx="8207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записаны 4 уравнения реакций</a:t>
            </a:r>
            <a:r>
              <a:rPr lang="en-US" altLang="ru-RU" dirty="0">
                <a:solidFill>
                  <a:srgbClr val="000000"/>
                </a:solidFill>
              </a:rPr>
              <a:t>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4213" y="5661025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4 балла.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08" y="476672"/>
            <a:ext cx="81597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669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9092" y="573088"/>
            <a:ext cx="84963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электролизе водного раствора нитрата меди(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получили металл. Металл обработали концентрированной серной кислотой при нагревании. Выделившийся в результате газ прореагировал с сероводородом с образованием простого вещества. Это вещество нагрели с концентрированным раствором гидроксида калия. Напишите уравнения четырёх описанных реакций.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9750" y="3644900"/>
            <a:ext cx="75612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2Cu(NO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+ 2H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2Cu + 4HNO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Cu + 2H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= CuSO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+ 2H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3S + 6KOH = 2K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+ K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ru-RU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8853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40891" y="4365104"/>
            <a:ext cx="82073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написаны 2, 3 и 4 уравнения реакций.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4213" y="5949950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3 балла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6" y="548680"/>
            <a:ext cx="8497887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0910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5303" y="3273406"/>
            <a:ext cx="8207375" cy="27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1- пропущен коэффициент перед формулой нитрата меди;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2 – неверный коэффициент перед формулой диоксида серы;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3  записано верно;</a:t>
            </a:r>
          </a:p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4 записано неверно (вместо сульфита калия приведена формула сульфата калия)</a:t>
            </a:r>
          </a:p>
          <a:p>
            <a:pPr eaLnBrk="1" hangingPunct="1"/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11188" y="5492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ru-RU" altLang="ru-RU" sz="2400" b="1"/>
              <a:t>Пример 20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4213" y="6165850"/>
            <a:ext cx="4248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1 балл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585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5" b="10332"/>
          <a:stretch>
            <a:fillRect/>
          </a:stretch>
        </p:blipFill>
        <p:spPr bwMode="auto">
          <a:xfrm>
            <a:off x="257968" y="260648"/>
            <a:ext cx="8196263" cy="29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5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39552" y="1124744"/>
            <a:ext cx="8281988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характерные химические свойства органических веществ различных классов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генетическая взаимосвязь органических веществ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87921" y="257804"/>
            <a:ext cx="651150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32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Проверяемые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ведущие элементы содержания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62625" y="3901697"/>
            <a:ext cx="8558916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Подтверждать существование генетической взаимосвязи между веществами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классов путём составления уравнений соответствующих реакций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учётом заданных условий их проведения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39552" y="3018660"/>
            <a:ext cx="727233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Проверяемые умения (виды деятельности)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06685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9512" y="548680"/>
            <a:ext cx="8556625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indent="261938"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ответе экзаменуемого допустимо использование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структурных формул  </a:t>
            </a:r>
          </a:p>
          <a:p>
            <a:pPr indent="261938"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разного вида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развёрнутой, сокращённой, скелетной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indent="261938"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однозначно отражающих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порядок связи и взаимное расположение </a:t>
            </a:r>
          </a:p>
          <a:p>
            <a:pPr indent="261938"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заместителей и функциональных групп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молекуле органического вещества.</a:t>
            </a:r>
          </a:p>
          <a:p>
            <a:pPr indent="261938"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3096" y="3510756"/>
            <a:ext cx="8532813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Оценивание правильности записи каждого из пяти уравнений реакций производится в рамках единых требований к сформированности умения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составлять уравнение реакции».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при расстановке коэффициентов допущена хотя бы одна ошибка, то элемент ответа оценивается в 0 баллов.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153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91368" y="313521"/>
            <a:ext cx="77057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Задания 30</a:t>
            </a:r>
            <a:endParaRPr lang="ru-RU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07505" y="1196752"/>
            <a:ext cx="8928992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30 ориентированы на проверку следующих умений:</a:t>
            </a:r>
          </a:p>
          <a:p>
            <a:pPr>
              <a:spcBef>
                <a:spcPct val="10000"/>
              </a:spcBef>
              <a:buFont typeface="Times New Roman" pitchFamily="18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степень окисления химических элементов, окислитель и восстановитель;</a:t>
            </a:r>
          </a:p>
          <a:p>
            <a:pPr>
              <a:spcBef>
                <a:spcPct val="10000"/>
              </a:spcBef>
              <a:buFont typeface="Times New Roman" pitchFamily="18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прогнозировать продукты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-восстановительных реакций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с учетом характера среды (кислой, щелочной, нейтральной)</a:t>
            </a:r>
          </a:p>
          <a:p>
            <a:pPr>
              <a:spcBef>
                <a:spcPct val="10000"/>
              </a:spcBef>
              <a:buFont typeface="Times New Roman" pitchFamily="18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составлять уравнения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-восстановительных реакций;</a:t>
            </a:r>
          </a:p>
          <a:p>
            <a:pPr>
              <a:spcBef>
                <a:spcPct val="10000"/>
              </a:spcBef>
              <a:buFont typeface="Times New Roman" pitchFamily="18" charset="0"/>
              <a:buChar char="•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составлять электронный баланс, на его основе расставлять коэффициенты в уравнениях реакций.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2369751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93584" y="727980"/>
            <a:ext cx="8424863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Напишите уравнения реакций, с помощью которых можно осуществить следующие превращения: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7750621"/>
              </p:ext>
            </p:extLst>
          </p:nvPr>
        </p:nvGraphicFramePr>
        <p:xfrm>
          <a:off x="179512" y="1700809"/>
          <a:ext cx="8538935" cy="2448272"/>
        </p:xfrm>
        <a:graphic>
          <a:graphicData uri="http://schemas.openxmlformats.org/presentationml/2006/ole">
            <p:oleObj spid="_x0000_s1033" r:id="rId4" imgW="3774521" imgH="1377590" progId="">
              <p:embed/>
            </p:oleObj>
          </a:graphicData>
        </a:graphic>
      </p:graphicFrame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65137" y="4149080"/>
            <a:ext cx="842734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При написании уравнений реакций используйте структурные формулы </a:t>
            </a:r>
          </a:p>
          <a:p>
            <a:pPr algn="just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органических веществ.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059832" y="201095"/>
            <a:ext cx="19851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dirty="0"/>
              <a:t>Задание 3</a:t>
            </a:r>
            <a:r>
              <a:rPr lang="en-US" altLang="ru-RU" sz="2800" b="1" dirty="0"/>
              <a:t>2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4892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31480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9408856"/>
              </p:ext>
            </p:extLst>
          </p:nvPr>
        </p:nvGraphicFramePr>
        <p:xfrm>
          <a:off x="1119709" y="3632201"/>
          <a:ext cx="6263754" cy="1233487"/>
        </p:xfrm>
        <a:graphic>
          <a:graphicData uri="http://schemas.openxmlformats.org/presentationml/2006/ole">
            <p:oleObj spid="_x0000_s2080" r:id="rId4" imgW="3774521" imgH="798516" progId="">
              <p:embed/>
            </p:oleObj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0432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13" y="29241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31480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aphicFrame>
        <p:nvGraphicFramePr>
          <p:cNvPr id="1127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9275695"/>
              </p:ext>
            </p:extLst>
          </p:nvPr>
        </p:nvGraphicFramePr>
        <p:xfrm>
          <a:off x="1119709" y="1149598"/>
          <a:ext cx="5618162" cy="933450"/>
        </p:xfrm>
        <a:graphic>
          <a:graphicData uri="http://schemas.openxmlformats.org/presentationml/2006/ole">
            <p:oleObj spid="_x0000_s2081" r:id="rId5" imgW="3373880" imgH="557763" progId="">
              <p:embed/>
            </p:oleObj>
          </a:graphicData>
        </a:graphic>
      </p:graphicFrame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899592" y="2409825"/>
            <a:ext cx="7196137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1F497D"/>
                </a:solidFill>
              </a:rPr>
              <a:t>Допускается запись уравнения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dirty="0">
                <a:solidFill>
                  <a:srgbClr val="000000"/>
                </a:solidFill>
              </a:rPr>
              <a:t>C</a:t>
            </a:r>
            <a:r>
              <a:rPr lang="en-US" altLang="ru-RU" baseline="-25000" dirty="0">
                <a:solidFill>
                  <a:srgbClr val="000000"/>
                </a:solidFill>
              </a:rPr>
              <a:t>6</a:t>
            </a:r>
            <a:r>
              <a:rPr lang="en-US" altLang="ru-RU" dirty="0">
                <a:solidFill>
                  <a:srgbClr val="000000"/>
                </a:solidFill>
              </a:rPr>
              <a:t>H</a:t>
            </a:r>
            <a:r>
              <a:rPr lang="en-US" altLang="ru-RU" baseline="-25000" dirty="0">
                <a:solidFill>
                  <a:srgbClr val="000000"/>
                </a:solidFill>
              </a:rPr>
              <a:t>5</a:t>
            </a:r>
            <a:r>
              <a:rPr lang="en-US" altLang="ru-RU" dirty="0">
                <a:solidFill>
                  <a:srgbClr val="000000"/>
                </a:solidFill>
              </a:rPr>
              <a:t>COONa + </a:t>
            </a:r>
            <a:r>
              <a:rPr lang="en-US" altLang="ru-RU" dirty="0" err="1">
                <a:solidFill>
                  <a:srgbClr val="000000"/>
                </a:solidFill>
              </a:rPr>
              <a:t>NaOH</a:t>
            </a:r>
            <a:r>
              <a:rPr lang="en-US" altLang="ru-RU" dirty="0">
                <a:solidFill>
                  <a:srgbClr val="000000"/>
                </a:solidFill>
              </a:rPr>
              <a:t> → C</a:t>
            </a:r>
            <a:r>
              <a:rPr lang="en-US" altLang="ru-RU" baseline="-25000" dirty="0">
                <a:solidFill>
                  <a:srgbClr val="000000"/>
                </a:solidFill>
              </a:rPr>
              <a:t>6</a:t>
            </a:r>
            <a:r>
              <a:rPr lang="en-US" altLang="ru-RU" dirty="0">
                <a:solidFill>
                  <a:srgbClr val="000000"/>
                </a:solidFill>
              </a:rPr>
              <a:t>H</a:t>
            </a:r>
            <a:r>
              <a:rPr lang="en-US" altLang="ru-RU" baseline="-25000" dirty="0">
                <a:solidFill>
                  <a:srgbClr val="000000"/>
                </a:solidFill>
              </a:rPr>
              <a:t>6</a:t>
            </a:r>
            <a:r>
              <a:rPr lang="en-US" altLang="ru-RU" dirty="0">
                <a:solidFill>
                  <a:srgbClr val="000000"/>
                </a:solidFill>
              </a:rPr>
              <a:t> + Na</a:t>
            </a:r>
            <a:r>
              <a:rPr lang="en-US" altLang="ru-RU" baseline="-25000" dirty="0">
                <a:solidFill>
                  <a:srgbClr val="000000"/>
                </a:solidFill>
              </a:rPr>
              <a:t>2</a:t>
            </a:r>
            <a:r>
              <a:rPr lang="en-US" altLang="ru-RU" dirty="0">
                <a:solidFill>
                  <a:srgbClr val="000000"/>
                </a:solidFill>
              </a:rPr>
              <a:t>CO</a:t>
            </a:r>
            <a:r>
              <a:rPr lang="en-US" altLang="ru-RU" baseline="-25000" dirty="0">
                <a:solidFill>
                  <a:srgbClr val="000000"/>
                </a:solidFill>
              </a:rPr>
              <a:t>3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12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2059081"/>
              </p:ext>
            </p:extLst>
          </p:nvPr>
        </p:nvGraphicFramePr>
        <p:xfrm>
          <a:off x="5947295" y="2333625"/>
          <a:ext cx="2147727" cy="905668"/>
        </p:xfrm>
        <a:graphic>
          <a:graphicData uri="http://schemas.openxmlformats.org/presentationml/2006/ole">
            <p:oleObj spid="_x0000_s2082" r:id="rId6" imgW="1581827" imgH="667427" progId="">
              <p:embed/>
            </p:oleObj>
          </a:graphicData>
        </a:graphic>
      </p:graphicFrame>
      <p:graphicFrame>
        <p:nvGraphicFramePr>
          <p:cNvPr id="112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9616030"/>
              </p:ext>
            </p:extLst>
          </p:nvPr>
        </p:nvGraphicFramePr>
        <p:xfrm>
          <a:off x="684212" y="5661025"/>
          <a:ext cx="4881687" cy="996951"/>
        </p:xfrm>
        <a:graphic>
          <a:graphicData uri="http://schemas.openxmlformats.org/presentationml/2006/ole">
            <p:oleObj spid="_x0000_s2083" r:id="rId7" imgW="3774996" imgH="798617" progId="">
              <p:embed/>
            </p:oleObj>
          </a:graphicData>
        </a:graphic>
      </p:graphicFrame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684213" y="4941888"/>
            <a:ext cx="30702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1F497D"/>
                </a:solidFill>
              </a:rPr>
              <a:t>Допускается запись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>
                <a:solidFill>
                  <a:srgbClr val="1F497D"/>
                </a:solidFill>
              </a:rPr>
              <a:t>(без указания условий реакции)</a:t>
            </a:r>
            <a:r>
              <a:rPr lang="ru-RU" altLang="ru-RU" b="1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947829" y="5346720"/>
            <a:ext cx="287126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u="sng" dirty="0">
                <a:solidFill>
                  <a:srgbClr val="C0504D"/>
                </a:solidFill>
              </a:rPr>
              <a:t>Не допускается</a:t>
            </a:r>
            <a:r>
              <a:rPr lang="ru-RU" altLang="ru-RU" b="1" dirty="0">
                <a:solidFill>
                  <a:srgbClr val="C0504D"/>
                </a:solidFill>
              </a:rPr>
              <a:t> запись: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1279" name="Object 14"/>
          <p:cNvGraphicFramePr>
            <a:graphicFrameLocks noChangeAspect="1"/>
          </p:cNvGraphicFramePr>
          <p:nvPr/>
        </p:nvGraphicFramePr>
        <p:xfrm>
          <a:off x="6367463" y="5805488"/>
          <a:ext cx="1016000" cy="666750"/>
        </p:xfrm>
        <a:graphic>
          <a:graphicData uri="http://schemas.openxmlformats.org/presentationml/2006/ole">
            <p:oleObj spid="_x0000_s2084" r:id="rId8" imgW="984561" imgH="64619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5607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3123601"/>
              </p:ext>
            </p:extLst>
          </p:nvPr>
        </p:nvGraphicFramePr>
        <p:xfrm>
          <a:off x="1079498" y="2996952"/>
          <a:ext cx="7273925" cy="1319213"/>
        </p:xfrm>
        <a:graphic>
          <a:graphicData uri="http://schemas.openxmlformats.org/presentationml/2006/ole">
            <p:oleObj spid="_x0000_s3088" r:id="rId4" imgW="3774521" imgH="771100" progId="">
              <p:embed/>
            </p:oleObj>
          </a:graphicData>
        </a:graphic>
      </p:graphicFrame>
      <p:graphicFrame>
        <p:nvGraphicFramePr>
          <p:cNvPr id="133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8248976"/>
              </p:ext>
            </p:extLst>
          </p:nvPr>
        </p:nvGraphicFramePr>
        <p:xfrm>
          <a:off x="1259632" y="836712"/>
          <a:ext cx="6121400" cy="1292225"/>
        </p:xfrm>
        <a:graphic>
          <a:graphicData uri="http://schemas.openxmlformats.org/presentationml/2006/ole">
            <p:oleObj spid="_x0000_s3089" r:id="rId5" imgW="3654375" imgH="771100" progId="">
              <p:embed/>
            </p:oleObj>
          </a:graphicData>
        </a:graphic>
      </p:graphicFrame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76374" y="2348880"/>
            <a:ext cx="64801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u="sng">
                <a:solidFill>
                  <a:srgbClr val="C0504D"/>
                </a:solidFill>
              </a:rPr>
              <a:t>Не допускается</a:t>
            </a:r>
            <a:r>
              <a:rPr lang="ru-RU" altLang="ru-RU" b="1">
                <a:solidFill>
                  <a:srgbClr val="C0504D"/>
                </a:solidFill>
              </a:rPr>
              <a:t> отсутствие одного из продуктов (</a:t>
            </a:r>
            <a:r>
              <a:rPr lang="en-US" altLang="ru-RU" b="1">
                <a:solidFill>
                  <a:srgbClr val="C0504D"/>
                </a:solidFill>
              </a:rPr>
              <a:t>HCl)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187624" y="4509120"/>
            <a:ext cx="66262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1F497D"/>
                </a:solidFill>
              </a:rPr>
              <a:t>Допускается – отсутствие условий проведения реакции 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1F497D"/>
                </a:solidFill>
              </a:rPr>
              <a:t>(нагревание, спирт.)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b="1" u="sng" dirty="0">
              <a:solidFill>
                <a:srgbClr val="1F497D"/>
              </a:solidFill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u="sng" dirty="0">
                <a:solidFill>
                  <a:srgbClr val="C0504D"/>
                </a:solidFill>
              </a:rPr>
              <a:t>Не допускается</a:t>
            </a:r>
            <a:r>
              <a:rPr lang="ru-RU" altLang="ru-RU" b="1" dirty="0">
                <a:solidFill>
                  <a:srgbClr val="C0504D"/>
                </a:solidFill>
              </a:rPr>
              <a:t> </a:t>
            </a:r>
            <a:r>
              <a:rPr lang="en-US" altLang="ru-RU" b="1" dirty="0">
                <a:solidFill>
                  <a:srgbClr val="C0504D"/>
                </a:solidFill>
              </a:rPr>
              <a:t>- </a:t>
            </a:r>
            <a:r>
              <a:rPr lang="ru-RU" altLang="ru-RU" b="1" dirty="0">
                <a:solidFill>
                  <a:srgbClr val="C0504D"/>
                </a:solidFill>
              </a:rPr>
              <a:t>отсутствие продуктов (</a:t>
            </a:r>
            <a:r>
              <a:rPr lang="en-US" altLang="ru-RU" b="1" dirty="0" err="1">
                <a:solidFill>
                  <a:srgbClr val="C0504D"/>
                </a:solidFill>
              </a:rPr>
              <a:t>KCl</a:t>
            </a:r>
            <a:r>
              <a:rPr lang="en-US" altLang="ru-RU" b="1" dirty="0">
                <a:solidFill>
                  <a:srgbClr val="C0504D"/>
                </a:solidFill>
              </a:rPr>
              <a:t>, H</a:t>
            </a:r>
            <a:r>
              <a:rPr lang="en-US" altLang="ru-RU" b="1" baseline="-25000" dirty="0">
                <a:solidFill>
                  <a:srgbClr val="C0504D"/>
                </a:solidFill>
              </a:rPr>
              <a:t>2</a:t>
            </a:r>
            <a:r>
              <a:rPr lang="en-US" altLang="ru-RU" b="1" dirty="0">
                <a:solidFill>
                  <a:srgbClr val="C0504D"/>
                </a:solidFill>
              </a:rPr>
              <a:t>O)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C0504D"/>
                </a:solidFill>
              </a:rPr>
              <a:t>указание </a:t>
            </a:r>
            <a:r>
              <a:rPr lang="en-US" altLang="ru-RU" b="1" dirty="0">
                <a:solidFill>
                  <a:srgbClr val="C0504D"/>
                </a:solidFill>
              </a:rPr>
              <a:t>KOH</a:t>
            </a:r>
            <a:r>
              <a:rPr lang="ru-RU" altLang="ru-RU" b="1" dirty="0">
                <a:solidFill>
                  <a:srgbClr val="C0504D"/>
                </a:solidFill>
              </a:rPr>
              <a:t> как катализатора в уравнении реакции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594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161789"/>
              </p:ext>
            </p:extLst>
          </p:nvPr>
        </p:nvGraphicFramePr>
        <p:xfrm>
          <a:off x="468313" y="3645022"/>
          <a:ext cx="8293100" cy="3119319"/>
        </p:xfrm>
        <a:graphic>
          <a:graphicData uri="http://schemas.openxmlformats.org/drawingml/2006/table">
            <a:tbl>
              <a:tblPr/>
              <a:tblGrid>
                <a:gridCol w="6232525">
                  <a:extLst>
                    <a:ext uri="{9D8B030D-6E8A-4147-A177-3AD203B41FA5}">
                      <a16:colId xmlns:a16="http://schemas.microsoft.com/office/drawing/2014/main" xmlns="" val="1839718535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xmlns="" val="511043694"/>
                    </a:ext>
                  </a:extLst>
                </a:gridCol>
              </a:tblGrid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Правильно записаны пять уравнений реакций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8373221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Правильно записаны четыре уравнения реакций 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76473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Правильно записаны три уравнения реакций 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88562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Правильно записаны два уравнения реакций 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2149405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Правильно записано одно уравнение реакции 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7460908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Все уравнения реакций записаны неверно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6873671"/>
                  </a:ext>
                </a:extLst>
              </a:tr>
              <a:tr h="445617"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Максимальный балл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1313" eaLnBrk="0" hangingPunct="0">
                        <a:spcBef>
                          <a:spcPts val="8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Arial Unicode MS" pitchFamily="34" charset="-128"/>
                        </a:defRPr>
                      </a:lvl9pPr>
                    </a:lstStyle>
                    <a:p>
                      <a:pPr marL="342900" marR="0" lvl="0" indent="-341313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1257300" algn="l"/>
                          <a:tab pos="2171700" algn="l"/>
                          <a:tab pos="3086100" algn="l"/>
                          <a:tab pos="4000500" algn="l"/>
                          <a:tab pos="4914900" algn="l"/>
                          <a:tab pos="5829300" algn="l"/>
                          <a:tab pos="6743700" algn="l"/>
                          <a:tab pos="7658100" algn="l"/>
                          <a:tab pos="8572500" algn="l"/>
                          <a:tab pos="9486900" algn="l"/>
                          <a:tab pos="10401300" algn="l"/>
                        </a:tabLst>
                      </a:pPr>
                      <a:r>
                        <a:rPr kumimoji="0" lang="ru-RU" alt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5940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012479"/>
                  </a:ext>
                </a:extLst>
              </a:tr>
            </a:tbl>
          </a:graphicData>
        </a:graphic>
      </p:graphicFrame>
      <p:graphicFrame>
        <p:nvGraphicFramePr>
          <p:cNvPr id="1538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7593143"/>
              </p:ext>
            </p:extLst>
          </p:nvPr>
        </p:nvGraphicFramePr>
        <p:xfrm>
          <a:off x="899592" y="476672"/>
          <a:ext cx="7127875" cy="1866900"/>
        </p:xfrm>
        <a:graphic>
          <a:graphicData uri="http://schemas.openxmlformats.org/presentationml/2006/ole">
            <p:oleObj spid="_x0000_s4104" r:id="rId4" imgW="3774521" imgH="1191669" progId="">
              <p:embed/>
            </p:oleObj>
          </a:graphicData>
        </a:graphic>
      </p:graphicFrame>
      <p:sp>
        <p:nvSpPr>
          <p:cNvPr id="15389" name="Rectangle 54"/>
          <p:cNvSpPr>
            <a:spLocks noChangeArrowheads="1"/>
          </p:cNvSpPr>
          <p:nvPr/>
        </p:nvSpPr>
        <p:spPr bwMode="auto">
          <a:xfrm>
            <a:off x="683568" y="2472314"/>
            <a:ext cx="79930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u="sng" dirty="0">
                <a:solidFill>
                  <a:srgbClr val="C0504D"/>
                </a:solidFill>
              </a:rPr>
              <a:t>Не допускается: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C0504D"/>
                </a:solidFill>
              </a:rPr>
              <a:t> </a:t>
            </a:r>
            <a:r>
              <a:rPr lang="en-US" altLang="ru-RU" b="1" dirty="0">
                <a:solidFill>
                  <a:srgbClr val="C0504D"/>
                </a:solidFill>
              </a:rPr>
              <a:t>- </a:t>
            </a:r>
            <a:r>
              <a:rPr lang="ru-RU" altLang="ru-RU" b="1" dirty="0">
                <a:solidFill>
                  <a:srgbClr val="C0504D"/>
                </a:solidFill>
              </a:rPr>
              <a:t>отсутствие продуктов (</a:t>
            </a:r>
            <a:r>
              <a:rPr lang="en-US" altLang="ru-RU" b="1" dirty="0">
                <a:solidFill>
                  <a:srgbClr val="C0504D"/>
                </a:solidFill>
              </a:rPr>
              <a:t>MnO</a:t>
            </a:r>
            <a:r>
              <a:rPr lang="en-US" altLang="ru-RU" b="1" baseline="-25000" dirty="0">
                <a:solidFill>
                  <a:srgbClr val="C0504D"/>
                </a:solidFill>
              </a:rPr>
              <a:t>2</a:t>
            </a:r>
            <a:r>
              <a:rPr lang="en-US" altLang="ru-RU" b="1" dirty="0">
                <a:solidFill>
                  <a:srgbClr val="C0504D"/>
                </a:solidFill>
              </a:rPr>
              <a:t>, KOH)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dirty="0">
                <a:solidFill>
                  <a:srgbClr val="C0504D"/>
                </a:solidFill>
              </a:rPr>
              <a:t>- отсутствие коэффициентов в уравнении реакции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21484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192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12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1194"/>
            <a:ext cx="7848872" cy="4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6394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28575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50825" y="6049963"/>
            <a:ext cx="51466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1F497D"/>
                </a:solidFill>
              </a:rPr>
              <a:t>Правильно записаны  уравнения 5 реакций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977063" y="369888"/>
            <a:ext cx="1252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i="1">
                <a:solidFill>
                  <a:srgbClr val="FFFFFF"/>
                </a:solidFill>
              </a:rPr>
              <a:t>Пример 1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516688" y="6202363"/>
            <a:ext cx="21732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1F497D"/>
                </a:solidFill>
              </a:rPr>
              <a:t>Оценка: 5 баллов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946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69" y="188913"/>
            <a:ext cx="7878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20" y="1268760"/>
            <a:ext cx="80478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0086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28575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977063" y="369888"/>
            <a:ext cx="12525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i="1">
                <a:solidFill>
                  <a:srgbClr val="FFFFFF"/>
                </a:solidFill>
              </a:rPr>
              <a:t>Пример 4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516688" y="6202363"/>
            <a:ext cx="2192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>
                <a:solidFill>
                  <a:srgbClr val="1F497D"/>
                </a:solidFill>
              </a:rPr>
              <a:t>Оценка: 0 баллов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52400" y="273050"/>
            <a:ext cx="16652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b="1" i="1">
                <a:solidFill>
                  <a:srgbClr val="FFFFFF"/>
                </a:solidFill>
              </a:rPr>
              <a:t>Задание 3</a:t>
            </a:r>
            <a:r>
              <a:rPr lang="en-US" altLang="ru-RU" b="1" i="1">
                <a:solidFill>
                  <a:srgbClr val="FFFFFF"/>
                </a:solidFill>
              </a:rPr>
              <a:t>2</a:t>
            </a:r>
            <a:r>
              <a:rPr lang="ru-RU" altLang="ru-RU" b="1" i="1">
                <a:solidFill>
                  <a:srgbClr val="FFFFFF"/>
                </a:solidFill>
              </a:rPr>
              <a:t>-1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56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54" y="571790"/>
            <a:ext cx="7878763" cy="91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37" y="1628800"/>
            <a:ext cx="85867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745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33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03" y="1340768"/>
            <a:ext cx="80255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555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47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2656"/>
            <a:ext cx="83478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7" t="23140" r="22484" b="24432"/>
          <a:stretch>
            <a:fillRect/>
          </a:stretch>
        </p:blipFill>
        <p:spPr>
          <a:xfrm>
            <a:off x="467544" y="200503"/>
            <a:ext cx="8351837" cy="6307137"/>
          </a:xfrm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563938" y="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FFFF"/>
                </a:solidFill>
              </a:rPr>
              <a:t>Задание 3</a:t>
            </a:r>
            <a:r>
              <a:rPr lang="en-US" altLang="ru-RU" sz="2400" b="1">
                <a:solidFill>
                  <a:srgbClr val="FFFFFF"/>
                </a:solidFill>
              </a:rPr>
              <a:t>0</a:t>
            </a:r>
            <a:endParaRPr lang="ru-RU" altLang="ru-RU"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56207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35" y="776579"/>
            <a:ext cx="56760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796383"/>
            <a:ext cx="30963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р-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использованы данные: 44,4 г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Mg(NO3)2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найдено 0,68 моль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нарушена – твердый остаток не проанализирован;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раствора найдена неверно (только оксид магния попал в раствор);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Искомая величина найдена неверно.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 балл.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950026" y="4536374"/>
            <a:ext cx="391886" cy="225631"/>
          </a:xfrm>
          <a:custGeom>
            <a:avLst/>
            <a:gdLst>
              <a:gd name="connsiteX0" fmla="*/ 0 w 391886"/>
              <a:gd name="connsiteY0" fmla="*/ 0 h 225631"/>
              <a:gd name="connsiteX1" fmla="*/ 23751 w 391886"/>
              <a:gd name="connsiteY1" fmla="*/ 118753 h 225631"/>
              <a:gd name="connsiteX2" fmla="*/ 47501 w 391886"/>
              <a:gd name="connsiteY2" fmla="*/ 154379 h 225631"/>
              <a:gd name="connsiteX3" fmla="*/ 59377 w 391886"/>
              <a:gd name="connsiteY3" fmla="*/ 190005 h 225631"/>
              <a:gd name="connsiteX4" fmla="*/ 130629 w 391886"/>
              <a:gd name="connsiteY4" fmla="*/ 225631 h 225631"/>
              <a:gd name="connsiteX5" fmla="*/ 285008 w 391886"/>
              <a:gd name="connsiteY5" fmla="*/ 190005 h 225631"/>
              <a:gd name="connsiteX6" fmla="*/ 356260 w 391886"/>
              <a:gd name="connsiteY6" fmla="*/ 142504 h 225631"/>
              <a:gd name="connsiteX7" fmla="*/ 380010 w 391886"/>
              <a:gd name="connsiteY7" fmla="*/ 71252 h 225631"/>
              <a:gd name="connsiteX8" fmla="*/ 391886 w 391886"/>
              <a:gd name="connsiteY8" fmla="*/ 35626 h 225631"/>
              <a:gd name="connsiteX9" fmla="*/ 391886 w 391886"/>
              <a:gd name="connsiteY9" fmla="*/ 0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886" h="225631">
                <a:moveTo>
                  <a:pt x="0" y="0"/>
                </a:moveTo>
                <a:cubicBezTo>
                  <a:pt x="7917" y="39584"/>
                  <a:pt x="1359" y="85164"/>
                  <a:pt x="23751" y="118753"/>
                </a:cubicBezTo>
                <a:cubicBezTo>
                  <a:pt x="31668" y="130628"/>
                  <a:pt x="41118" y="141614"/>
                  <a:pt x="47501" y="154379"/>
                </a:cubicBezTo>
                <a:cubicBezTo>
                  <a:pt x="53099" y="165575"/>
                  <a:pt x="51557" y="180230"/>
                  <a:pt x="59377" y="190005"/>
                </a:cubicBezTo>
                <a:cubicBezTo>
                  <a:pt x="76120" y="210934"/>
                  <a:pt x="107159" y="217808"/>
                  <a:pt x="130629" y="225631"/>
                </a:cubicBezTo>
                <a:cubicBezTo>
                  <a:pt x="168955" y="220156"/>
                  <a:pt x="249441" y="213716"/>
                  <a:pt x="285008" y="190005"/>
                </a:cubicBezTo>
                <a:lnTo>
                  <a:pt x="356260" y="142504"/>
                </a:lnTo>
                <a:lnTo>
                  <a:pt x="380010" y="71252"/>
                </a:lnTo>
                <a:cubicBezTo>
                  <a:pt x="383968" y="59377"/>
                  <a:pt x="391886" y="48144"/>
                  <a:pt x="391886" y="35626"/>
                </a:cubicBezTo>
                <a:lnTo>
                  <a:pt x="39188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35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1378496" cy="5040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796383"/>
            <a:ext cx="30243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р-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ций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 б.</a:t>
            </a:r>
          </a:p>
          <a:p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условия все использованы - 1 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понятная: в раствор попадает остаток после выделившихся газов (44,4 – 22,08 – 3,84 ) –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раствора найдена верно;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Искомая величина найдена неверно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взята масса прореагировавшей, а не оставшейся соляной кислоты –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 балла.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0688"/>
            <a:ext cx="5581823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101932" y="4738255"/>
            <a:ext cx="738118" cy="225631"/>
          </a:xfrm>
          <a:custGeom>
            <a:avLst/>
            <a:gdLst>
              <a:gd name="connsiteX0" fmla="*/ 0 w 738118"/>
              <a:gd name="connsiteY0" fmla="*/ 47501 h 225631"/>
              <a:gd name="connsiteX1" fmla="*/ 71252 w 738118"/>
              <a:gd name="connsiteY1" fmla="*/ 178129 h 225631"/>
              <a:gd name="connsiteX2" fmla="*/ 95003 w 738118"/>
              <a:gd name="connsiteY2" fmla="*/ 213755 h 225631"/>
              <a:gd name="connsiteX3" fmla="*/ 130629 w 738118"/>
              <a:gd name="connsiteY3" fmla="*/ 225631 h 225631"/>
              <a:gd name="connsiteX4" fmla="*/ 486889 w 738118"/>
              <a:gd name="connsiteY4" fmla="*/ 201880 h 225631"/>
              <a:gd name="connsiteX5" fmla="*/ 617517 w 738118"/>
              <a:gd name="connsiteY5" fmla="*/ 190005 h 225631"/>
              <a:gd name="connsiteX6" fmla="*/ 653143 w 738118"/>
              <a:gd name="connsiteY6" fmla="*/ 178129 h 225631"/>
              <a:gd name="connsiteX7" fmla="*/ 724395 w 738118"/>
              <a:gd name="connsiteY7" fmla="*/ 118753 h 225631"/>
              <a:gd name="connsiteX8" fmla="*/ 736271 w 738118"/>
              <a:gd name="connsiteY8" fmla="*/ 0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118" h="225631">
                <a:moveTo>
                  <a:pt x="0" y="47501"/>
                </a:moveTo>
                <a:cubicBezTo>
                  <a:pt x="34352" y="133379"/>
                  <a:pt x="11927" y="89142"/>
                  <a:pt x="71252" y="178129"/>
                </a:cubicBezTo>
                <a:cubicBezTo>
                  <a:pt x="79169" y="190004"/>
                  <a:pt x="81463" y="209241"/>
                  <a:pt x="95003" y="213755"/>
                </a:cubicBezTo>
                <a:lnTo>
                  <a:pt x="130629" y="225631"/>
                </a:lnTo>
                <a:cubicBezTo>
                  <a:pt x="357815" y="200387"/>
                  <a:pt x="114416" y="225159"/>
                  <a:pt x="486889" y="201880"/>
                </a:cubicBezTo>
                <a:cubicBezTo>
                  <a:pt x="530526" y="199153"/>
                  <a:pt x="573974" y="193963"/>
                  <a:pt x="617517" y="190005"/>
                </a:cubicBezTo>
                <a:cubicBezTo>
                  <a:pt x="629392" y="186046"/>
                  <a:pt x="641947" y="183727"/>
                  <a:pt x="653143" y="178129"/>
                </a:cubicBezTo>
                <a:cubicBezTo>
                  <a:pt x="686211" y="161595"/>
                  <a:pt x="698130" y="145018"/>
                  <a:pt x="724395" y="118753"/>
                </a:cubicBezTo>
                <a:cubicBezTo>
                  <a:pt x="745034" y="56840"/>
                  <a:pt x="736271" y="95645"/>
                  <a:pt x="73627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87584" y="5890161"/>
            <a:ext cx="427512" cy="225631"/>
          </a:xfrm>
          <a:custGeom>
            <a:avLst/>
            <a:gdLst>
              <a:gd name="connsiteX0" fmla="*/ 0 w 427512"/>
              <a:gd name="connsiteY0" fmla="*/ 190005 h 225631"/>
              <a:gd name="connsiteX1" fmla="*/ 23751 w 427512"/>
              <a:gd name="connsiteY1" fmla="*/ 95003 h 225631"/>
              <a:gd name="connsiteX2" fmla="*/ 59377 w 427512"/>
              <a:gd name="connsiteY2" fmla="*/ 59377 h 225631"/>
              <a:gd name="connsiteX3" fmla="*/ 166255 w 427512"/>
              <a:gd name="connsiteY3" fmla="*/ 0 h 225631"/>
              <a:gd name="connsiteX4" fmla="*/ 225632 w 427512"/>
              <a:gd name="connsiteY4" fmla="*/ 11875 h 225631"/>
              <a:gd name="connsiteX5" fmla="*/ 261258 w 427512"/>
              <a:gd name="connsiteY5" fmla="*/ 23751 h 225631"/>
              <a:gd name="connsiteX6" fmla="*/ 308759 w 427512"/>
              <a:gd name="connsiteY6" fmla="*/ 95003 h 225631"/>
              <a:gd name="connsiteX7" fmla="*/ 332510 w 427512"/>
              <a:gd name="connsiteY7" fmla="*/ 130629 h 225631"/>
              <a:gd name="connsiteX8" fmla="*/ 368135 w 427512"/>
              <a:gd name="connsiteY8" fmla="*/ 166255 h 225631"/>
              <a:gd name="connsiteX9" fmla="*/ 391886 w 427512"/>
              <a:gd name="connsiteY9" fmla="*/ 201881 h 225631"/>
              <a:gd name="connsiteX10" fmla="*/ 427512 w 427512"/>
              <a:gd name="connsiteY10" fmla="*/ 225631 h 22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512" h="225631">
                <a:moveTo>
                  <a:pt x="0" y="190005"/>
                </a:moveTo>
                <a:cubicBezTo>
                  <a:pt x="1712" y="181444"/>
                  <a:pt x="13319" y="110651"/>
                  <a:pt x="23751" y="95003"/>
                </a:cubicBezTo>
                <a:cubicBezTo>
                  <a:pt x="33067" y="81029"/>
                  <a:pt x="46120" y="69688"/>
                  <a:pt x="59377" y="59377"/>
                </a:cubicBezTo>
                <a:cubicBezTo>
                  <a:pt x="120629" y="11736"/>
                  <a:pt x="112502" y="17917"/>
                  <a:pt x="166255" y="0"/>
                </a:cubicBezTo>
                <a:cubicBezTo>
                  <a:pt x="186047" y="3958"/>
                  <a:pt x="206050" y="6980"/>
                  <a:pt x="225632" y="11875"/>
                </a:cubicBezTo>
                <a:cubicBezTo>
                  <a:pt x="237776" y="14911"/>
                  <a:pt x="252407" y="14900"/>
                  <a:pt x="261258" y="23751"/>
                </a:cubicBezTo>
                <a:cubicBezTo>
                  <a:pt x="281442" y="43935"/>
                  <a:pt x="292925" y="71252"/>
                  <a:pt x="308759" y="95003"/>
                </a:cubicBezTo>
                <a:cubicBezTo>
                  <a:pt x="316676" y="106878"/>
                  <a:pt x="322418" y="120537"/>
                  <a:pt x="332510" y="130629"/>
                </a:cubicBezTo>
                <a:cubicBezTo>
                  <a:pt x="344385" y="142504"/>
                  <a:pt x="357384" y="153353"/>
                  <a:pt x="368135" y="166255"/>
                </a:cubicBezTo>
                <a:cubicBezTo>
                  <a:pt x="377272" y="177219"/>
                  <a:pt x="381794" y="191789"/>
                  <a:pt x="391886" y="201881"/>
                </a:cubicBezTo>
                <a:cubicBezTo>
                  <a:pt x="401978" y="211973"/>
                  <a:pt x="427512" y="225631"/>
                  <a:pt x="427512" y="2256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852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6713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417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062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992"/>
            <a:ext cx="8229600" cy="63628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58" y="853281"/>
            <a:ext cx="8615684" cy="58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07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796383"/>
            <a:ext cx="30963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проведены неверно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формула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условию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формула не соответствует условию задания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реакции записано неверно (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ф-ла) – 0 б.</a:t>
            </a:r>
          </a:p>
          <a:p>
            <a:endParaRPr lang="ru-RU" dirty="0"/>
          </a:p>
          <a:p>
            <a:pPr algn="r"/>
            <a:r>
              <a:rPr lang="ru-RU" b="1" dirty="0" smtClean="0"/>
              <a:t>Всего 0 баллов.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6"/>
            <a:ext cx="547260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16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85874"/>
            <a:ext cx="8640961" cy="46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19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538"/>
            <a:ext cx="8229600" cy="6864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26" y="956596"/>
            <a:ext cx="8686554" cy="56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507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796382"/>
            <a:ext cx="32403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проведены верно 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формула  соответствует условию задания 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формула не соответствует условию задания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реакции записано неверно (формула не 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структурной форм.)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балла.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6384"/>
            <a:ext cx="5555148" cy="52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58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1594520" cy="4180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11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796383"/>
            <a:ext cx="30963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проведены неверно – 0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формула  соответствует условию и результату вычислений </a:t>
            </a: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формула  соответствует условию и полученной МФ 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реакции записано верно – 1 б.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 балла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70" y="683366"/>
            <a:ext cx="5703908" cy="567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25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67593" y="260648"/>
            <a:ext cx="84963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3" eaLnBrk="1" hangingPunct="1">
              <a:buFont typeface="Times New Roman" pitchFamily="18" charset="0"/>
              <a:buAutoNum type="arabicPeriod"/>
            </a:pP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электронного баланса:</a:t>
            </a:r>
          </a:p>
          <a:p>
            <a:pPr eaLnBrk="1" hangingPunct="1">
              <a:buFont typeface="Times New Roman" pitchFamily="18" charset="0"/>
              <a:buAutoNum type="arabicPeriod"/>
            </a:pP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указаны степени окисления элемента-окислителя и элемента-восстановителя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(знаками + и –) процессы принятия и отдачи электронов;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соотношения количеств элементов (коэффициенты); </a:t>
            </a:r>
          </a:p>
          <a:p>
            <a:pPr marL="0" indent="0" eaLnBrk="1" hangingPunct="1"/>
            <a:endParaRPr lang="ru-RU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степень окисления 0 </a:t>
            </a:r>
            <a:r>
              <a:rPr lang="ru-RU" alt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не указана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экзаменуемым;</a:t>
            </a:r>
          </a:p>
          <a:p>
            <a:pPr eaLnBrk="1" hangingPunct="1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указана, то считать её равной 0;</a:t>
            </a:r>
          </a:p>
          <a:p>
            <a:pPr eaLnBrk="1" hangingPunct="1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ответе экзаменуемого </a:t>
            </a:r>
            <a:r>
              <a:rPr lang="ru-RU" alt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взаимоисключающих суждений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обозначений следует рассматривать как факт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применять данные знания (например, знаки «+» и «–» в записи электронного баланса не соответствуют природе окислителя или восстановителя).</a:t>
            </a:r>
          </a:p>
        </p:txBody>
      </p:sp>
    </p:spTree>
    <p:extLst>
      <p:ext uri="{BB962C8B-B14F-4D97-AF65-F5344CB8AC3E}">
        <p14:creationId xmlns:p14="http://schemas.microsoft.com/office/powerpoint/2010/main" xmlns="" val="17357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056784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Благодарю за внимание!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Успеха в работе!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gadzhibekova.selfinaz@bk.ru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2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87450" y="5584825"/>
            <a:ext cx="6408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Задание выполнено полностью правильно.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58888" y="6016625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Оценка: 3 балла.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55650" y="59531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Пример 1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68538" y="823913"/>
            <a:ext cx="5995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ru-RU" sz="2800" dirty="0">
                <a:solidFill>
                  <a:schemeClr val="tx1"/>
                </a:solidFill>
              </a:rPr>
              <a:t>KNO</a:t>
            </a:r>
            <a:r>
              <a:rPr lang="ru-RU" altLang="ru-RU" sz="2800" baseline="-25000" dirty="0">
                <a:solidFill>
                  <a:schemeClr val="tx1"/>
                </a:solidFill>
              </a:rPr>
              <a:t>2</a:t>
            </a:r>
            <a:r>
              <a:rPr lang="ru-RU" altLang="ru-RU" sz="2800" dirty="0">
                <a:solidFill>
                  <a:schemeClr val="tx1"/>
                </a:solidFill>
              </a:rPr>
              <a:t> + … + </a:t>
            </a:r>
            <a:r>
              <a:rPr lang="en-US" altLang="ru-RU" sz="2800" dirty="0">
                <a:solidFill>
                  <a:schemeClr val="tx1"/>
                </a:solidFill>
              </a:rPr>
              <a:t>HNO</a:t>
            </a:r>
            <a:r>
              <a:rPr lang="ru-RU" altLang="ru-RU" sz="2800" baseline="-25000" dirty="0">
                <a:solidFill>
                  <a:schemeClr val="tx1"/>
                </a:solidFill>
              </a:rPr>
              <a:t>3</a:t>
            </a:r>
            <a:r>
              <a:rPr lang="ru-RU" altLang="ru-RU" sz="2800" dirty="0">
                <a:solidFill>
                  <a:schemeClr val="tx1"/>
                </a:solidFill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US" altLang="ru-RU" sz="2800" dirty="0">
                <a:solidFill>
                  <a:schemeClr val="tx1"/>
                </a:solidFill>
              </a:rPr>
              <a:t> Cr</a:t>
            </a:r>
            <a:r>
              <a:rPr lang="ru-RU" altLang="ru-RU" sz="2800" dirty="0">
                <a:solidFill>
                  <a:schemeClr val="tx1"/>
                </a:solidFill>
              </a:rPr>
              <a:t>(</a:t>
            </a:r>
            <a:r>
              <a:rPr lang="en-US" altLang="ru-RU" sz="2800" dirty="0">
                <a:solidFill>
                  <a:schemeClr val="tx1"/>
                </a:solidFill>
              </a:rPr>
              <a:t>NO</a:t>
            </a:r>
            <a:r>
              <a:rPr lang="ru-RU" altLang="ru-RU" sz="2800" baseline="-25000" dirty="0">
                <a:solidFill>
                  <a:schemeClr val="tx1"/>
                </a:solidFill>
              </a:rPr>
              <a:t>3</a:t>
            </a:r>
            <a:r>
              <a:rPr lang="ru-RU" altLang="ru-RU" sz="2800" dirty="0">
                <a:solidFill>
                  <a:schemeClr val="tx1"/>
                </a:solidFill>
              </a:rPr>
              <a:t>)</a:t>
            </a:r>
            <a:r>
              <a:rPr lang="ru-RU" altLang="ru-RU" sz="2800" baseline="-25000" dirty="0">
                <a:solidFill>
                  <a:schemeClr val="tx1"/>
                </a:solidFill>
              </a:rPr>
              <a:t>3</a:t>
            </a:r>
            <a:r>
              <a:rPr lang="ru-RU" altLang="ru-RU" sz="2800" dirty="0">
                <a:solidFill>
                  <a:schemeClr val="tx1"/>
                </a:solidFill>
              </a:rPr>
              <a:t> + … + </a:t>
            </a:r>
            <a:r>
              <a:rPr lang="en-US" altLang="ru-RU" sz="2800" dirty="0">
                <a:solidFill>
                  <a:schemeClr val="tx1"/>
                </a:solidFill>
              </a:rPr>
              <a:t>H</a:t>
            </a:r>
            <a:r>
              <a:rPr lang="ru-RU" altLang="ru-RU" sz="2800" baseline="-25000" dirty="0">
                <a:solidFill>
                  <a:schemeClr val="tx1"/>
                </a:solidFill>
              </a:rPr>
              <a:t>2</a:t>
            </a:r>
            <a:r>
              <a:rPr lang="en-US" altLang="ru-RU" sz="2800" dirty="0">
                <a:solidFill>
                  <a:schemeClr val="tx1"/>
                </a:solidFill>
              </a:rPr>
              <a:t>O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2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6180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713"/>
            <a:ext cx="8223250" cy="4879876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KBr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Cr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Br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</a:t>
            </a:r>
          </a:p>
          <a:p>
            <a:endParaRPr lang="en-US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2Cr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2Cr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2Br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en-US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ru-RU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endParaRPr lang="en-US" alt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2Cr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2Cr</a:t>
            </a:r>
            <a:r>
              <a:rPr lang="en-US" altLang="ru-RU" sz="24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marL="0" indent="0" algn="ctr">
              <a:buNone/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2Br</a:t>
            </a:r>
            <a:r>
              <a:rPr lang="en-US" altLang="ru-RU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altLang="ru-RU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24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H="1">
            <a:off x="6011863" y="1916113"/>
            <a:ext cx="0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176098" y="2414587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tx1"/>
                </a:solidFill>
              </a:rPr>
              <a:t>3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140379" y="1805782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chemeClr val="tx1"/>
                </a:solidFill>
              </a:rPr>
              <a:t>1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H="1">
            <a:off x="5795962" y="3185715"/>
            <a:ext cx="1" cy="7481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940425" y="364490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chemeClr val="tx1"/>
                </a:solidFill>
              </a:rPr>
              <a:t>3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5895760" y="318571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tx1"/>
                </a:solidFill>
              </a:rPr>
              <a:t>1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611980" y="2781300"/>
            <a:ext cx="23034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Допустимы записи:</a:t>
            </a:r>
            <a:endParaRPr lang="ru-RU" alt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23850" y="5588000"/>
            <a:ext cx="28797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Недопустима запись: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3184784" y="5661967"/>
            <a:ext cx="79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3491706" y="5588000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dirty="0">
                <a:solidFill>
                  <a:schemeClr val="tx1"/>
                </a:solidFill>
              </a:rPr>
              <a:t>+3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3845028" y="566189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dirty="0">
                <a:solidFill>
                  <a:schemeClr val="tx1"/>
                </a:solidFill>
              </a:rPr>
              <a:t>+ </a:t>
            </a:r>
            <a:r>
              <a:rPr lang="en-US" altLang="ru-RU" sz="2400" dirty="0">
                <a:solidFill>
                  <a:srgbClr val="000000"/>
                </a:solidFill>
              </a:rPr>
              <a:t>6</a:t>
            </a:r>
            <a:r>
              <a:rPr lang="ru-RU" altLang="ru-RU" sz="2400" i="1" dirty="0">
                <a:solidFill>
                  <a:srgbClr val="000000"/>
                </a:solidFill>
              </a:rPr>
              <a:t>ē </a:t>
            </a:r>
            <a:r>
              <a:rPr lang="ru-RU" altLang="ru-RU" sz="2400" dirty="0">
                <a:solidFill>
                  <a:srgbClr val="000000"/>
                </a:solidFill>
              </a:rPr>
              <a:t>→ </a:t>
            </a:r>
            <a:r>
              <a:rPr lang="en-US" altLang="ru-RU" sz="2400" dirty="0">
                <a:solidFill>
                  <a:srgbClr val="000000"/>
                </a:solidFill>
              </a:rPr>
              <a:t>2Cr</a:t>
            </a:r>
            <a:r>
              <a:rPr lang="en-US" altLang="ru-RU" sz="2400" baseline="30000" dirty="0">
                <a:solidFill>
                  <a:srgbClr val="000000"/>
                </a:solidFill>
              </a:rPr>
              <a:t>+3</a:t>
            </a:r>
            <a:endParaRPr lang="ru-RU" altLang="ru-RU" sz="2400" baseline="30000" dirty="0">
              <a:solidFill>
                <a:srgbClr val="000000"/>
              </a:solidFill>
            </a:endParaRPr>
          </a:p>
        </p:txBody>
      </p:sp>
      <p:sp>
        <p:nvSpPr>
          <p:cNvPr id="9231" name="Line 20"/>
          <p:cNvSpPr>
            <a:spLocks noChangeShapeType="1"/>
          </p:cNvSpPr>
          <p:nvPr/>
        </p:nvSpPr>
        <p:spPr bwMode="auto">
          <a:xfrm flipH="1">
            <a:off x="5940425" y="4365625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5580063" y="472440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tx1"/>
                </a:solidFill>
              </a:rPr>
              <a:t>3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5580063" y="43656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solidFill>
                  <a:schemeClr val="tx1"/>
                </a:solidFill>
              </a:rPr>
              <a:t>1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6660232" y="2675731"/>
            <a:ext cx="19431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принятых и отданных электронов может быть указано над стрелкой.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1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46089" y="692696"/>
            <a:ext cx="84963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i="1" dirty="0">
                <a:solidFill>
                  <a:schemeClr val="tx1"/>
                </a:solidFill>
              </a:rPr>
              <a:t>2. Указаны окислитель и восстановитель (1 балл):</a:t>
            </a:r>
            <a:endParaRPr lang="ru-RU" altLang="ru-RU" sz="2400" dirty="0">
              <a:solidFill>
                <a:schemeClr val="tx1"/>
              </a:solidFill>
            </a:endParaRPr>
          </a:p>
          <a:p>
            <a:r>
              <a:rPr lang="ru-RU" altLang="ru-RU" sz="2400" dirty="0">
                <a:solidFill>
                  <a:schemeClr val="tx1"/>
                </a:solidFill>
              </a:rPr>
              <a:t>- </a:t>
            </a:r>
            <a:r>
              <a:rPr lang="ru-RU" altLang="ru-RU" sz="2400" i="1" dirty="0">
                <a:solidFill>
                  <a:schemeClr val="tx1"/>
                </a:solidFill>
              </a:rPr>
              <a:t>окислитель</a:t>
            </a:r>
            <a:r>
              <a:rPr lang="ru-RU" altLang="ru-RU" sz="2400" dirty="0">
                <a:solidFill>
                  <a:schemeClr val="tx1"/>
                </a:solidFill>
              </a:rPr>
              <a:t> и </a:t>
            </a:r>
            <a:r>
              <a:rPr lang="ru-RU" altLang="ru-RU" sz="2400" i="1" dirty="0">
                <a:solidFill>
                  <a:schemeClr val="tx1"/>
                </a:solidFill>
              </a:rPr>
              <a:t>восстановитель</a:t>
            </a:r>
            <a:r>
              <a:rPr lang="ru-RU" altLang="ru-RU" sz="2400" dirty="0">
                <a:solidFill>
                  <a:schemeClr val="tx1"/>
                </a:solidFill>
              </a:rPr>
              <a:t> могут быть обозначены даже одной буквой («В» или «О»), поскольку согласно условию задания не требуется указание процессов окисления и восстановления.</a:t>
            </a:r>
            <a:endParaRPr lang="ru-RU" altLang="ru-RU" sz="2400" i="1" dirty="0">
              <a:solidFill>
                <a:schemeClr val="tx1"/>
              </a:solidFill>
            </a:endParaRPr>
          </a:p>
          <a:p>
            <a:r>
              <a:rPr lang="ru-RU" altLang="ru-RU" sz="2400" i="1" dirty="0">
                <a:solidFill>
                  <a:schemeClr val="tx1"/>
                </a:solidFill>
              </a:rPr>
              <a:t>Примечание</a:t>
            </a:r>
            <a:r>
              <a:rPr lang="ru-RU" altLang="ru-RU" sz="2400" dirty="0">
                <a:solidFill>
                  <a:schemeClr val="tx1"/>
                </a:solidFill>
              </a:rPr>
              <a:t>. В качестве окислителя и восстановителя допустимо указывать как элементы в соответствующей строчке электронного баланса, так и формулы веществ.</a:t>
            </a:r>
          </a:p>
          <a:p>
            <a:endParaRPr lang="ru-RU" altLang="ru-RU" sz="2400" b="1" i="1" dirty="0">
              <a:solidFill>
                <a:schemeClr val="tx1"/>
              </a:solidFill>
            </a:endParaRPr>
          </a:p>
          <a:p>
            <a:r>
              <a:rPr lang="ru-RU" altLang="ru-RU" sz="2400" b="1" i="1" dirty="0">
                <a:solidFill>
                  <a:schemeClr val="tx1"/>
                </a:solidFill>
              </a:rPr>
              <a:t>3. Составлено уравнение реакции (1 балл):</a:t>
            </a:r>
            <a:endParaRPr lang="ru-RU" altLang="ru-RU" sz="2400" dirty="0">
              <a:solidFill>
                <a:schemeClr val="tx1"/>
              </a:solidFill>
            </a:endParaRPr>
          </a:p>
          <a:p>
            <a:r>
              <a:rPr lang="ru-RU" altLang="ru-RU" sz="2400" dirty="0">
                <a:solidFill>
                  <a:schemeClr val="tx1"/>
                </a:solidFill>
              </a:rPr>
              <a:t>- правильно определены формулы недостающих в схеме реакции веществ;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- расставлены все коэффициенты (допустимо использование дробных и удвоенных коэффициентов) </a:t>
            </a:r>
          </a:p>
        </p:txBody>
      </p:sp>
    </p:spTree>
    <p:extLst>
      <p:ext uri="{BB962C8B-B14F-4D97-AF65-F5344CB8AC3E}">
        <p14:creationId xmlns:p14="http://schemas.microsoft.com/office/powerpoint/2010/main" xmlns="" val="15824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55700" y="4509120"/>
            <a:ext cx="64087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окислителя выбран не дихромат, а хромат калия. Задание выполнено полностью правильно.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58888" y="6016625"/>
            <a:ext cx="5543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Оценка: 3 балла.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9977" y="412355"/>
            <a:ext cx="6760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400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ru-RU" altLang="ru-RU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ru-RU" altLang="ru-RU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altLang="ru-RU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… + 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alt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4"/>
          <a:stretch>
            <a:fillRect/>
          </a:stretch>
        </p:blipFill>
        <p:spPr bwMode="auto">
          <a:xfrm>
            <a:off x="323849" y="1412776"/>
            <a:ext cx="852646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498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1906</Words>
  <Application>Microsoft Office PowerPoint</Application>
  <PresentationFormat>Экран (4:3)</PresentationFormat>
  <Paragraphs>275</Paragraphs>
  <Slides>50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Рекомендации по оформлению развёрнутых ответов на задания  ЕГЭ по химии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Задание 31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Задание  33 Критерии оценивания</vt:lpstr>
      <vt:lpstr>Задание 33</vt:lpstr>
      <vt:lpstr>Слайд 39</vt:lpstr>
      <vt:lpstr>Работа 1</vt:lpstr>
      <vt:lpstr>Работа 2</vt:lpstr>
      <vt:lpstr>Задание 34</vt:lpstr>
      <vt:lpstr>Задание 34</vt:lpstr>
      <vt:lpstr>Задание 34</vt:lpstr>
      <vt:lpstr>Работа 8</vt:lpstr>
      <vt:lpstr>Задание 34</vt:lpstr>
      <vt:lpstr>Задание 34</vt:lpstr>
      <vt:lpstr>Работа 10</vt:lpstr>
      <vt:lpstr>Работа 11</vt:lpstr>
      <vt:lpstr>Благодарю за внимание! Успеха в работе!  gadzhibekova.selfinaz@bk.ru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оформлению развёрнутых ответов на задания  ЕГЭ по химии</dc:title>
  <dc:creator>Teacher</dc:creator>
  <cp:lastModifiedBy>Гимназия №2</cp:lastModifiedBy>
  <cp:revision>13</cp:revision>
  <dcterms:created xsi:type="dcterms:W3CDTF">2017-04-13T06:35:05Z</dcterms:created>
  <dcterms:modified xsi:type="dcterms:W3CDTF">2018-02-05T09:57:32Z</dcterms:modified>
</cp:coreProperties>
</file>