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63" r:id="rId4"/>
    <p:sldId id="264" r:id="rId5"/>
    <p:sldId id="295" r:id="rId6"/>
    <p:sldId id="299" r:id="rId7"/>
    <p:sldId id="297" r:id="rId8"/>
    <p:sldId id="296" r:id="rId9"/>
    <p:sldId id="298" r:id="rId10"/>
    <p:sldId id="300" r:id="rId11"/>
    <p:sldId id="292" r:id="rId12"/>
    <p:sldId id="293" r:id="rId13"/>
    <p:sldId id="26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5" r:id="rId28"/>
    <p:sldId id="287" r:id="rId29"/>
    <p:sldId id="289" r:id="rId30"/>
    <p:sldId id="290" r:id="rId31"/>
    <p:sldId id="301" r:id="rId32"/>
    <p:sldId id="302" r:id="rId33"/>
    <p:sldId id="30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73A8D"/>
    <a:srgbClr val="EAEFF7"/>
    <a:srgbClr val="129481"/>
    <a:srgbClr val="FFC900"/>
    <a:srgbClr val="0F2741"/>
    <a:srgbClr val="001736"/>
    <a:srgbClr val="003374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6380" autoAdjust="0"/>
  </p:normalViewPr>
  <p:slideViewPr>
    <p:cSldViewPr snapToGrid="0">
      <p:cViewPr varScale="1">
        <p:scale>
          <a:sx n="58" d="100"/>
          <a:sy n="58" d="100"/>
        </p:scale>
        <p:origin x="13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56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03980752405944E-2"/>
          <c:y val="2.4725626189626509E-2"/>
          <c:w val="0.85141885389326344"/>
          <c:h val="0.85498614531419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Лист1!$A$2:$A$19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40</c:v>
                </c:pt>
                <c:pt idx="1">
                  <c:v>13</c:v>
                </c:pt>
                <c:pt idx="2">
                  <c:v>40</c:v>
                </c:pt>
                <c:pt idx="3">
                  <c:v>34</c:v>
                </c:pt>
                <c:pt idx="4">
                  <c:v>36</c:v>
                </c:pt>
                <c:pt idx="5">
                  <c:v>21</c:v>
                </c:pt>
                <c:pt idx="6">
                  <c:v>24</c:v>
                </c:pt>
                <c:pt idx="7">
                  <c:v>33</c:v>
                </c:pt>
                <c:pt idx="8">
                  <c:v>42</c:v>
                </c:pt>
                <c:pt idx="9">
                  <c:v>9</c:v>
                </c:pt>
                <c:pt idx="10">
                  <c:v>24</c:v>
                </c:pt>
                <c:pt idx="11">
                  <c:v>30</c:v>
                </c:pt>
                <c:pt idx="12">
                  <c:v>13</c:v>
                </c:pt>
                <c:pt idx="13">
                  <c:v>17</c:v>
                </c:pt>
                <c:pt idx="14">
                  <c:v>27</c:v>
                </c:pt>
                <c:pt idx="15">
                  <c:v>5</c:v>
                </c:pt>
                <c:pt idx="16">
                  <c:v>30</c:v>
                </c:pt>
                <c:pt idx="17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III</c:v>
                </c:pt>
              </c:strCache>
            </c:strRef>
          </c:tx>
          <c:invertIfNegative val="0"/>
          <c:cat>
            <c:strRef>
              <c:f>Лист1!$A$2:$A$19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363984"/>
        <c:axId val="431365616"/>
      </c:barChart>
      <c:catAx>
        <c:axId val="43136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431365616"/>
        <c:crosses val="autoZero"/>
        <c:auto val="1"/>
        <c:lblAlgn val="ctr"/>
        <c:lblOffset val="100"/>
        <c:noMultiLvlLbl val="0"/>
      </c:catAx>
      <c:valAx>
        <c:axId val="43136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36398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3.6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850096"/>
        <c:axId val="588841392"/>
        <c:axId val="0"/>
      </c:bar3DChart>
      <c:catAx>
        <c:axId val="58885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41392"/>
        <c:crosses val="autoZero"/>
        <c:auto val="1"/>
        <c:lblAlgn val="ctr"/>
        <c:lblOffset val="100"/>
        <c:noMultiLvlLbl val="0"/>
      </c:catAx>
      <c:valAx>
        <c:axId val="588841392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850096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851184"/>
        <c:axId val="588835952"/>
        <c:axId val="0"/>
      </c:bar3DChart>
      <c:catAx>
        <c:axId val="58885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35952"/>
        <c:crosses val="autoZero"/>
        <c:auto val="1"/>
        <c:lblAlgn val="ctr"/>
        <c:lblOffset val="100"/>
        <c:noMultiLvlLbl val="0"/>
      </c:catAx>
      <c:valAx>
        <c:axId val="588835952"/>
        <c:scaling>
          <c:orientation val="minMax"/>
          <c:max val="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851184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физика</c:v>
                </c:pt>
                <c:pt idx="1">
                  <c:v>химия</c:v>
                </c:pt>
                <c:pt idx="2">
                  <c:v>информ.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842480"/>
        <c:axId val="588843024"/>
      </c:barChart>
      <c:catAx>
        <c:axId val="58884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43024"/>
        <c:crosses val="autoZero"/>
        <c:auto val="1"/>
        <c:lblAlgn val="ctr"/>
        <c:lblOffset val="100"/>
        <c:noMultiLvlLbl val="0"/>
      </c:catAx>
      <c:valAx>
        <c:axId val="58884302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842480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4.5</c:v>
                </c:pt>
                <c:pt idx="1">
                  <c:v>4.5999999999999996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труд (м)</c:v>
                </c:pt>
                <c:pt idx="1">
                  <c:v>труд (д)</c:v>
                </c:pt>
                <c:pt idx="2">
                  <c:v>физ-ра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314896"/>
        <c:axId val="588315440"/>
        <c:axId val="0"/>
      </c:bar3DChart>
      <c:catAx>
        <c:axId val="58831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315440"/>
        <c:crosses val="autoZero"/>
        <c:auto val="1"/>
        <c:lblAlgn val="ctr"/>
        <c:lblOffset val="100"/>
        <c:noMultiLvlLbl val="0"/>
      </c:catAx>
      <c:valAx>
        <c:axId val="588315440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314896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</c:v>
                </c:pt>
                <c:pt idx="1">
                  <c:v>96</c:v>
                </c:pt>
                <c:pt idx="2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техн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322512"/>
        <c:axId val="588320336"/>
        <c:axId val="0"/>
      </c:bar3DChart>
      <c:catAx>
        <c:axId val="58832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320336"/>
        <c:crosses val="autoZero"/>
        <c:auto val="1"/>
        <c:lblAlgn val="ctr"/>
        <c:lblOffset val="100"/>
        <c:noMultiLvlLbl val="0"/>
      </c:catAx>
      <c:valAx>
        <c:axId val="58832033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32251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техн. (м)</c:v>
                </c:pt>
                <c:pt idx="1">
                  <c:v>техн (д)</c:v>
                </c:pt>
                <c:pt idx="2">
                  <c:v>физ-ра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324144"/>
        <c:axId val="588319248"/>
      </c:barChart>
      <c:catAx>
        <c:axId val="58832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319248"/>
        <c:crosses val="autoZero"/>
        <c:auto val="1"/>
        <c:lblAlgn val="ctr"/>
        <c:lblOffset val="100"/>
        <c:noMultiLvlLbl val="0"/>
      </c:catAx>
      <c:valAx>
        <c:axId val="58831924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324144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47</c:v>
                </c:pt>
                <c:pt idx="2">
                  <c:v>45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М. Магомедовна</c:v>
                </c:pt>
                <c:pt idx="1">
                  <c:v>Ф.Магомедгабибовна</c:v>
                </c:pt>
                <c:pt idx="2">
                  <c:v>М. Махмудовна</c:v>
                </c:pt>
                <c:pt idx="3">
                  <c:v>И. Исаевна</c:v>
                </c:pt>
                <c:pt idx="4">
                  <c:v>Ф. Миразагасановна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319792"/>
        <c:axId val="588317616"/>
        <c:axId val="0"/>
      </c:bar3DChart>
      <c:catAx>
        <c:axId val="58831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8317616"/>
        <c:crosses val="autoZero"/>
        <c:auto val="1"/>
        <c:lblAlgn val="ctr"/>
        <c:lblOffset val="100"/>
        <c:noMultiLvlLbl val="0"/>
      </c:catAx>
      <c:valAx>
        <c:axId val="5883176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831979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Амирасламова А. А.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44</c:v>
                </c:pt>
                <c:pt idx="2">
                  <c:v>30</c:v>
                </c:pt>
                <c:pt idx="3">
                  <c:v>61</c:v>
                </c:pt>
                <c:pt idx="4">
                  <c:v>64</c:v>
                </c:pt>
                <c:pt idx="5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Амирасламова А. А.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Амирасламова А. А.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Амирасламова А. А.</c:v>
                </c:pt>
                <c:pt idx="1">
                  <c:v>А. Ибрагимхал.</c:v>
                </c:pt>
                <c:pt idx="2">
                  <c:v>А. Магомедовна</c:v>
                </c:pt>
                <c:pt idx="3">
                  <c:v>З. Магиятд.</c:v>
                </c:pt>
                <c:pt idx="4">
                  <c:v>Р. Гергаевна</c:v>
                </c:pt>
                <c:pt idx="5">
                  <c:v>Н.Магомедовна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327952"/>
        <c:axId val="588323600"/>
        <c:axId val="0"/>
      </c:bar3DChart>
      <c:catAx>
        <c:axId val="58832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8323600"/>
        <c:crosses val="autoZero"/>
        <c:auto val="1"/>
        <c:lblAlgn val="ctr"/>
        <c:lblOffset val="100"/>
        <c:noMultiLvlLbl val="0"/>
      </c:catAx>
      <c:valAx>
        <c:axId val="58832360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832795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</c:v>
                </c:pt>
                <c:pt idx="1">
                  <c:v>46</c:v>
                </c:pt>
                <c:pt idx="3">
                  <c:v>38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С. Миргаш.</c:v>
                </c:pt>
                <c:pt idx="1">
                  <c:v>Х. Натиковна</c:v>
                </c:pt>
                <c:pt idx="2">
                  <c:v>Д. Юсуфовна</c:v>
                </c:pt>
                <c:pt idx="3">
                  <c:v>А.Шамильевна</c:v>
                </c:pt>
                <c:pt idx="4">
                  <c:v>О.Танхумовна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314352"/>
        <c:axId val="588318160"/>
        <c:axId val="0"/>
      </c:bar3DChart>
      <c:catAx>
        <c:axId val="58831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8318160"/>
        <c:crosses val="autoZero"/>
        <c:auto val="1"/>
        <c:lblAlgn val="ctr"/>
        <c:lblOffset val="100"/>
        <c:noMultiLvlLbl val="0"/>
      </c:catAx>
      <c:valAx>
        <c:axId val="5883181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831435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53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Д. Мавламовна</c:v>
                </c:pt>
                <c:pt idx="1">
                  <c:v>С. Ашурбековна</c:v>
                </c:pt>
                <c:pt idx="2">
                  <c:v>М. Арминаковна</c:v>
                </c:pt>
                <c:pt idx="3">
                  <c:v>Н. Гамидовна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312720"/>
        <c:axId val="588313808"/>
        <c:axId val="0"/>
      </c:bar3DChart>
      <c:catAx>
        <c:axId val="58831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8313808"/>
        <c:crosses val="autoZero"/>
        <c:auto val="1"/>
        <c:lblAlgn val="ctr"/>
        <c:lblOffset val="100"/>
        <c:noMultiLvlLbl val="0"/>
      </c:catAx>
      <c:valAx>
        <c:axId val="5883138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8312720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34</c:v>
                </c:pt>
                <c:pt idx="1">
                  <c:v>59</c:v>
                </c:pt>
                <c:pt idx="3">
                  <c:v>54</c:v>
                </c:pt>
                <c:pt idx="4">
                  <c:v>33</c:v>
                </c:pt>
                <c:pt idx="5">
                  <c:v>89</c:v>
                </c:pt>
                <c:pt idx="6">
                  <c:v>23</c:v>
                </c:pt>
                <c:pt idx="7">
                  <c:v>53</c:v>
                </c:pt>
                <c:pt idx="8">
                  <c:v>41</c:v>
                </c:pt>
                <c:pt idx="9">
                  <c:v>72</c:v>
                </c:pt>
                <c:pt idx="10">
                  <c:v>26</c:v>
                </c:pt>
                <c:pt idx="11">
                  <c:v>42</c:v>
                </c:pt>
                <c:pt idx="12">
                  <c:v>42</c:v>
                </c:pt>
                <c:pt idx="13">
                  <c:v>29</c:v>
                </c:pt>
                <c:pt idx="14">
                  <c:v>44</c:v>
                </c:pt>
                <c:pt idx="15">
                  <c:v>26</c:v>
                </c:pt>
                <c:pt idx="16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четв.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четв.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четв.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373776"/>
        <c:axId val="431359632"/>
        <c:axId val="0"/>
      </c:bar3DChart>
      <c:catAx>
        <c:axId val="43137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359632"/>
        <c:crosses val="autoZero"/>
        <c:auto val="1"/>
        <c:lblAlgn val="ctr"/>
        <c:lblOffset val="100"/>
        <c:noMultiLvlLbl val="0"/>
      </c:catAx>
      <c:valAx>
        <c:axId val="43135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373776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4">
                  <c:v>А.Алиевна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47</c:v>
                </c:pt>
                <c:pt idx="2">
                  <c:v>47</c:v>
                </c:pt>
                <c:pt idx="4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4">
                  <c:v>А.Алиевна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4">
                  <c:v>А.Алиевна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Абдуселим.</c:v>
                </c:pt>
                <c:pt idx="1">
                  <c:v>З. Абукасумовна</c:v>
                </c:pt>
                <c:pt idx="2">
                  <c:v>В. Седретд. (б.)</c:v>
                </c:pt>
                <c:pt idx="4">
                  <c:v>А.Алиевна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170800"/>
        <c:axId val="591176784"/>
        <c:axId val="0"/>
      </c:bar3DChart>
      <c:catAx>
        <c:axId val="59117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1176784"/>
        <c:crosses val="autoZero"/>
        <c:auto val="1"/>
        <c:lblAlgn val="ctr"/>
        <c:lblOffset val="100"/>
        <c:noMultiLvlLbl val="0"/>
      </c:catAx>
      <c:valAx>
        <c:axId val="5911767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1170800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</c:v>
                </c:pt>
                <c:pt idx="2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Д. Мирзагас. (и.)</c:v>
                </c:pt>
                <c:pt idx="1">
                  <c:v>Д. Мирз. (общ)</c:v>
                </c:pt>
                <c:pt idx="2">
                  <c:v>Г. Шаг. (ист)</c:v>
                </c:pt>
                <c:pt idx="3">
                  <c:v>Г. Шаг. (общ.)</c:v>
                </c:pt>
                <c:pt idx="4">
                  <c:v>Н.Г.(общ)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168624"/>
        <c:axId val="591175696"/>
        <c:axId val="0"/>
      </c:bar3DChart>
      <c:catAx>
        <c:axId val="59116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1175696"/>
        <c:crosses val="autoZero"/>
        <c:auto val="1"/>
        <c:lblAlgn val="ctr"/>
        <c:lblOffset val="100"/>
        <c:noMultiLvlLbl val="0"/>
      </c:catAx>
      <c:valAx>
        <c:axId val="59117569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1168624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Лист1!$A$2:$A$21</c:f>
              <c:strCache>
                <c:ptCount val="20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  <c:pt idx="17">
                  <c:v>10</c:v>
                </c:pt>
                <c:pt idx="18">
                  <c:v>11а</c:v>
                </c:pt>
                <c:pt idx="19">
                  <c:v>11б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15</c:v>
                </c:pt>
                <c:pt idx="1">
                  <c:v>15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8</c:v>
                </c:pt>
                <c:pt idx="7">
                  <c:v>13</c:v>
                </c:pt>
                <c:pt idx="8">
                  <c:v>16</c:v>
                </c:pt>
                <c:pt idx="9">
                  <c:v>17</c:v>
                </c:pt>
                <c:pt idx="10">
                  <c:v>11</c:v>
                </c:pt>
                <c:pt idx="11">
                  <c:v>16</c:v>
                </c:pt>
                <c:pt idx="12">
                  <c:v>11</c:v>
                </c:pt>
                <c:pt idx="13">
                  <c:v>6</c:v>
                </c:pt>
                <c:pt idx="14">
                  <c:v>18</c:v>
                </c:pt>
                <c:pt idx="15">
                  <c:v>11</c:v>
                </c:pt>
                <c:pt idx="16">
                  <c:v>16</c:v>
                </c:pt>
                <c:pt idx="17">
                  <c:v>14</c:v>
                </c:pt>
                <c:pt idx="18">
                  <c:v>10</c:v>
                </c:pt>
                <c:pt idx="19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четв.</c:v>
                </c:pt>
              </c:strCache>
            </c:strRef>
          </c:tx>
          <c:invertIfNegative val="0"/>
          <c:cat>
            <c:strRef>
              <c:f>Лист1!$A$2:$A$21</c:f>
              <c:strCache>
                <c:ptCount val="20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  <c:pt idx="17">
                  <c:v>10</c:v>
                </c:pt>
                <c:pt idx="18">
                  <c:v>11а</c:v>
                </c:pt>
                <c:pt idx="19">
                  <c:v>11б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четв.</c:v>
                </c:pt>
              </c:strCache>
            </c:strRef>
          </c:tx>
          <c:invertIfNegative val="0"/>
          <c:cat>
            <c:strRef>
              <c:f>Лист1!$A$2:$A$21</c:f>
              <c:strCache>
                <c:ptCount val="20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  <c:pt idx="17">
                  <c:v>10</c:v>
                </c:pt>
                <c:pt idx="18">
                  <c:v>11а</c:v>
                </c:pt>
                <c:pt idx="19">
                  <c:v>11б</c:v>
                </c:pt>
              </c:strCache>
            </c:strRef>
          </c:cat>
          <c:val>
            <c:numRef>
              <c:f>Лист1!$D$2:$D$21</c:f>
              <c:numCache>
                <c:formatCode>General</c:formatCode>
                <c:ptCount val="20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четв.</c:v>
                </c:pt>
              </c:strCache>
            </c:strRef>
          </c:tx>
          <c:invertIfNegative val="0"/>
          <c:cat>
            <c:strRef>
              <c:f>Лист1!$A$2:$A$21</c:f>
              <c:strCache>
                <c:ptCount val="20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5г</c:v>
                </c:pt>
                <c:pt idx="4">
                  <c:v>6а</c:v>
                </c:pt>
                <c:pt idx="5">
                  <c:v>6б</c:v>
                </c:pt>
                <c:pt idx="6">
                  <c:v>6в</c:v>
                </c:pt>
                <c:pt idx="7">
                  <c:v>6г</c:v>
                </c:pt>
                <c:pt idx="8">
                  <c:v>7а</c:v>
                </c:pt>
                <c:pt idx="9">
                  <c:v>7б</c:v>
                </c:pt>
                <c:pt idx="10">
                  <c:v>7в</c:v>
                </c:pt>
                <c:pt idx="11">
                  <c:v>8а</c:v>
                </c:pt>
                <c:pt idx="12">
                  <c:v>8б</c:v>
                </c:pt>
                <c:pt idx="13">
                  <c:v>8в</c:v>
                </c:pt>
                <c:pt idx="14">
                  <c:v>9а</c:v>
                </c:pt>
                <c:pt idx="15">
                  <c:v>9б</c:v>
                </c:pt>
                <c:pt idx="16">
                  <c:v>9в</c:v>
                </c:pt>
                <c:pt idx="17">
                  <c:v>10</c:v>
                </c:pt>
                <c:pt idx="18">
                  <c:v>11а</c:v>
                </c:pt>
                <c:pt idx="19">
                  <c:v>11б</c:v>
                </c:pt>
              </c:strCache>
            </c:strRef>
          </c:cat>
          <c:val>
            <c:numRef>
              <c:f>Лист1!$E$2:$E$21</c:f>
              <c:numCache>
                <c:formatCode>General</c:formatCode>
                <c:ptCount val="2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367792"/>
        <c:axId val="431360720"/>
        <c:axId val="0"/>
      </c:bar3DChart>
      <c:catAx>
        <c:axId val="43136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360720"/>
        <c:crosses val="autoZero"/>
        <c:auto val="1"/>
        <c:lblAlgn val="ctr"/>
        <c:lblOffset val="100"/>
        <c:noMultiLvlLbl val="0"/>
      </c:catAx>
      <c:valAx>
        <c:axId val="43136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1367792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3.4</c:v>
                </c:pt>
                <c:pt idx="1">
                  <c:v>3.6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368880"/>
        <c:axId val="431369424"/>
        <c:axId val="0"/>
      </c:bar3DChart>
      <c:catAx>
        <c:axId val="43136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31369424"/>
        <c:crosses val="autoZero"/>
        <c:auto val="1"/>
        <c:lblAlgn val="ctr"/>
        <c:lblOffset val="100"/>
        <c:noMultiLvlLbl val="0"/>
      </c:catAx>
      <c:valAx>
        <c:axId val="431369424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31368880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49</c:v>
                </c:pt>
                <c:pt idx="2">
                  <c:v>44</c:v>
                </c:pt>
                <c:pt idx="3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361808"/>
        <c:axId val="588843568"/>
        <c:axId val="0"/>
      </c:bar3DChart>
      <c:catAx>
        <c:axId val="43136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43568"/>
        <c:crosses val="autoZero"/>
        <c:auto val="1"/>
        <c:lblAlgn val="ctr"/>
        <c:lblOffset val="100"/>
        <c:noMultiLvlLbl val="0"/>
      </c:catAx>
      <c:valAx>
        <c:axId val="588843568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431361808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98</c:v>
                </c:pt>
                <c:pt idx="2">
                  <c:v>99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 яз</c:v>
                </c:pt>
                <c:pt idx="1">
                  <c:v>англ яз</c:v>
                </c:pt>
                <c:pt idx="2">
                  <c:v>алгебра</c:v>
                </c:pt>
                <c:pt idx="3">
                  <c:v>геометрия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847920"/>
        <c:axId val="588848464"/>
      </c:barChart>
      <c:catAx>
        <c:axId val="58884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48464"/>
        <c:crosses val="autoZero"/>
        <c:auto val="1"/>
        <c:lblAlgn val="ctr"/>
        <c:lblOffset val="100"/>
        <c:noMultiLvlLbl val="0"/>
      </c:catAx>
      <c:valAx>
        <c:axId val="58884846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847920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3.6</c:v>
                </c:pt>
                <c:pt idx="1">
                  <c:v>3.7</c:v>
                </c:pt>
                <c:pt idx="2">
                  <c:v>3.5</c:v>
                </c:pt>
                <c:pt idx="3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обществ.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849008"/>
        <c:axId val="588845200"/>
        <c:axId val="0"/>
      </c:bar3DChart>
      <c:catAx>
        <c:axId val="58884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45200"/>
        <c:crosses val="autoZero"/>
        <c:auto val="1"/>
        <c:lblAlgn val="ctr"/>
        <c:lblOffset val="100"/>
        <c:noMultiLvlLbl val="0"/>
      </c:catAx>
      <c:valAx>
        <c:axId val="588845200"/>
        <c:scaling>
          <c:orientation val="minMax"/>
          <c:max val="5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849008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55</c:v>
                </c:pt>
                <c:pt idx="2">
                  <c:v>47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8838128"/>
        <c:axId val="588838672"/>
        <c:axId val="0"/>
      </c:bar3DChart>
      <c:catAx>
        <c:axId val="58883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38672"/>
        <c:crosses val="autoZero"/>
        <c:auto val="1"/>
        <c:lblAlgn val="ctr"/>
        <c:lblOffset val="100"/>
        <c:noMultiLvlLbl val="0"/>
      </c:catAx>
      <c:valAx>
        <c:axId val="588838672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838128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98</c:v>
                </c:pt>
                <c:pt idx="1">
                  <c:v>98</c:v>
                </c:pt>
                <c:pt idx="2">
                  <c:v>99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четв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четв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история</c:v>
                </c:pt>
                <c:pt idx="1">
                  <c:v>лит-ра</c:v>
                </c:pt>
                <c:pt idx="2">
                  <c:v>биол.</c:v>
                </c:pt>
                <c:pt idx="3">
                  <c:v>геогр.</c:v>
                </c:pt>
                <c:pt idx="4">
                  <c:v>общ-е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845744"/>
        <c:axId val="588846832"/>
      </c:barChart>
      <c:catAx>
        <c:axId val="58884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8846832"/>
        <c:crosses val="autoZero"/>
        <c:auto val="1"/>
        <c:lblAlgn val="ctr"/>
        <c:lblOffset val="100"/>
        <c:noMultiLvlLbl val="0"/>
      </c:catAx>
      <c:valAx>
        <c:axId val="58884683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8845744"/>
        <c:crosses val="autoZero"/>
        <c:crossBetween val="between"/>
        <c:maj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0.06988</cdr:x>
      <cdr:y>0.38187</cdr:y>
    </cdr:from>
    <cdr:to>
      <cdr:x>0.95468</cdr:x>
      <cdr:y>0.38997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638978" y="2155088"/>
          <a:ext cx="8090656" cy="4571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0203F-CBAB-4E10-95BA-D1679D616EB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2A58-538C-4ADF-96F3-386E6DBB89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22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101" y="4706471"/>
            <a:ext cx="5401043" cy="788332"/>
          </a:xfrm>
        </p:spPr>
        <p:txBody>
          <a:bodyPr>
            <a:no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Анализ УВР основной и старшей школы за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I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четверть</a:t>
            </a:r>
            <a:b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2020-2021 </a:t>
            </a:r>
            <a:r>
              <a:rPr lang="ru-RU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уч.год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58275"/>
              </p:ext>
            </p:extLst>
          </p:nvPr>
        </p:nvGraphicFramePr>
        <p:xfrm>
          <a:off x="1350964" y="4461832"/>
          <a:ext cx="6460329" cy="2016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222"/>
                <a:gridCol w="1812909"/>
                <a:gridCol w="1713962"/>
                <a:gridCol w="1751236"/>
              </a:tblGrid>
              <a:tr h="1048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Ступени обучения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1 четверть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2019-2020 учебный год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</a:rPr>
                        <a:t>1 четверть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</a:rPr>
                        <a:t>2020-2021 учебный год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</a:rPr>
                        <a:t>Динамика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67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</a:rPr>
                        <a:t>2 ступень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21%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26%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Динамика положительная,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+ 5%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0963" y="3334950"/>
            <a:ext cx="15600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3942" y="3912672"/>
            <a:ext cx="4660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качества знаний</a:t>
            </a:r>
            <a:endParaRPr lang="ru-RU" altLang="ru-RU" sz="20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03054"/>
              </p:ext>
            </p:extLst>
          </p:nvPr>
        </p:nvGraphicFramePr>
        <p:xfrm>
          <a:off x="1350963" y="1498294"/>
          <a:ext cx="6480175" cy="2113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995"/>
                <a:gridCol w="1433195"/>
                <a:gridCol w="1685546"/>
                <a:gridCol w="1496439"/>
              </a:tblGrid>
              <a:tr h="1472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Ступени обучения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четверть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2019-2020 учебной год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ч четверть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2020-2021 учебной год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Динамика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41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ступень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92%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положительная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1838" y="1499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2357" y="519241"/>
            <a:ext cx="4973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успеваемости (уровень </a:t>
            </a:r>
            <a:r>
              <a:rPr lang="ru-RU" altLang="ru-RU" sz="2000" b="1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altLang="ru-RU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2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8640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Посещаемость по классам (кол. дней)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90109328"/>
              </p:ext>
            </p:extLst>
          </p:nvPr>
        </p:nvGraphicFramePr>
        <p:xfrm>
          <a:off x="0" y="848360"/>
          <a:ext cx="9144000" cy="600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2622" y="657256"/>
            <a:ext cx="8229600" cy="8640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Посещаемость по классам (кол-во учен.)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1217310"/>
              </p:ext>
            </p:extLst>
          </p:nvPr>
        </p:nvGraphicFramePr>
        <p:xfrm>
          <a:off x="0" y="848360"/>
          <a:ext cx="9144000" cy="600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99023677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5070747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94684203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04839618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24496182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89346992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9639651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8720" y="404340"/>
            <a:ext cx="8435280" cy="6480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Движение в основной школе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722492"/>
              </p:ext>
            </p:extLst>
          </p:nvPr>
        </p:nvGraphicFramePr>
        <p:xfrm>
          <a:off x="822960" y="1097279"/>
          <a:ext cx="7929154" cy="511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75"/>
                <a:gridCol w="1702886"/>
                <a:gridCol w="1585831"/>
                <a:gridCol w="1585831"/>
                <a:gridCol w="1585831"/>
              </a:tblGrid>
              <a:tr h="1280172">
                <a:tc>
                  <a:txBody>
                    <a:bodyPr/>
                    <a:lstStyle/>
                    <a:p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2800" baseline="0" dirty="0" smtClean="0">
                          <a:latin typeface="Arial" pitchFamily="34" charset="0"/>
                          <a:cs typeface="Arial" pitchFamily="34" charset="0"/>
                        </a:rPr>
                        <a:t>начало  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Выбыло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Прибыло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На конец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397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392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879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4четв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73914390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84544327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01127341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(средний балл)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67664288"/>
              </p:ext>
            </p:extLst>
          </p:nvPr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(качество)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44583" y="1396999"/>
          <a:ext cx="8216537" cy="510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336" y="427949"/>
            <a:ext cx="6374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28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2800" b="1" dirty="0" smtClean="0">
                <a:solidFill>
                  <a:srgbClr val="FF0000"/>
                </a:solidFill>
              </a:rPr>
              <a:t> по предметам (успеваемость)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91219807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0298" y="0"/>
            <a:ext cx="389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16727273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0298" y="0"/>
            <a:ext cx="2148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Рус. яз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64843131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00298" y="0"/>
            <a:ext cx="254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Англ. яз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61533869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5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Физика, химия, информатика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90867262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4400" y="0"/>
            <a:ext cx="6459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География, биология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313509"/>
            <a:ext cx="8229600" cy="692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четверти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742413"/>
              </p:ext>
            </p:extLst>
          </p:nvPr>
        </p:nvGraphicFramePr>
        <p:xfrm>
          <a:off x="927462" y="969604"/>
          <a:ext cx="8007900" cy="5583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4"/>
                <a:gridCol w="1722703"/>
                <a:gridCol w="1601581"/>
                <a:gridCol w="1601581"/>
                <a:gridCol w="1601581"/>
              </a:tblGrid>
              <a:tr h="10305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 2четв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«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5»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«4»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86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«3»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266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Ср.балл 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3,2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%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кач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26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/>
                          </a:solidFill>
                        </a:rPr>
                        <a:t>%успев.</a:t>
                      </a:r>
                      <a:endParaRPr lang="ru-RU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92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97512611"/>
              </p:ext>
            </p:extLst>
          </p:nvPr>
        </p:nvGraphicFramePr>
        <p:xfrm>
          <a:off x="0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8027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История, обществознание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29949"/>
              </p:ext>
            </p:extLst>
          </p:nvPr>
        </p:nvGraphicFramePr>
        <p:xfrm>
          <a:off x="1343819" y="3767524"/>
          <a:ext cx="6473825" cy="1542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870"/>
                <a:gridCol w="866241"/>
                <a:gridCol w="533934"/>
                <a:gridCol w="633095"/>
                <a:gridCol w="578485"/>
                <a:gridCol w="579120"/>
                <a:gridCol w="579120"/>
                <a:gridCol w="467408"/>
                <a:gridCol w="762587"/>
                <a:gridCol w="603885"/>
                <a:gridCol w="513080"/>
              </a:tblGrid>
              <a:tr h="514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дата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писали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На5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На4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На3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На2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Ср.балл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%кач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успев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16.09.2020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3,1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33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67</a:t>
                      </a:r>
                      <a:endParaRPr lang="ru-RU" sz="11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4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31.10.2020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3,5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51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83</a:t>
                      </a:r>
                      <a:endParaRPr lang="ru-RU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00285"/>
              </p:ext>
            </p:extLst>
          </p:nvPr>
        </p:nvGraphicFramePr>
        <p:xfrm>
          <a:off x="1343819" y="1233175"/>
          <a:ext cx="6473825" cy="1322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870"/>
                <a:gridCol w="877258"/>
                <a:gridCol w="522917"/>
                <a:gridCol w="633095"/>
                <a:gridCol w="578485"/>
                <a:gridCol w="579120"/>
                <a:gridCol w="579120"/>
                <a:gridCol w="511475"/>
                <a:gridCol w="718520"/>
                <a:gridCol w="603885"/>
                <a:gridCol w="513080"/>
              </a:tblGrid>
              <a:tr h="94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дата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писали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На5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На4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На3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На2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Ср.балл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%кач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успев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29.10.2020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44613" y="3490525"/>
            <a:ext cx="219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7975" y="3121193"/>
            <a:ext cx="2322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Математика</a:t>
            </a:r>
            <a:endParaRPr lang="ru-RU" altLang="ru-RU" sz="2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1688" y="487345"/>
            <a:ext cx="50374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altLang="ru-RU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Русский язык </a:t>
            </a:r>
            <a:endParaRPr lang="ru-RU" altLang="ru-RU" sz="24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82712"/>
              </p:ext>
            </p:extLst>
          </p:nvPr>
        </p:nvGraphicFramePr>
        <p:xfrm>
          <a:off x="594911" y="661012"/>
          <a:ext cx="8086381" cy="609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окумент" r:id="rId4" imgW="6481482" imgH="6434724" progId="Word.Document.12">
                  <p:embed/>
                </p:oleObj>
              </mc:Choice>
              <mc:Fallback>
                <p:oleObj name="Документ" r:id="rId4" imgW="6481482" imgH="6434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911" y="661012"/>
                        <a:ext cx="8086381" cy="609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3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6727"/>
              </p:ext>
            </p:extLst>
          </p:nvPr>
        </p:nvGraphicFramePr>
        <p:xfrm>
          <a:off x="1046604" y="1762699"/>
          <a:ext cx="7656725" cy="4021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685"/>
                <a:gridCol w="649995"/>
                <a:gridCol w="760164"/>
                <a:gridCol w="672029"/>
                <a:gridCol w="642612"/>
                <a:gridCol w="766048"/>
                <a:gridCol w="766048"/>
                <a:gridCol w="766048"/>
                <a:gridCol w="766048"/>
                <a:gridCol w="766048"/>
              </a:tblGrid>
              <a:tr h="135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Предмет 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всего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писали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На5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На4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На3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На2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Ср.балл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r>
                        <a:rPr lang="ru-RU" sz="1400" b="1" dirty="0" err="1">
                          <a:solidFill>
                            <a:srgbClr val="FF0000"/>
                          </a:solidFill>
                          <a:effectLst/>
                        </a:rPr>
                        <a:t>кач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%успев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Русс.яз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4,6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Матем.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Обществ.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3,9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77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4613" y="324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2699" y="620059"/>
            <a:ext cx="65176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Диагностические работы-10кл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6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352697"/>
            <a:ext cx="8363272" cy="692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Движение в  старшей школе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369025"/>
              </p:ext>
            </p:extLst>
          </p:nvPr>
        </p:nvGraphicFramePr>
        <p:xfrm>
          <a:off x="996749" y="1159294"/>
          <a:ext cx="7925182" cy="541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038"/>
                <a:gridCol w="1702033"/>
                <a:gridCol w="1585037"/>
                <a:gridCol w="1585037"/>
                <a:gridCol w="1585037"/>
              </a:tblGrid>
              <a:tr h="12566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 </a:t>
                      </a:r>
                      <a:r>
                        <a:rPr lang="ru-RU" sz="2800" baseline="0" dirty="0" smtClean="0"/>
                        <a:t>начало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Выбыло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Прибыло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 конец</a:t>
                      </a:r>
                      <a:endParaRPr lang="ru-RU" sz="2800" dirty="0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1четв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45</a:t>
                      </a:r>
                      <a:endParaRPr lang="ru-RU" sz="4000" dirty="0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2четв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907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4четв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602" y="313509"/>
            <a:ext cx="8254152" cy="692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в старшей школе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687671"/>
              </p:ext>
            </p:extLst>
          </p:nvPr>
        </p:nvGraphicFramePr>
        <p:xfrm>
          <a:off x="927462" y="969604"/>
          <a:ext cx="8007900" cy="5583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454"/>
                <a:gridCol w="1722703"/>
                <a:gridCol w="1601581"/>
                <a:gridCol w="1601581"/>
                <a:gridCol w="1601581"/>
              </a:tblGrid>
              <a:tr h="10305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 2четв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4четв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 «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5»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«4»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«3»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На «2»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Ср.балл 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%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  <a:latin typeface="+mj-lt"/>
                        </a:rPr>
                        <a:t>кач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.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69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/>
                          </a:solidFill>
                        </a:rPr>
                        <a:t>%успев.</a:t>
                      </a:r>
                      <a:endParaRPr lang="ru-RU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8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Мониторинг </a:t>
            </a:r>
            <a:r>
              <a:rPr lang="ru-RU" sz="3200" b="1" dirty="0" err="1" smtClean="0">
                <a:solidFill>
                  <a:srgbClr val="FF0000"/>
                </a:solidFill>
              </a:rPr>
              <a:t>обученности</a:t>
            </a:r>
            <a:r>
              <a:rPr lang="ru-RU" sz="3200" b="1" dirty="0" smtClean="0">
                <a:solidFill>
                  <a:srgbClr val="FF0000"/>
                </a:solidFill>
              </a:rPr>
              <a:t> по классам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(% качества)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643218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79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85632"/>
              </p:ext>
            </p:extLst>
          </p:nvPr>
        </p:nvGraphicFramePr>
        <p:xfrm>
          <a:off x="0" y="1156770"/>
          <a:ext cx="9144001" cy="5193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996"/>
                <a:gridCol w="3262992"/>
                <a:gridCol w="824486"/>
                <a:gridCol w="826074"/>
                <a:gridCol w="957927"/>
                <a:gridCol w="698985"/>
                <a:gridCol w="876910"/>
                <a:gridCol w="692631"/>
              </a:tblGrid>
              <a:tr h="986802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</a:rPr>
                        <a:t>Кл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</a:rPr>
                        <a:t>Ф.И.О. учителя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 err="1">
                          <a:effectLst/>
                        </a:rPr>
                        <a:t>Ср.б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</a:rPr>
                        <a:t>% </a:t>
                      </a:r>
                      <a:r>
                        <a:rPr lang="ru-RU" sz="2000" dirty="0" err="1">
                          <a:effectLst/>
                        </a:rPr>
                        <a:t>кач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effectLst/>
                        </a:rPr>
                        <a:t>% </a:t>
                      </a:r>
                      <a:r>
                        <a:rPr lang="ru-RU" sz="2000" dirty="0" err="1">
                          <a:effectLst/>
                        </a:rPr>
                        <a:t>усп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58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5а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Алиева З.М.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3,4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5б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Ибрагимова З.К.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5в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</a:rPr>
                        <a:t>Гамидова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 Г.М.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3,6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5г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Рашидова А.М.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3,3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5958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6а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</a:rPr>
                        <a:t>Нурова</a:t>
                      </a:r>
                      <a:r>
                        <a:rPr lang="ru-RU" sz="2400" dirty="0">
                          <a:effectLst/>
                        </a:rPr>
                        <a:t> Х.Н.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6б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Алиева А.М.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2,9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73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6в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Ильясова З.Г.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3,2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6г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Гусейнова С.М.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87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dirty="0" smtClean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DejaVu Sans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4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45218"/>
              </p:ext>
            </p:extLst>
          </p:nvPr>
        </p:nvGraphicFramePr>
        <p:xfrm>
          <a:off x="-1" y="881368"/>
          <a:ext cx="9144001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996"/>
                <a:gridCol w="3262992"/>
                <a:gridCol w="824486"/>
                <a:gridCol w="826074"/>
                <a:gridCol w="957927"/>
                <a:gridCol w="698985"/>
                <a:gridCol w="876910"/>
                <a:gridCol w="692631"/>
              </a:tblGrid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7а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</a:rPr>
                        <a:t>Муталимова</a:t>
                      </a:r>
                      <a:r>
                        <a:rPr lang="ru-RU" sz="2400" dirty="0">
                          <a:effectLst/>
                        </a:rPr>
                        <a:t> Д.М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7б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</a:rPr>
                        <a:t>Халагуммаева</a:t>
                      </a:r>
                      <a:r>
                        <a:rPr lang="ru-RU" sz="2400" dirty="0">
                          <a:effectLst/>
                        </a:rPr>
                        <a:t> Н.М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92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7в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</a:rPr>
                        <a:t>Исрафилова</a:t>
                      </a:r>
                      <a:r>
                        <a:rPr lang="ru-RU" sz="2400" dirty="0">
                          <a:effectLst/>
                        </a:rPr>
                        <a:t> Д.А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96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dirty="0" smtClean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DejaVu Sans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8а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Гасанова Р.Г.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96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8б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Рамазанова Н.Г.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83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8в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>
                          <a:effectLst/>
                        </a:rPr>
                        <a:t>Гюльметова</a:t>
                      </a:r>
                      <a:r>
                        <a:rPr lang="ru-RU" sz="2400" dirty="0">
                          <a:effectLst/>
                        </a:rPr>
                        <a:t> З.З.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82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9а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Ахмедова А.И.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27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88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9б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Меджидова Г.М.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>
                          <a:effectLst/>
                        </a:rPr>
                        <a:t>9в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Рамазанова М.М.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  <a:tr h="32620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12948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rgbClr val="12948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70706"/>
              </p:ext>
            </p:extLst>
          </p:nvPr>
        </p:nvGraphicFramePr>
        <p:xfrm>
          <a:off x="-1" y="5905059"/>
          <a:ext cx="9144001" cy="42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996"/>
                <a:gridCol w="3262992"/>
                <a:gridCol w="824486"/>
                <a:gridCol w="826074"/>
                <a:gridCol w="957927"/>
                <a:gridCol w="698985"/>
                <a:gridCol w="876910"/>
                <a:gridCol w="692631"/>
              </a:tblGrid>
              <a:tr h="326205">
                <a:tc>
                  <a:txBody>
                    <a:bodyPr/>
                    <a:lstStyle/>
                    <a:p>
                      <a:pPr algn="l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итого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jaVu San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   5-9классы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26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92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7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40754"/>
              </p:ext>
            </p:extLst>
          </p:nvPr>
        </p:nvGraphicFramePr>
        <p:xfrm>
          <a:off x="649995" y="154237"/>
          <a:ext cx="8130448" cy="6649862"/>
        </p:xfrm>
        <a:graphic>
          <a:graphicData uri="http://schemas.openxmlformats.org/drawingml/2006/table">
            <a:tbl>
              <a:tblPr firstRow="1" firstCol="1" bandRow="1"/>
              <a:tblGrid>
                <a:gridCol w="997209"/>
                <a:gridCol w="866937"/>
                <a:gridCol w="767682"/>
                <a:gridCol w="1053041"/>
                <a:gridCol w="783968"/>
                <a:gridCol w="1023576"/>
                <a:gridCol w="2088249"/>
                <a:gridCol w="549786"/>
              </a:tblGrid>
              <a:tr h="484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«5»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«4 и 5»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одной «3»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усп.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1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Рус. </a:t>
                      </a: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Алиева З.М.-5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Амирасламова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 А. -3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Халидова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Г, Ш. 2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Х. Н.-1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Рамазанова М. М.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1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Рус. </a:t>
                      </a: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 Яз.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Халагумаева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 М. -2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Алиева А. М.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Рамазанова М. М.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Халидова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 Ш.-2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Гусейнова Х. М.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62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Рус. яз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 яз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Гасанова Р. Г.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Халагумаева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Н. М.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Х. Н.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Исрафилова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Д. А. -2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Рамалданова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З. А. – 2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Рамазанова Д. М.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9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1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классы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Рус. яз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 яз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Ахмедова А. И-3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Алиева З. М.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Исрафилова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Д. А.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Нурова</a:t>
                      </a: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Х. Н. -1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ступень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школе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73A8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1" dirty="0">
                        <a:solidFill>
                          <a:srgbClr val="173A8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9" marR="582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2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753</Words>
  <Application>Microsoft Office PowerPoint</Application>
  <PresentationFormat>Экран (4:3)</PresentationFormat>
  <Paragraphs>471</Paragraphs>
  <Slides>33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DejaVu Sans</vt:lpstr>
      <vt:lpstr>Times New Roman</vt:lpstr>
      <vt:lpstr>Office Theme</vt:lpstr>
      <vt:lpstr>Документ</vt:lpstr>
      <vt:lpstr>   Анализ УВР основной и старшей школы за I четверть 2020-2021 уч.год</vt:lpstr>
      <vt:lpstr>Презентация PowerPoint</vt:lpstr>
      <vt:lpstr>Результаты четверти </vt:lpstr>
      <vt:lpstr>Движение в  старшей школе</vt:lpstr>
      <vt:lpstr>Результаты в старшей школе </vt:lpstr>
      <vt:lpstr>Мониторинг обученности по классам (% качества)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17-2</cp:lastModifiedBy>
  <cp:revision>176</cp:revision>
  <dcterms:created xsi:type="dcterms:W3CDTF">2016-11-18T14:12:19Z</dcterms:created>
  <dcterms:modified xsi:type="dcterms:W3CDTF">2020-11-18T21:08:12Z</dcterms:modified>
</cp:coreProperties>
</file>