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4"/>
  </p:notesMasterIdLst>
  <p:sldIdLst>
    <p:sldId id="257" r:id="rId2"/>
    <p:sldId id="259" r:id="rId3"/>
    <p:sldId id="260" r:id="rId4"/>
    <p:sldId id="313" r:id="rId5"/>
    <p:sldId id="261" r:id="rId6"/>
    <p:sldId id="258" r:id="rId7"/>
    <p:sldId id="262" r:id="rId8"/>
    <p:sldId id="263" r:id="rId9"/>
    <p:sldId id="266" r:id="rId10"/>
    <p:sldId id="309" r:id="rId11"/>
    <p:sldId id="268" r:id="rId12"/>
    <p:sldId id="270" r:id="rId13"/>
    <p:sldId id="314" r:id="rId14"/>
    <p:sldId id="271" r:id="rId15"/>
    <p:sldId id="272" r:id="rId16"/>
    <p:sldId id="273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308" r:id="rId27"/>
    <p:sldId id="315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  <p:sldId id="302" r:id="rId46"/>
    <p:sldId id="312" r:id="rId47"/>
    <p:sldId id="303" r:id="rId48"/>
    <p:sldId id="310" r:id="rId49"/>
    <p:sldId id="311" r:id="rId50"/>
    <p:sldId id="306" r:id="rId51"/>
    <p:sldId id="304" r:id="rId52"/>
    <p:sldId id="269" r:id="rId5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05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63E05-9D56-4847-BEC8-AC9BC7E8CE34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963BF-3325-49D3-9D42-A152629B960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CB774DE-E210-4403-8374-7B70B0DA0783}" type="slidenum">
              <a:rPr lang="ru-RU" smtClean="0"/>
              <a:pPr/>
              <a:t>16</a:t>
            </a:fld>
            <a:endParaRPr lang="ru-RU" smtClean="0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1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718E8C-1B35-4070-A2AA-64669D60C279}" type="datetimeFigureOut">
              <a:rPr lang="ru-RU" smtClean="0"/>
              <a:pPr/>
              <a:t>12.10.2011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C0400-08EE-4302-869F-C8DCE8D81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16.jpe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6.jpeg"/><Relationship Id="rId2" Type="http://schemas.openxmlformats.org/officeDocument/2006/relationships/image" Target="../media/image23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2.png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gif"/><Relationship Id="rId4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wmf"/><Relationship Id="rId5" Type="http://schemas.openxmlformats.org/officeDocument/2006/relationships/image" Target="../media/image6.gif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1187450" y="2565400"/>
            <a:ext cx="6624638" cy="1160463"/>
          </a:xfrm>
        </p:spPr>
        <p:txBody>
          <a:bodyPr anchor="ctr" anchorCtr="1">
            <a:normAutofit fontScale="90000"/>
          </a:bodyPr>
          <a:lstStyle/>
          <a:p>
            <a:pPr algn="ctr"/>
            <a:r>
              <a:rPr lang="ru-RU" sz="4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/>
            </a:r>
            <a:br>
              <a:rPr lang="ru-RU" sz="40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«</a:t>
            </a:r>
            <a:r>
              <a:rPr lang="ru-RU" sz="59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Все обо всем»</a:t>
            </a:r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41" y="-6"/>
            <a:ext cx="9131318" cy="685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6" name="Picture 12" descr="b1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24648">
            <a:off x="2636838" y="3568700"/>
            <a:ext cx="1204912" cy="302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7" name="Picture 10" descr="b1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530158">
            <a:off x="1187450" y="2466975"/>
            <a:ext cx="1096963" cy="43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8" name="Picture 7" descr="b1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530158">
            <a:off x="5670550" y="2784475"/>
            <a:ext cx="1095375" cy="3840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69" name="Picture 12" descr="b10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924648">
            <a:off x="6951663" y="3398838"/>
            <a:ext cx="915987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7770" name="Picture 2" descr="vin8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0"/>
            <a:ext cx="8713787" cy="5716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051166" y="1060436"/>
            <a:ext cx="2674130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7030A0"/>
                </a:solidFill>
                <a:latin typeface="+mn-lt"/>
              </a:rPr>
              <a:t>К В Н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571604" y="1643050"/>
            <a:ext cx="1994457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6600" b="1" cap="none" spc="0" dirty="0" smtClean="0">
                <a:ln/>
                <a:solidFill>
                  <a:schemeClr val="accent3"/>
                </a:solidFill>
                <a:effectLst/>
                <a:latin typeface="Verdana" pitchFamily="34" charset="0"/>
              </a:rPr>
              <a:t>О</a:t>
            </a:r>
            <a:endParaRPr lang="ru-RU" sz="16600" b="1" cap="none" spc="0" dirty="0">
              <a:ln/>
              <a:solidFill>
                <a:schemeClr val="accent3"/>
              </a:solidFill>
              <a:effectLst/>
              <a:latin typeface="Verdana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0562" y="1714488"/>
            <a:ext cx="1697902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6600" b="1" dirty="0" smtClean="0">
                <a:ln/>
                <a:solidFill>
                  <a:srgbClr val="FF0000"/>
                </a:solidFill>
                <a:latin typeface="Verdana" pitchFamily="34" charset="0"/>
              </a:rPr>
              <a:t>5</a:t>
            </a:r>
            <a:endParaRPr lang="ru-RU" sz="16600" b="1" cap="none" spc="0" dirty="0">
              <a:ln/>
              <a:solidFill>
                <a:srgbClr val="FF0000"/>
              </a:solidFill>
              <a:effectLst/>
              <a:latin typeface="Verdana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988840"/>
            <a:ext cx="5966698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1500" b="1" cap="none" spc="0" dirty="0" smtClean="0">
                <a:ln/>
                <a:solidFill>
                  <a:schemeClr val="tx2">
                    <a:lumMod val="60000"/>
                    <a:lumOff val="40000"/>
                  </a:schemeClr>
                </a:solidFill>
                <a:effectLst/>
                <a:latin typeface="Verdana" pitchFamily="34" charset="0"/>
              </a:rPr>
              <a:t>ОПЯТЬ</a:t>
            </a:r>
            <a:endParaRPr lang="ru-RU" sz="11500" b="1" cap="none" spc="0" dirty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Verdana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00166" y="2000240"/>
            <a:ext cx="1265090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1500" b="1" dirty="0" smtClean="0">
                <a:ln/>
                <a:solidFill>
                  <a:schemeClr val="accent3"/>
                </a:solidFill>
                <a:latin typeface="Verdana" pitchFamily="34" charset="0"/>
              </a:rPr>
              <a:t>Р</a:t>
            </a:r>
            <a:endParaRPr lang="ru-RU" sz="11500" b="1" cap="none" spc="0" dirty="0">
              <a:ln/>
              <a:solidFill>
                <a:schemeClr val="accent3"/>
              </a:solidFill>
              <a:effectLst/>
              <a:latin typeface="Verdana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47864" y="1988840"/>
            <a:ext cx="172194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1500" b="1" dirty="0" smtClean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</a:rPr>
              <a:t>1</a:t>
            </a:r>
            <a:r>
              <a:rPr lang="en-US" sz="11500" b="1" dirty="0" smtClean="0">
                <a:ln/>
                <a:solidFill>
                  <a:schemeClr val="tx2">
                    <a:lumMod val="60000"/>
                    <a:lumOff val="40000"/>
                  </a:schemeClr>
                </a:solidFill>
                <a:latin typeface="Verdana" pitchFamily="34" charset="0"/>
              </a:rPr>
              <a:t>’</a:t>
            </a:r>
            <a:endParaRPr lang="ru-RU" sz="11500" b="1" cap="none" spc="0" dirty="0">
              <a:ln/>
              <a:solidFill>
                <a:schemeClr val="tx2">
                  <a:lumMod val="60000"/>
                  <a:lumOff val="40000"/>
                </a:schemeClr>
              </a:solidFill>
              <a:effectLst/>
              <a:latin typeface="Verdana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52120" y="1988840"/>
            <a:ext cx="2563523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1500" b="1" dirty="0" smtClean="0">
                <a:ln/>
                <a:solidFill>
                  <a:schemeClr val="accent2">
                    <a:lumMod val="75000"/>
                  </a:schemeClr>
                </a:solidFill>
                <a:latin typeface="Verdana" pitchFamily="34" charset="0"/>
              </a:rPr>
              <a:t>НА</a:t>
            </a:r>
            <a:endParaRPr lang="ru-RU" sz="11500" b="1" cap="none" spc="0" dirty="0">
              <a:ln/>
              <a:solidFill>
                <a:schemeClr val="accent2">
                  <a:lumMod val="75000"/>
                </a:schemeClr>
              </a:solidFill>
              <a:effectLst/>
              <a:latin typeface="Verdana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87624" y="1844824"/>
            <a:ext cx="7385355" cy="186204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11500" b="1" cap="none" spc="0" dirty="0" smtClean="0">
                <a:ln/>
                <a:solidFill>
                  <a:srgbClr val="7030A0"/>
                </a:solidFill>
                <a:effectLst/>
                <a:latin typeface="Verdana" pitchFamily="34" charset="0"/>
              </a:rPr>
              <a:t>РОДИНА</a:t>
            </a:r>
            <a:endParaRPr lang="ru-RU" sz="11500" b="1" cap="none" spc="0" dirty="0">
              <a:ln/>
              <a:solidFill>
                <a:srgbClr val="7030A0"/>
              </a:solidFill>
              <a:effectLst/>
              <a:latin typeface="Verdan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3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3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in)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/>
      <p:bldP spid="5" grpId="1"/>
      <p:bldP spid="6" grpId="0"/>
      <p:bldP spid="6" grpId="1"/>
      <p:bldP spid="11" grpId="0"/>
      <p:bldP spid="11" grpId="1"/>
      <p:bldP spid="12" grpId="0"/>
      <p:bldP spid="12" grpId="1"/>
      <p:bldP spid="13" grpId="0"/>
      <p:bldP spid="13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Конкурс «Логический»</a:t>
            </a:r>
            <a:endParaRPr lang="ru-RU" sz="60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835696" y="1556792"/>
          <a:ext cx="5709422" cy="4459544"/>
        </p:xfrm>
        <a:graphic>
          <a:graphicData uri="http://schemas.openxmlformats.org/drawingml/2006/table">
            <a:tbl>
              <a:tblPr/>
              <a:tblGrid>
                <a:gridCol w="1919178"/>
                <a:gridCol w="1895122"/>
                <a:gridCol w="1895122"/>
              </a:tblGrid>
              <a:tr h="15473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mpd="sng">
                      <a:solidFill>
                        <a:schemeClr val="tx1"/>
                      </a:solidFill>
                      <a:prstDash val="soli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mpd="sng">
                      <a:solidFill>
                        <a:schemeClr val="tx1"/>
                      </a:solidFill>
                      <a:prstDash val="soli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mpd="sng">
                      <a:solidFill>
                        <a:schemeClr val="tx1"/>
                      </a:solidFill>
                      <a:prstDash val="soli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6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6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267744" y="1988840"/>
            <a:ext cx="1008112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012160" y="3356992"/>
            <a:ext cx="1008112" cy="93610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6156176" y="1844824"/>
            <a:ext cx="936104" cy="1080120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2339752" y="3356992"/>
            <a:ext cx="100811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4139952" y="1988840"/>
            <a:ext cx="1008112" cy="100811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4139952" y="3356992"/>
            <a:ext cx="936104" cy="10801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2267744" y="4725144"/>
            <a:ext cx="936104" cy="1080120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283968" y="4869160"/>
            <a:ext cx="1008112" cy="936104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6156176" y="4797152"/>
            <a:ext cx="1008112" cy="1008112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Конкурс «Логический»</a:t>
            </a:r>
            <a:endParaRPr lang="ru-RU" sz="60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835696" y="1556792"/>
          <a:ext cx="5709422" cy="4459544"/>
        </p:xfrm>
        <a:graphic>
          <a:graphicData uri="http://schemas.openxmlformats.org/drawingml/2006/table">
            <a:tbl>
              <a:tblPr/>
              <a:tblGrid>
                <a:gridCol w="1919178"/>
                <a:gridCol w="1895122"/>
                <a:gridCol w="1895122"/>
              </a:tblGrid>
              <a:tr h="154739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mpd="sng">
                      <a:solidFill>
                        <a:schemeClr val="tx1"/>
                      </a:solidFill>
                      <a:prstDash val="soli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mpd="sng">
                      <a:solidFill>
                        <a:schemeClr val="tx1"/>
                      </a:solidFill>
                      <a:prstDash val="soli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mpd="sng">
                      <a:solidFill>
                        <a:schemeClr val="tx1"/>
                      </a:solidFill>
                      <a:prstDash val="soli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6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560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6" name="Солнце 15"/>
          <p:cNvSpPr/>
          <p:nvPr/>
        </p:nvSpPr>
        <p:spPr>
          <a:xfrm>
            <a:off x="2123728" y="1772816"/>
            <a:ext cx="1368152" cy="1224136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лыбающееся лицо 18"/>
          <p:cNvSpPr/>
          <p:nvPr/>
        </p:nvSpPr>
        <p:spPr>
          <a:xfrm>
            <a:off x="6012160" y="1772816"/>
            <a:ext cx="1224136" cy="1080120"/>
          </a:xfrm>
          <a:prstGeom prst="smileyFac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ердце 19"/>
          <p:cNvSpPr/>
          <p:nvPr/>
        </p:nvSpPr>
        <p:spPr>
          <a:xfrm>
            <a:off x="4211960" y="1844824"/>
            <a:ext cx="1080120" cy="1152128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олнце 20"/>
          <p:cNvSpPr/>
          <p:nvPr/>
        </p:nvSpPr>
        <p:spPr>
          <a:xfrm>
            <a:off x="4067944" y="3284984"/>
            <a:ext cx="1368152" cy="1224136"/>
          </a:xfrm>
          <a:prstGeom prst="su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олнце 21"/>
          <p:cNvSpPr/>
          <p:nvPr/>
        </p:nvSpPr>
        <p:spPr>
          <a:xfrm>
            <a:off x="6084168" y="4725144"/>
            <a:ext cx="1368152" cy="1224136"/>
          </a:xfrm>
          <a:prstGeom prst="sun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ердце 22"/>
          <p:cNvSpPr/>
          <p:nvPr/>
        </p:nvSpPr>
        <p:spPr>
          <a:xfrm>
            <a:off x="6084168" y="3284984"/>
            <a:ext cx="1080120" cy="1152128"/>
          </a:xfrm>
          <a:prstGeom prst="hear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ердце 23"/>
          <p:cNvSpPr/>
          <p:nvPr/>
        </p:nvSpPr>
        <p:spPr>
          <a:xfrm>
            <a:off x="2123728" y="4797152"/>
            <a:ext cx="1080120" cy="1152128"/>
          </a:xfrm>
          <a:prstGeom prst="hear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Улыбающееся лицо 24"/>
          <p:cNvSpPr/>
          <p:nvPr/>
        </p:nvSpPr>
        <p:spPr>
          <a:xfrm>
            <a:off x="2195736" y="3284984"/>
            <a:ext cx="1224136" cy="1080120"/>
          </a:xfrm>
          <a:prstGeom prst="smileyFac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лыбающееся лицо 25"/>
          <p:cNvSpPr/>
          <p:nvPr/>
        </p:nvSpPr>
        <p:spPr>
          <a:xfrm>
            <a:off x="4139952" y="4725144"/>
            <a:ext cx="1224136" cy="108012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41" y="-6"/>
            <a:ext cx="9131318" cy="685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989138"/>
            <a:ext cx="6861175" cy="2286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7800" dirty="0" smtClean="0">
                <a:solidFill>
                  <a:srgbClr val="FF0000"/>
                </a:solidFill>
              </a:rPr>
              <a:t>2</a:t>
            </a:r>
            <a:r>
              <a:rPr lang="ru-RU" sz="7800" dirty="0" smtClean="0">
                <a:solidFill>
                  <a:srgbClr val="FF0000"/>
                </a:solidFill>
              </a:rPr>
              <a:t> раунд</a:t>
            </a:r>
            <a:br>
              <a:rPr lang="ru-RU" sz="7800" dirty="0" smtClean="0">
                <a:solidFill>
                  <a:srgbClr val="FF0000"/>
                </a:solidFill>
              </a:rPr>
            </a:br>
            <a:r>
              <a:rPr lang="ru-RU" sz="7800" dirty="0" smtClean="0">
                <a:solidFill>
                  <a:srgbClr val="FF0000"/>
                </a:solidFill>
              </a:rPr>
              <a:t>Русский язык</a:t>
            </a:r>
            <a:endParaRPr lang="ru-RU" sz="7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-285776"/>
            <a:ext cx="8858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6600" b="1" spc="50" dirty="0" smtClean="0">
                <a:ln w="11430"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 Буквы  рассыпались.</a:t>
            </a:r>
            <a:endParaRPr lang="ru-RU" sz="6600" b="1" spc="50" dirty="0" smtClean="0">
              <a:ln w="11430">
                <a:solidFill>
                  <a:srgbClr val="FF0000"/>
                </a:solidFill>
              </a:ln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20" y="1714488"/>
            <a:ext cx="359335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Е,Н,А,П,Л</a:t>
            </a:r>
            <a:endParaRPr lang="ru-RU" sz="6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85720" y="3000372"/>
            <a:ext cx="320998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>
                  <a:solidFill>
                    <a:schemeClr val="tx1"/>
                  </a:solidFill>
                </a:ln>
                <a:solidFill>
                  <a:srgbClr val="0033CC"/>
                </a:solidFill>
              </a:rPr>
              <a:t>Е,Т,У,П,Х</a:t>
            </a:r>
            <a:endParaRPr lang="ru-RU" sz="6600" b="1" dirty="0">
              <a:ln>
                <a:solidFill>
                  <a:schemeClr val="tx1"/>
                </a:solidFill>
              </a:ln>
              <a:solidFill>
                <a:srgbClr val="0033CC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3929066"/>
            <a:ext cx="4017190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>
                  <a:solidFill>
                    <a:schemeClr val="tx1"/>
                  </a:solidFill>
                </a:ln>
                <a:solidFill>
                  <a:srgbClr val="009900"/>
                </a:solidFill>
              </a:rPr>
              <a:t>О,З,О,М,Р</a:t>
            </a:r>
            <a:r>
              <a:rPr lang="ru-RU" sz="8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</a:t>
            </a:r>
            <a:endParaRPr lang="ru-RU" sz="8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4282" y="5143512"/>
            <a:ext cx="6481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>
                  <a:solidFill>
                    <a:schemeClr val="tx1"/>
                  </a:solidFill>
                </a:ln>
                <a:solidFill>
                  <a:srgbClr val="CC00CC"/>
                </a:solidFill>
              </a:rPr>
              <a:t>Р,А,Н,Д,А,К,Ш,А</a:t>
            </a:r>
            <a:r>
              <a:rPr lang="ru-RU" sz="8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</a:t>
            </a:r>
            <a:endParaRPr lang="ru-RU" sz="8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500306"/>
            <a:ext cx="1828800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t="10526" r="-2446" b="10526"/>
          <a:stretch>
            <a:fillRect/>
          </a:stretch>
        </p:blipFill>
        <p:spPr bwMode="auto">
          <a:xfrm>
            <a:off x="4929190" y="1785926"/>
            <a:ext cx="2000264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" name="Picture 2" descr="кар1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16" y="4520414"/>
            <a:ext cx="1500198" cy="1861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/>
          <a:srcRect t="8772" r="-1053"/>
          <a:stretch>
            <a:fillRect/>
          </a:stretch>
        </p:blipFill>
        <p:spPr bwMode="auto">
          <a:xfrm>
            <a:off x="3929058" y="2859537"/>
            <a:ext cx="1928826" cy="2746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 l="7258" t="13803" r="5645" b="12576"/>
          <a:stretch>
            <a:fillRect/>
          </a:stretch>
        </p:blipFill>
        <p:spPr bwMode="auto">
          <a:xfrm>
            <a:off x="9144000" y="1857364"/>
            <a:ext cx="257176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0" y="-285776"/>
            <a:ext cx="88582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6600" b="1" spc="50" dirty="0" smtClean="0">
                <a:ln w="11430"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 Буквы  рассыпались.</a:t>
            </a:r>
            <a:endParaRPr lang="ru-RU" sz="6600" b="1" spc="50" dirty="0" smtClean="0">
              <a:ln w="11430">
                <a:solidFill>
                  <a:srgbClr val="FF0000"/>
                </a:solidFill>
              </a:ln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857232"/>
            <a:ext cx="423244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О,Р,А,К,О,В</a:t>
            </a:r>
            <a:endParaRPr lang="ru-RU" sz="66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4282" y="2285992"/>
            <a:ext cx="490531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>
                  <a:solidFill>
                    <a:schemeClr val="tx1"/>
                  </a:solidFill>
                </a:ln>
                <a:solidFill>
                  <a:srgbClr val="CC00CC"/>
                </a:solidFill>
              </a:rPr>
              <a:t>А,Ш,И,М,А,Н</a:t>
            </a:r>
            <a:endParaRPr lang="ru-RU" sz="6600" b="1" dirty="0">
              <a:ln>
                <a:solidFill>
                  <a:schemeClr val="tx1"/>
                </a:solidFill>
              </a:ln>
              <a:solidFill>
                <a:srgbClr val="CC00CC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14282" y="3571876"/>
            <a:ext cx="4545027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>
                  <a:solidFill>
                    <a:schemeClr val="tx1"/>
                  </a:solidFill>
                </a:ln>
                <a:solidFill>
                  <a:srgbClr val="0033CC"/>
                </a:solidFill>
              </a:rPr>
              <a:t>А,Н,О,Р,О,В</a:t>
            </a:r>
            <a:r>
              <a:rPr lang="ru-RU" sz="8800" b="1" dirty="0" smtClean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 </a:t>
            </a:r>
            <a:endParaRPr lang="ru-RU" sz="8800" b="1" dirty="0">
              <a:ln>
                <a:solidFill>
                  <a:schemeClr val="tx1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5072074"/>
            <a:ext cx="282513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600" b="1" dirty="0" smtClean="0">
                <a:ln>
                  <a:solidFill>
                    <a:schemeClr val="tx1"/>
                  </a:solidFill>
                </a:ln>
                <a:solidFill>
                  <a:srgbClr val="00B050"/>
                </a:solidFill>
              </a:rPr>
              <a:t>Ц,Я,З,А</a:t>
            </a:r>
            <a:endParaRPr lang="ru-RU" sz="6600" b="1" dirty="0">
              <a:ln>
                <a:solidFill>
                  <a:schemeClr val="tx1"/>
                </a:solidFill>
              </a:ln>
              <a:solidFill>
                <a:srgbClr val="00B050"/>
              </a:solidFill>
            </a:endParaRPr>
          </a:p>
        </p:txBody>
      </p:sp>
      <p:pic>
        <p:nvPicPr>
          <p:cNvPr id="9" name="Picture 42" descr="корова, анимашка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14356"/>
            <a:ext cx="2466256" cy="1587197"/>
          </a:xfrm>
          <a:prstGeom prst="rect">
            <a:avLst/>
          </a:prstGeom>
          <a:noFill/>
        </p:spPr>
      </p:pic>
      <p:pic>
        <p:nvPicPr>
          <p:cNvPr id="11" name="Picture 9" descr="bird35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3214686"/>
            <a:ext cx="1857388" cy="1857386"/>
          </a:xfrm>
          <a:prstGeom prst="rect">
            <a:avLst/>
          </a:prstGeom>
          <a:noFill/>
        </p:spPr>
      </p:pic>
      <p:pic>
        <p:nvPicPr>
          <p:cNvPr id="4098" name="Picture 2" descr="E:\мама\Мои рисунки\анимации животные\SAI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4714875"/>
            <a:ext cx="2085975" cy="2143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063 0.03029 L -0.33351 0.0302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WordArt 5"/>
          <p:cNvSpPr>
            <a:spLocks noChangeArrowheads="1" noChangeShapeType="1" noTextEdit="1"/>
          </p:cNvSpPr>
          <p:nvPr/>
        </p:nvSpPr>
        <p:spPr bwMode="auto">
          <a:xfrm>
            <a:off x="1043608" y="0"/>
            <a:ext cx="6840538" cy="1081088"/>
          </a:xfrm>
          <a:prstGeom prst="rect">
            <a:avLst/>
          </a:prstGeom>
        </p:spPr>
        <p:txBody>
          <a:bodyPr wrap="none" fromWordArt="1">
            <a:prstTxWarp prst="textInflate">
              <a:avLst/>
            </a:prstTxWarp>
          </a:bodyPr>
          <a:lstStyle/>
          <a:p>
            <a:pPr algn="ctr"/>
            <a:r>
              <a:rPr lang="ru-RU" sz="4000" b="1" i="1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FF"/>
                    </a:gs>
                    <a:gs pos="100000">
                      <a:srgbClr val="FF0000"/>
                    </a:gs>
                  </a:gsLst>
                  <a:lin ang="270000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 </a:t>
            </a:r>
            <a:r>
              <a:rPr lang="ru-RU" sz="4000" b="1" i="1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>
                  <a:blip r:embed="rId5"/>
                  <a:stretch>
                    <a:fillRect/>
                  </a:stretch>
                </a:blip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«Наборщик»</a:t>
            </a:r>
            <a:endParaRPr lang="ru-RU" sz="4000" b="1" i="1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blipFill>
                <a:blip r:embed="rId5"/>
                <a:stretch>
                  <a:fillRect/>
                </a:stretch>
              </a:blip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1835696" y="1340768"/>
            <a:ext cx="5187639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>
                <a:ln w="1143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Segoe UI Light" pitchFamily="34" charset="0"/>
              </a:rPr>
              <a:t>Секундомер</a:t>
            </a:r>
          </a:p>
        </p:txBody>
      </p:sp>
      <p:sp>
        <p:nvSpPr>
          <p:cNvPr id="39945" name="Text Box 9"/>
          <p:cNvSpPr txBox="1">
            <a:spLocks noChangeArrowheads="1"/>
          </p:cNvSpPr>
          <p:nvPr/>
        </p:nvSpPr>
        <p:spPr bwMode="auto">
          <a:xfrm>
            <a:off x="1214414" y="3214686"/>
            <a:ext cx="6121400" cy="448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0033CC"/>
                </a:solidFill>
              </a:rPr>
              <a:t>ДОМ      </a:t>
            </a:r>
            <a:r>
              <a:rPr lang="ru-RU" sz="3600" b="1" dirty="0" smtClean="0">
                <a:solidFill>
                  <a:srgbClr val="0033CC"/>
                </a:solidFill>
              </a:rPr>
              <a:t>  НОМЕР      МУСОР</a:t>
            </a:r>
            <a:endParaRPr lang="ru-RU" sz="3600" b="1" dirty="0">
              <a:solidFill>
                <a:srgbClr val="0033CC"/>
              </a:solidFill>
            </a:endParaRPr>
          </a:p>
          <a:p>
            <a:r>
              <a:rPr lang="ru-RU" sz="3600" b="1" dirty="0">
                <a:solidFill>
                  <a:srgbClr val="0033CC"/>
                </a:solidFill>
              </a:rPr>
              <a:t>СУК 	</a:t>
            </a:r>
            <a:r>
              <a:rPr lang="ru-RU" sz="3600" b="1" dirty="0" smtClean="0">
                <a:solidFill>
                  <a:srgbClr val="0033CC"/>
                </a:solidFill>
              </a:rPr>
              <a:t>         СУКНО </a:t>
            </a:r>
            <a:r>
              <a:rPr lang="ru-RU" sz="3600" b="1" dirty="0">
                <a:solidFill>
                  <a:srgbClr val="0033CC"/>
                </a:solidFill>
              </a:rPr>
              <a:t>	  </a:t>
            </a:r>
            <a:r>
              <a:rPr lang="ru-RU" sz="3600" b="1" dirty="0" smtClean="0">
                <a:solidFill>
                  <a:srgbClr val="0033CC"/>
                </a:solidFill>
              </a:rPr>
              <a:t>СОМ </a:t>
            </a:r>
            <a:endParaRPr lang="ru-RU" sz="3600" b="1" dirty="0">
              <a:solidFill>
                <a:srgbClr val="0033CC"/>
              </a:solidFill>
            </a:endParaRPr>
          </a:p>
          <a:p>
            <a:r>
              <a:rPr lang="ru-RU" sz="3600" b="1" dirty="0">
                <a:solidFill>
                  <a:srgbClr val="0033CC"/>
                </a:solidFill>
              </a:rPr>
              <a:t>КУРС 	МОРЕ       </a:t>
            </a:r>
            <a:r>
              <a:rPr lang="ru-RU" sz="3600" b="1" dirty="0" smtClean="0">
                <a:solidFill>
                  <a:srgbClr val="0033CC"/>
                </a:solidFill>
              </a:rPr>
              <a:t>  УРОК </a:t>
            </a:r>
            <a:endParaRPr lang="ru-RU" sz="3600" b="1" dirty="0">
              <a:solidFill>
                <a:srgbClr val="0033CC"/>
              </a:solidFill>
            </a:endParaRPr>
          </a:p>
          <a:p>
            <a:r>
              <a:rPr lang="ru-RU" sz="3600" b="1" dirty="0">
                <a:solidFill>
                  <a:srgbClr val="0033CC"/>
                </a:solidFill>
              </a:rPr>
              <a:t>СЕНО 	РУНО 	</a:t>
            </a:r>
            <a:r>
              <a:rPr lang="ru-RU" sz="3600" b="1" dirty="0" smtClean="0">
                <a:solidFill>
                  <a:srgbClr val="0033CC"/>
                </a:solidFill>
              </a:rPr>
              <a:t>   УМ</a:t>
            </a:r>
            <a:endParaRPr lang="ru-RU" sz="3600" b="1" dirty="0">
              <a:solidFill>
                <a:srgbClr val="0033CC"/>
              </a:solidFill>
            </a:endParaRPr>
          </a:p>
          <a:p>
            <a:r>
              <a:rPr lang="ru-RU" sz="3600" b="1" dirty="0">
                <a:solidFill>
                  <a:srgbClr val="0033CC"/>
                </a:solidFill>
              </a:rPr>
              <a:t>ДНО 	КОМ 	   УКОР	</a:t>
            </a:r>
          </a:p>
          <a:p>
            <a:r>
              <a:rPr lang="ru-RU" sz="3600" b="1" dirty="0">
                <a:solidFill>
                  <a:srgbClr val="0033CC"/>
                </a:solidFill>
              </a:rPr>
              <a:t>СОК	</a:t>
            </a:r>
            <a:r>
              <a:rPr lang="ru-RU" sz="3600" b="1" dirty="0" smtClean="0">
                <a:solidFill>
                  <a:srgbClr val="0033CC"/>
                </a:solidFill>
              </a:rPr>
              <a:t>         КОНУС     </a:t>
            </a:r>
            <a:endParaRPr lang="ru-RU" sz="3600" b="1" dirty="0">
              <a:solidFill>
                <a:srgbClr val="0033CC"/>
              </a:solidFill>
            </a:endParaRPr>
          </a:p>
          <a:p>
            <a:r>
              <a:rPr lang="ru-RU" sz="3600" dirty="0"/>
              <a:t>        </a:t>
            </a:r>
          </a:p>
          <a:p>
            <a:endParaRPr lang="ru-RU" sz="3600" dirty="0"/>
          </a:p>
        </p:txBody>
      </p:sp>
      <p:pic>
        <p:nvPicPr>
          <p:cNvPr id="8" name="Picture 1" descr="Добро пожаловать на сайт!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58082" y="3000372"/>
            <a:ext cx="1428681" cy="250508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  <p:bldP spid="39942" grpId="0"/>
      <p:bldP spid="3994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jiv429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214290"/>
            <a:ext cx="2286016" cy="2017073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t="25281" r="4761" b="4494"/>
          <a:stretch>
            <a:fillRect/>
          </a:stretch>
        </p:blipFill>
        <p:spPr bwMode="auto">
          <a:xfrm>
            <a:off x="2214546" y="3286124"/>
            <a:ext cx="1714512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928662" y="3429000"/>
            <a:ext cx="1285884" cy="19002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0303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Э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rgbClr val="00B0F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8" name="WordArt 2"/>
          <p:cNvSpPr>
            <a:spLocks noChangeArrowheads="1" noChangeShapeType="1" noTextEdit="1"/>
          </p:cNvSpPr>
          <p:nvPr/>
        </p:nvSpPr>
        <p:spPr bwMode="auto">
          <a:xfrm>
            <a:off x="5072066" y="3500438"/>
            <a:ext cx="2071702" cy="19002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9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>
                  <a:blip r:embed="rId4"/>
                  <a:stretch>
                    <a:fillRect/>
                  </a:stretch>
                </a:blip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кис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blipFill>
                <a:blip r:embed="rId4"/>
                <a:stretch>
                  <a:fillRect/>
                </a:stretch>
              </a:blip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3214686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1250157" y="3393281"/>
            <a:ext cx="68580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/>
          <a:srcRect t="26120" r="-2001" b="29104"/>
          <a:stretch>
            <a:fillRect/>
          </a:stretch>
        </p:blipFill>
        <p:spPr bwMode="auto">
          <a:xfrm>
            <a:off x="6429388" y="857232"/>
            <a:ext cx="242889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/>
          <p:cNvPicPr/>
          <p:nvPr/>
        </p:nvPicPr>
        <p:blipFill>
          <a:blip r:embed="rId6"/>
          <a:srcRect t="3729" r="10097" b="17964"/>
          <a:stretch>
            <a:fillRect/>
          </a:stretch>
        </p:blipFill>
        <p:spPr bwMode="auto">
          <a:xfrm>
            <a:off x="0" y="357166"/>
            <a:ext cx="214310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/>
          <p:cNvPicPr/>
          <p:nvPr/>
        </p:nvPicPr>
        <p:blipFill>
          <a:blip r:embed="rId7"/>
          <a:srcRect l="40000" t="2500" r="31666"/>
          <a:stretch>
            <a:fillRect/>
          </a:stretch>
        </p:blipFill>
        <p:spPr bwMode="auto">
          <a:xfrm>
            <a:off x="4786314" y="214290"/>
            <a:ext cx="1571636" cy="2143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Блок-схема: узел 21"/>
          <p:cNvSpPr/>
          <p:nvPr/>
        </p:nvSpPr>
        <p:spPr>
          <a:xfrm>
            <a:off x="7715272" y="4357694"/>
            <a:ext cx="285752" cy="285752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642910" y="1285860"/>
            <a:ext cx="3102131" cy="209288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шутка</a:t>
            </a:r>
            <a:r>
              <a:rPr lang="ru-RU" sz="13000" b="1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 </a:t>
            </a:r>
            <a:endParaRPr lang="ru-RU" sz="13000" b="1" spc="50" dirty="0">
              <a:ln w="11430"/>
              <a:solidFill>
                <a:srgbClr val="FF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86446" y="1285860"/>
            <a:ext cx="2311851" cy="209288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бусы</a:t>
            </a:r>
            <a:r>
              <a:rPr lang="ru-RU" sz="13000" b="1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 </a:t>
            </a:r>
            <a:endParaRPr lang="ru-RU" sz="13000" b="1" spc="50" dirty="0">
              <a:ln w="11430"/>
              <a:solidFill>
                <a:srgbClr val="FF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071538" y="4572008"/>
            <a:ext cx="2778325" cy="209288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экран</a:t>
            </a:r>
            <a:r>
              <a:rPr lang="ru-RU" sz="13000" b="1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 </a:t>
            </a:r>
            <a:endParaRPr lang="ru-RU" sz="13000" b="1" spc="50" dirty="0">
              <a:ln w="11430"/>
              <a:solidFill>
                <a:srgbClr val="FF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57752" y="5000636"/>
            <a:ext cx="3978974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кисточка</a:t>
            </a:r>
            <a:endParaRPr lang="ru-RU" sz="9600" b="1" spc="50" dirty="0">
              <a:ln w="11430"/>
              <a:solidFill>
                <a:srgbClr val="FF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2" grpId="0" animBg="1"/>
      <p:bldP spid="23" grpId="0"/>
      <p:bldP spid="13" grpId="0"/>
      <p:bldP spid="14" grpId="0"/>
      <p:bldP spid="1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>
            <a:off x="0" y="3214686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я соединительная линия 2"/>
          <p:cNvCxnSpPr/>
          <p:nvPr/>
        </p:nvCxnSpPr>
        <p:spPr>
          <a:xfrm rot="5400000">
            <a:off x="1214438" y="3429000"/>
            <a:ext cx="6858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642910" y="214290"/>
            <a:ext cx="1571636" cy="19002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0303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К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5" name="WordArt 2"/>
          <p:cNvSpPr>
            <a:spLocks noChangeArrowheads="1" noChangeShapeType="1" noTextEdit="1"/>
          </p:cNvSpPr>
          <p:nvPr/>
        </p:nvSpPr>
        <p:spPr bwMode="auto">
          <a:xfrm>
            <a:off x="7215206" y="3357562"/>
            <a:ext cx="1571636" cy="207170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Ф</a:t>
            </a:r>
            <a:endParaRPr lang="ru-RU" sz="9600" kern="10" spc="0" dirty="0">
              <a:ln w="12700">
                <a:solidFill>
                  <a:sysClr val="windowText" lastClr="000000"/>
                </a:solidFill>
                <a:round/>
                <a:headEnd/>
                <a:tailEnd/>
              </a:ln>
              <a:blipFill>
                <a:blip r:embed="rId2"/>
                <a:stretch>
                  <a:fillRect/>
                </a:stretch>
              </a:blip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 t="15116" r="-3572" b="15116"/>
          <a:stretch>
            <a:fillRect/>
          </a:stretch>
        </p:blipFill>
        <p:spPr bwMode="auto">
          <a:xfrm>
            <a:off x="2285984" y="428604"/>
            <a:ext cx="193358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l="7813" t="2852" r="6249" b="8745"/>
          <a:stretch>
            <a:fillRect/>
          </a:stretch>
        </p:blipFill>
        <p:spPr bwMode="auto">
          <a:xfrm rot="663462">
            <a:off x="5382394" y="3362654"/>
            <a:ext cx="1408222" cy="198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Рисунок 9"/>
          <p:cNvPicPr/>
          <p:nvPr/>
        </p:nvPicPr>
        <p:blipFill>
          <a:blip r:embed="rId5"/>
          <a:srcRect l="40278" t="4100" r="30557"/>
          <a:stretch>
            <a:fillRect/>
          </a:stretch>
        </p:blipFill>
        <p:spPr bwMode="auto">
          <a:xfrm>
            <a:off x="285720" y="3429000"/>
            <a:ext cx="857256" cy="149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/>
          <p:cNvPicPr/>
          <p:nvPr/>
        </p:nvPicPr>
        <p:blipFill>
          <a:blip r:embed="rId5"/>
          <a:srcRect t="-4590" r="58684"/>
          <a:stretch>
            <a:fillRect/>
          </a:stretch>
        </p:blipFill>
        <p:spPr bwMode="auto">
          <a:xfrm>
            <a:off x="1000100" y="3286124"/>
            <a:ext cx="1214446" cy="16278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57422" y="3286124"/>
            <a:ext cx="1418207" cy="196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WordArt 2"/>
          <p:cNvSpPr>
            <a:spLocks noChangeArrowheads="1" noChangeShapeType="1" noTextEdit="1"/>
          </p:cNvSpPr>
          <p:nvPr/>
        </p:nvSpPr>
        <p:spPr bwMode="auto">
          <a:xfrm>
            <a:off x="5429256" y="357166"/>
            <a:ext cx="1714512" cy="19002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>
                  <a:blip r:embed="rId7"/>
                  <a:stretch>
                    <a:fillRect/>
                  </a:stretch>
                </a:blip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де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blipFill>
                <a:blip r:embed="rId7"/>
                <a:stretch>
                  <a:fillRect/>
                </a:stretch>
              </a:blip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15" name="Блок-схема: узел 14"/>
          <p:cNvSpPr/>
          <p:nvPr/>
        </p:nvSpPr>
        <p:spPr>
          <a:xfrm>
            <a:off x="7643834" y="928670"/>
            <a:ext cx="285752" cy="285752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857224" y="1714488"/>
            <a:ext cx="2234907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крот</a:t>
            </a:r>
            <a:endParaRPr lang="ru-RU" sz="9600" b="1" spc="50" dirty="0">
              <a:ln w="11430"/>
              <a:solidFill>
                <a:srgbClr val="0033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00628" y="1714488"/>
            <a:ext cx="3462807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деточка</a:t>
            </a:r>
            <a:endParaRPr lang="ru-RU" sz="9600" b="1" spc="50" dirty="0">
              <a:ln w="11430"/>
              <a:solidFill>
                <a:srgbClr val="0033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596" y="5072074"/>
            <a:ext cx="3302507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бабочка</a:t>
            </a:r>
            <a:endParaRPr lang="ru-RU" sz="9600" b="1" spc="50" dirty="0">
              <a:ln w="11430"/>
              <a:solidFill>
                <a:srgbClr val="0033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214942" y="5072074"/>
            <a:ext cx="2377574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33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шарф</a:t>
            </a:r>
            <a:endParaRPr lang="ru-RU" sz="9600" b="1" spc="50" dirty="0">
              <a:ln w="11430"/>
              <a:solidFill>
                <a:srgbClr val="0033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4" grpId="0"/>
      <p:bldP spid="15" grpId="0" animBg="1"/>
      <p:bldP spid="13" grpId="0"/>
      <p:bldP spid="16" grpId="0"/>
      <p:bldP spid="17" grpId="0"/>
      <p:bldP spid="1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ordArt 2"/>
          <p:cNvSpPr>
            <a:spLocks noChangeArrowheads="1" noChangeShapeType="1" noTextEdit="1"/>
          </p:cNvSpPr>
          <p:nvPr/>
        </p:nvSpPr>
        <p:spPr bwMode="auto">
          <a:xfrm>
            <a:off x="5286379" y="3500438"/>
            <a:ext cx="1285884" cy="19002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blipFill>
                  <a:blip r:embed="rId2"/>
                  <a:stretch>
                    <a:fillRect/>
                  </a:stretch>
                </a:blip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К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blipFill>
                <a:blip r:embed="rId2"/>
                <a:stretch>
                  <a:fillRect/>
                </a:stretch>
              </a:blip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14678" y="3214686"/>
            <a:ext cx="132017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WordArt 2"/>
          <p:cNvSpPr>
            <a:spLocks noChangeArrowheads="1" noChangeShapeType="1" noTextEdit="1"/>
          </p:cNvSpPr>
          <p:nvPr/>
        </p:nvSpPr>
        <p:spPr bwMode="auto">
          <a:xfrm>
            <a:off x="285720" y="3571876"/>
            <a:ext cx="2786082" cy="19002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0303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ysClr val="windowText" lastClr="000000"/>
                  </a:solidFill>
                  <a:round/>
                  <a:headEnd/>
                  <a:tailEnd/>
                </a:ln>
                <a:solidFill>
                  <a:srgbClr val="00B0F0"/>
                </a:soli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карам</a:t>
            </a:r>
            <a:endParaRPr lang="ru-RU" sz="9600" kern="10" spc="0" dirty="0">
              <a:ln w="12700">
                <a:solidFill>
                  <a:sysClr val="windowText" lastClr="000000"/>
                </a:solidFill>
                <a:round/>
                <a:headEnd/>
                <a:tailEnd/>
              </a:ln>
              <a:solidFill>
                <a:srgbClr val="00B0F0"/>
              </a:soli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0" y="3214686"/>
            <a:ext cx="91440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H="1">
            <a:off x="1250157" y="3393281"/>
            <a:ext cx="6858000" cy="714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0" descr="jiv232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800919">
            <a:off x="7184817" y="3392432"/>
            <a:ext cx="885825" cy="971550"/>
          </a:xfrm>
          <a:prstGeom prst="rect">
            <a:avLst/>
          </a:prstGeom>
          <a:noFill/>
        </p:spPr>
      </p:pic>
      <p:pic>
        <p:nvPicPr>
          <p:cNvPr id="17" name="Picture 10" descr="jiv232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2101760">
            <a:off x="7149098" y="4272703"/>
            <a:ext cx="885825" cy="971550"/>
          </a:xfrm>
          <a:prstGeom prst="rect">
            <a:avLst/>
          </a:prstGeom>
          <a:noFill/>
        </p:spPr>
      </p:pic>
      <p:pic>
        <p:nvPicPr>
          <p:cNvPr id="19" name="Picture 10" descr="jiv232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44728">
            <a:off x="7952210" y="3512847"/>
            <a:ext cx="885825" cy="971550"/>
          </a:xfrm>
          <a:prstGeom prst="rect">
            <a:avLst/>
          </a:prstGeom>
          <a:noFill/>
        </p:spPr>
      </p:pic>
      <p:pic>
        <p:nvPicPr>
          <p:cNvPr id="20" name="Picture 10" descr="jiv232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602632">
            <a:off x="7855111" y="4374493"/>
            <a:ext cx="885825" cy="971550"/>
          </a:xfrm>
          <a:prstGeom prst="rect">
            <a:avLst/>
          </a:prstGeom>
          <a:noFill/>
        </p:spPr>
      </p:pic>
      <p:sp>
        <p:nvSpPr>
          <p:cNvPr id="21" name="TextBox 20"/>
          <p:cNvSpPr txBox="1"/>
          <p:nvPr/>
        </p:nvSpPr>
        <p:spPr>
          <a:xfrm>
            <a:off x="1928794" y="0"/>
            <a:ext cx="2475358" cy="209288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13000" b="1" spc="50" dirty="0" smtClean="0">
                <a:ln w="11430"/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ник </a:t>
            </a:r>
            <a:endParaRPr lang="ru-RU" sz="13000" b="1" spc="50" dirty="0">
              <a:ln w="11430"/>
              <a:solidFill>
                <a:srgbClr val="FF0066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22" name="WordArt 2"/>
          <p:cNvSpPr>
            <a:spLocks noChangeArrowheads="1" noChangeShapeType="1" noTextEdit="1"/>
          </p:cNvSpPr>
          <p:nvPr/>
        </p:nvSpPr>
        <p:spPr bwMode="auto">
          <a:xfrm>
            <a:off x="4786314" y="285728"/>
            <a:ext cx="2143140" cy="1900241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0303"/>
              </a:avLst>
            </a:prstTxWarp>
          </a:bodyPr>
          <a:lstStyle/>
          <a:p>
            <a:pPr algn="ctr" rtl="0"/>
            <a:r>
              <a:rPr lang="ru-RU" sz="9600" kern="10" spc="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80000"/>
                    </a:srgbClr>
                  </a:outerShdw>
                </a:effectLst>
                <a:latin typeface="Arial Black"/>
              </a:rPr>
              <a:t>лас</a:t>
            </a:r>
            <a:endParaRPr lang="ru-RU" sz="9600" kern="10" spc="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80000"/>
                  </a:srgbClr>
                </a:outerShdw>
              </a:effectLst>
              <a:latin typeface="Arial Black"/>
            </a:endParaRPr>
          </a:p>
        </p:txBody>
      </p:sp>
      <p:sp>
        <p:nvSpPr>
          <p:cNvPr id="23" name="Блок-схема: узел 22"/>
          <p:cNvSpPr/>
          <p:nvPr/>
        </p:nvSpPr>
        <p:spPr>
          <a:xfrm>
            <a:off x="7643834" y="1214422"/>
            <a:ext cx="285752" cy="285752"/>
          </a:xfrm>
          <a:prstGeom prst="flowChartConnector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4" name="Рисунок 23" descr=" Картинка 4. Весёлый счёт. "/>
          <p:cNvPicPr/>
          <p:nvPr/>
        </p:nvPicPr>
        <p:blipFill>
          <a:blip r:embed="rId5" cstate="print"/>
          <a:srcRect l="9091" t="21151" r="50001"/>
          <a:stretch>
            <a:fillRect/>
          </a:stretch>
        </p:blipFill>
        <p:spPr bwMode="auto">
          <a:xfrm>
            <a:off x="500034" y="0"/>
            <a:ext cx="142876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428596" y="1643050"/>
            <a:ext cx="3517310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грибник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00628" y="1714488"/>
            <a:ext cx="3877985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ласточка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8596" y="5288340"/>
            <a:ext cx="3818674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карамель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86446" y="5288340"/>
            <a:ext cx="2042547" cy="1569660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9600" b="1" spc="50" dirty="0" smtClean="0">
                <a:ln w="11430"/>
                <a:solidFill>
                  <a:srgbClr val="0099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косы</a:t>
            </a:r>
            <a:endParaRPr lang="ru-RU" sz="9600" b="1" spc="50" dirty="0">
              <a:ln w="11430"/>
              <a:solidFill>
                <a:srgbClr val="0099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" grpId="0"/>
      <p:bldP spid="21" grpId="0"/>
      <p:bldP spid="22" grpId="0"/>
      <p:bldP spid="23" grpId="0" animBg="1"/>
      <p:bldP spid="18" grpId="0"/>
      <p:bldP spid="25" grpId="0"/>
      <p:bldP spid="26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41" y="-6"/>
            <a:ext cx="9131318" cy="685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8050" name="AutoShape 2"/>
          <p:cNvSpPr>
            <a:spLocks noGrp="1" noChangeArrowheads="1"/>
          </p:cNvSpPr>
          <p:nvPr>
            <p:ph type="title"/>
          </p:nvPr>
        </p:nvSpPr>
        <p:spPr>
          <a:xfrm>
            <a:off x="2339975" y="620713"/>
            <a:ext cx="4537075" cy="1139825"/>
          </a:xfrm>
        </p:spPr>
        <p:txBody>
          <a:bodyPr>
            <a:normAutofit fontScale="90000"/>
          </a:bodyPr>
          <a:lstStyle/>
          <a:p>
            <a:r>
              <a:rPr lang="ru-RU" sz="4300" dirty="0">
                <a:solidFill>
                  <a:schemeClr val="tx1"/>
                </a:solidFill>
              </a:rPr>
              <a:t>1 раунд</a:t>
            </a:r>
            <a:br>
              <a:rPr lang="ru-RU" sz="4300" dirty="0">
                <a:solidFill>
                  <a:schemeClr val="tx1"/>
                </a:solidFill>
              </a:rPr>
            </a:br>
            <a:r>
              <a:rPr lang="ru-RU" sz="4300" dirty="0">
                <a:solidFill>
                  <a:schemeClr val="tx1"/>
                </a:solidFill>
              </a:rPr>
              <a:t>Математика</a:t>
            </a:r>
          </a:p>
        </p:txBody>
      </p:sp>
      <p:sp>
        <p:nvSpPr>
          <p:cNvPr id="258052" name="Rectangle 4"/>
          <p:cNvSpPr>
            <a:spLocks noChangeArrowheads="1"/>
          </p:cNvSpPr>
          <p:nvPr/>
        </p:nvSpPr>
        <p:spPr bwMode="auto">
          <a:xfrm>
            <a:off x="2555875" y="2420938"/>
            <a:ext cx="453707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lnSpc>
                <a:spcPct val="90000"/>
              </a:lnSpc>
            </a:pPr>
            <a:r>
              <a:rPr lang="ru-RU" sz="3200" dirty="0">
                <a:latin typeface="Arial" charset="0"/>
              </a:rPr>
              <a:t>2 раунд</a:t>
            </a:r>
            <a:br>
              <a:rPr lang="ru-RU" sz="3200" dirty="0">
                <a:latin typeface="Arial" charset="0"/>
              </a:rPr>
            </a:br>
            <a:r>
              <a:rPr lang="ru-RU" sz="4000" dirty="0">
                <a:latin typeface="Arial" charset="0"/>
              </a:rPr>
              <a:t>Русский</a:t>
            </a:r>
            <a:r>
              <a:rPr lang="ru-RU" sz="3200" dirty="0">
                <a:latin typeface="Arial" charset="0"/>
              </a:rPr>
              <a:t> язык</a:t>
            </a:r>
          </a:p>
        </p:txBody>
      </p:sp>
      <p:sp>
        <p:nvSpPr>
          <p:cNvPr id="258053" name="Rectangle 5"/>
          <p:cNvSpPr>
            <a:spLocks noChangeArrowheads="1"/>
          </p:cNvSpPr>
          <p:nvPr/>
        </p:nvSpPr>
        <p:spPr bwMode="auto">
          <a:xfrm>
            <a:off x="1908175" y="4149725"/>
            <a:ext cx="5472113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pPr algn="ctr">
              <a:lnSpc>
                <a:spcPct val="90000"/>
              </a:lnSpc>
            </a:pPr>
            <a:r>
              <a:rPr lang="ru-RU" sz="4000" dirty="0">
                <a:latin typeface="Arial" charset="0"/>
              </a:rPr>
              <a:t>3 раунд</a:t>
            </a:r>
            <a:br>
              <a:rPr lang="ru-RU" sz="4000" dirty="0">
                <a:latin typeface="Arial" charset="0"/>
              </a:rPr>
            </a:br>
            <a:r>
              <a:rPr lang="ru-RU" sz="4000" dirty="0">
                <a:latin typeface="Arial" charset="0"/>
              </a:rPr>
              <a:t>Природа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043608" y="-171400"/>
            <a:ext cx="88582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6000" b="1" spc="50" dirty="0" smtClean="0">
                <a:ln w="11430">
                  <a:solidFill>
                    <a:schemeClr val="tx1"/>
                  </a:solidFill>
                </a:ln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Какие буквы спрятались?</a:t>
            </a:r>
            <a:r>
              <a:rPr lang="ru-RU" sz="8000" b="1" spc="50" dirty="0" smtClean="0">
                <a:ln w="11430">
                  <a:solidFill>
                    <a:schemeClr val="tx1"/>
                  </a:solidFill>
                </a:ln>
                <a:solidFill>
                  <a:srgbClr val="FF0066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 </a:t>
            </a:r>
            <a:r>
              <a:rPr lang="ru-RU" sz="9600" b="1" spc="50" dirty="0" smtClean="0">
                <a:ln w="11430">
                  <a:solidFill>
                    <a:schemeClr val="tx1"/>
                  </a:solidFill>
                </a:ln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 </a:t>
            </a:r>
            <a:endParaRPr lang="ru-RU" sz="3600" b="1" spc="50" dirty="0" smtClean="0">
              <a:ln w="11430"/>
              <a:solidFill>
                <a:srgbClr val="7030A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857356" y="357166"/>
            <a:ext cx="2374368" cy="5478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5000" b="1" dirty="0" smtClean="0">
                <a:solidFill>
                  <a:srgbClr val="FF0000"/>
                </a:solidFill>
              </a:rPr>
              <a:t>Е</a:t>
            </a:r>
            <a:endParaRPr lang="ru-RU" sz="35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7554" y="3214686"/>
            <a:ext cx="68640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Е</a:t>
            </a:r>
            <a:endParaRPr lang="ru-RU" sz="8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7620" y="2214554"/>
            <a:ext cx="11047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Ш</a:t>
            </a:r>
            <a:endParaRPr lang="ru-RU" sz="8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00562" y="2214554"/>
            <a:ext cx="73129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Р</a:t>
            </a:r>
            <a:endParaRPr lang="ru-RU" sz="8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43372" y="2357430"/>
            <a:ext cx="18473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8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79912" y="2348880"/>
            <a:ext cx="132760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ВЬ</a:t>
            </a:r>
          </a:p>
          <a:p>
            <a:endParaRPr lang="ru-RU" sz="8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43372" y="3214686"/>
            <a:ext cx="755335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80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</a:t>
            </a:r>
            <a:endParaRPr lang="ru-RU" sz="80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682651">
            <a:off x="3023466" y="1807098"/>
            <a:ext cx="1910286" cy="338554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00B050"/>
              </a:solidFill>
            </a:endParaRPr>
          </a:p>
        </p:txBody>
      </p:sp>
      <p:pic>
        <p:nvPicPr>
          <p:cNvPr id="15" name="Picture 2" descr="кар1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1571612"/>
            <a:ext cx="1612154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7 0.0176 L -0.37066 0.45857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" y="2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61 0.00833 L -0.14879 0.3106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" y="1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3.7037E-6 L -0.1599 0.30231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" y="1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81481E-6 L 0.00504 0.4481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2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51 0.03866 L 0.13004 0.48681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" y="2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path" presetSubtype="0" accel="50000" decel="5000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2"/>
                                    </p:cond>
                                  </p:endCondLst>
                                  <p:childTnLst>
                                    <p:animMotion origin="layout" path="M 0.03681 -0.05579 L 0.2316 0.37153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7" y="2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  <p:bldP spid="11" grpId="0"/>
      <p:bldP spid="13" grpId="0"/>
      <p:bldP spid="1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-285776"/>
            <a:ext cx="88582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8000" b="1" spc="50" dirty="0" smtClean="0">
                <a:ln w="11430"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Полустёртые слова.</a:t>
            </a:r>
            <a:endParaRPr lang="ru-RU" sz="8000" b="1" spc="50" dirty="0" smtClean="0">
              <a:ln w="11430">
                <a:solidFill>
                  <a:srgbClr val="FF0000"/>
                </a:solidFill>
              </a:ln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  <a:p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Догадайся, какие слова написаны?</a:t>
            </a:r>
            <a:endParaRPr lang="ru-RU" sz="6000" b="1" spc="50" dirty="0" smtClean="0">
              <a:ln w="11430">
                <a:solidFill>
                  <a:srgbClr val="FF0000"/>
                </a:solidFill>
              </a:ln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1714488"/>
            <a:ext cx="892971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ln>
                  <a:solidFill>
                    <a:sysClr val="windowText" lastClr="000000"/>
                  </a:solidFill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УЧЕНИКИ</a:t>
            </a:r>
          </a:p>
          <a:p>
            <a:endParaRPr lang="ru-RU" sz="17000" b="1" dirty="0">
              <a:ln>
                <a:solidFill>
                  <a:sysClr val="windowText" lastClr="000000"/>
                </a:solidFill>
              </a:ln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3286118" y="-505188"/>
            <a:ext cx="2571769" cy="914400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C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-285776"/>
            <a:ext cx="88582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8000" b="1" spc="50" dirty="0" smtClean="0">
                <a:ln w="11430"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Полустёртые слова.</a:t>
            </a:r>
            <a:endParaRPr lang="ru-RU" sz="8000" b="1" spc="50" dirty="0" smtClean="0">
              <a:ln w="11430">
                <a:solidFill>
                  <a:srgbClr val="FF0000"/>
                </a:solidFill>
              </a:ln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  <a:p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Догадайся, какие слова написаны?</a:t>
            </a:r>
            <a:endParaRPr lang="ru-RU" sz="6000" b="1" spc="50" dirty="0" smtClean="0">
              <a:ln w="11430">
                <a:solidFill>
                  <a:srgbClr val="FF0000"/>
                </a:solidFill>
              </a:ln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857364"/>
            <a:ext cx="785818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ln>
                  <a:solidFill>
                    <a:sysClr val="windowText" lastClr="000000"/>
                  </a:solidFill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ЗВОНОК</a:t>
            </a:r>
          </a:p>
          <a:p>
            <a:endParaRPr lang="ru-RU" sz="17000" b="1" dirty="0">
              <a:ln>
                <a:solidFill>
                  <a:sysClr val="windowText" lastClr="000000"/>
                </a:solidFill>
              </a:ln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3286118" y="-357182"/>
            <a:ext cx="2571769" cy="914400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C00CC"/>
              </a:solidFill>
            </a:endParaRPr>
          </a:p>
        </p:txBody>
      </p:sp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0" y="214290"/>
            <a:ext cx="141897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000" b="1" i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</a:rPr>
              <a:t>Игра: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-285776"/>
            <a:ext cx="88582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8000" b="1" spc="50" dirty="0" smtClean="0">
                <a:ln w="11430"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Полустёртые слова.</a:t>
            </a:r>
            <a:endParaRPr lang="ru-RU" sz="8000" b="1" spc="50" dirty="0" smtClean="0">
              <a:ln w="11430">
                <a:solidFill>
                  <a:srgbClr val="FF0000"/>
                </a:solidFill>
              </a:ln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  <a:p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Догадайся, какие слова написаны?</a:t>
            </a:r>
            <a:endParaRPr lang="ru-RU" sz="6000" b="1" spc="50" dirty="0" smtClean="0">
              <a:ln w="11430">
                <a:solidFill>
                  <a:srgbClr val="FF0000"/>
                </a:solidFill>
              </a:ln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8596" y="1857364"/>
            <a:ext cx="809747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ln>
                  <a:solidFill>
                    <a:sysClr val="windowText" lastClr="000000"/>
                  </a:solidFill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УКАЗКА</a:t>
            </a:r>
            <a:endParaRPr lang="ru-RU" sz="15000" b="1" dirty="0">
              <a:ln>
                <a:solidFill>
                  <a:sysClr val="windowText" lastClr="000000"/>
                </a:solidFill>
              </a:ln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3178959" y="250009"/>
            <a:ext cx="2571769" cy="835824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C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-285776"/>
            <a:ext cx="88582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8000" b="1" spc="50" dirty="0" smtClean="0">
                <a:ln w="11430"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Полустёртые слова.</a:t>
            </a:r>
            <a:endParaRPr lang="ru-RU" sz="8000" b="1" spc="50" dirty="0" smtClean="0">
              <a:ln w="11430">
                <a:solidFill>
                  <a:srgbClr val="FF0000"/>
                </a:solidFill>
              </a:ln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  <a:p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Догадайся, какие слова написаны?</a:t>
            </a:r>
            <a:endParaRPr lang="ru-RU" sz="6000" b="1" spc="50" dirty="0" smtClean="0">
              <a:ln w="11430">
                <a:solidFill>
                  <a:srgbClr val="FF0000"/>
                </a:solidFill>
              </a:ln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5720" y="1714488"/>
            <a:ext cx="885828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0" b="1" dirty="0" smtClean="0">
                <a:ln>
                  <a:solidFill>
                    <a:sysClr val="windowText" lastClr="000000"/>
                  </a:solidFill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ЛИНЕЙКА</a:t>
            </a:r>
            <a:endParaRPr lang="ru-RU" sz="13000" b="1" dirty="0">
              <a:ln>
                <a:solidFill>
                  <a:sysClr val="windowText" lastClr="000000"/>
                </a:solidFill>
              </a:ln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3393256" y="-398047"/>
            <a:ext cx="2571769" cy="892971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C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-285776"/>
            <a:ext cx="885828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i="1" dirty="0" smtClean="0">
                <a:solidFill>
                  <a:srgbClr val="C00000"/>
                </a:solidFill>
              </a:rPr>
              <a:t> </a:t>
            </a:r>
            <a:r>
              <a:rPr lang="ru-RU" sz="8000" b="1" spc="50" dirty="0" smtClean="0">
                <a:ln w="11430">
                  <a:solidFill>
                    <a:schemeClr val="tx1"/>
                  </a:solidFill>
                </a:ln>
                <a:solidFill>
                  <a:srgbClr val="0066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Полустёртые слова.</a:t>
            </a:r>
            <a:endParaRPr lang="ru-RU" sz="8000" b="1" spc="50" dirty="0" smtClean="0">
              <a:ln w="11430">
                <a:solidFill>
                  <a:srgbClr val="FF0000"/>
                </a:solidFill>
              </a:ln>
              <a:solidFill>
                <a:srgbClr val="0066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abriola" pitchFamily="82" charset="0"/>
              <a:cs typeface="CordiaUPC" pitchFamily="34" charset="-34"/>
            </a:endParaRPr>
          </a:p>
          <a:p>
            <a:r>
              <a:rPr lang="ru-RU" sz="6000" b="1" spc="50" dirty="0" smtClean="0">
                <a:ln w="11430">
                  <a:solidFill>
                    <a:srgbClr val="FF0000"/>
                  </a:solidFill>
                </a:ln>
                <a:solidFill>
                  <a:srgbClr val="CC00C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abriola" pitchFamily="82" charset="0"/>
                <a:cs typeface="CordiaUPC" pitchFamily="34" charset="-34"/>
              </a:rPr>
              <a:t>Догадайся, какие слова написаны?</a:t>
            </a:r>
            <a:endParaRPr lang="ru-RU" sz="6000" b="1" spc="50" dirty="0" smtClean="0">
              <a:ln w="11430">
                <a:solidFill>
                  <a:srgbClr val="FF0000"/>
                </a:solidFill>
              </a:ln>
              <a:solidFill>
                <a:srgbClr val="CC00CC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5786" y="1500174"/>
            <a:ext cx="8097473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0" b="1" dirty="0" smtClean="0">
                <a:ln>
                  <a:solidFill>
                    <a:sysClr val="windowText" lastClr="000000"/>
                  </a:solidFill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КНИГИ </a:t>
            </a:r>
            <a:r>
              <a:rPr lang="ru-RU" sz="20000" b="1" dirty="0" smtClean="0">
                <a:ln>
                  <a:solidFill>
                    <a:sysClr val="windowText" lastClr="000000"/>
                  </a:solidFill>
                </a:ln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0" b="1" dirty="0">
              <a:ln>
                <a:solidFill>
                  <a:sysClr val="windowText" lastClr="000000"/>
                </a:solidFill>
              </a:ln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3216767" y="391745"/>
            <a:ext cx="2571769" cy="8358247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CC00C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Лошадь</a:t>
            </a:r>
          </a:p>
          <a:p>
            <a:pPr>
              <a:buNone/>
            </a:pPr>
            <a:r>
              <a:rPr lang="ru-RU" sz="4400" dirty="0" smtClean="0"/>
              <a:t>Путник</a:t>
            </a:r>
          </a:p>
          <a:p>
            <a:pPr>
              <a:buNone/>
            </a:pPr>
            <a:r>
              <a:rPr lang="ru-RU" sz="4400" dirty="0" smtClean="0"/>
              <a:t>Поезд</a:t>
            </a:r>
          </a:p>
          <a:p>
            <a:pPr>
              <a:buNone/>
            </a:pPr>
            <a:r>
              <a:rPr lang="ru-RU" sz="4400" dirty="0" smtClean="0"/>
              <a:t>Черепаха</a:t>
            </a:r>
          </a:p>
          <a:p>
            <a:pPr>
              <a:buNone/>
            </a:pPr>
            <a:r>
              <a:rPr lang="ru-RU" sz="4400" dirty="0" smtClean="0"/>
              <a:t>Машина 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/>
              <a:t>Шагает</a:t>
            </a:r>
          </a:p>
          <a:p>
            <a:pPr>
              <a:buNone/>
            </a:pPr>
            <a:r>
              <a:rPr lang="ru-RU" sz="4400" dirty="0" smtClean="0"/>
              <a:t>Ползет</a:t>
            </a:r>
          </a:p>
          <a:p>
            <a:pPr>
              <a:buNone/>
            </a:pPr>
            <a:r>
              <a:rPr lang="ru-RU" sz="4400" dirty="0" smtClean="0"/>
              <a:t>Едет</a:t>
            </a:r>
          </a:p>
          <a:p>
            <a:pPr>
              <a:buNone/>
            </a:pPr>
            <a:r>
              <a:rPr lang="ru-RU" sz="4400" dirty="0" smtClean="0"/>
              <a:t>Мчится</a:t>
            </a:r>
          </a:p>
          <a:p>
            <a:pPr>
              <a:buNone/>
            </a:pPr>
            <a:r>
              <a:rPr lang="ru-RU" sz="4400" dirty="0" smtClean="0"/>
              <a:t>Бежит </a:t>
            </a:r>
            <a:endParaRPr lang="ru-RU" sz="44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 rot="16200000" flipH="1">
            <a:off x="2051720" y="2564904"/>
            <a:ext cx="3024336" cy="216024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flipV="1">
            <a:off x="2339752" y="2132856"/>
            <a:ext cx="2376264" cy="72008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123728" y="3717032"/>
            <a:ext cx="2592288" cy="720080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V="1">
            <a:off x="2843808" y="2852936"/>
            <a:ext cx="1872208" cy="158417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2771800" y="3717032"/>
            <a:ext cx="1944216" cy="1584176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41" y="-6"/>
            <a:ext cx="9131318" cy="685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989138"/>
            <a:ext cx="6861175" cy="2286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7800" dirty="0" smtClean="0">
                <a:solidFill>
                  <a:srgbClr val="FF0000"/>
                </a:solidFill>
              </a:rPr>
              <a:t>3</a:t>
            </a:r>
            <a:r>
              <a:rPr lang="ru-RU" sz="7800" dirty="0" smtClean="0">
                <a:solidFill>
                  <a:srgbClr val="FF0000"/>
                </a:solidFill>
              </a:rPr>
              <a:t> раунд</a:t>
            </a:r>
            <a:br>
              <a:rPr lang="ru-RU" sz="7800" dirty="0" smtClean="0">
                <a:solidFill>
                  <a:srgbClr val="FF0000"/>
                </a:solidFill>
              </a:rPr>
            </a:br>
            <a:r>
              <a:rPr lang="ru-RU" sz="7800" dirty="0" smtClean="0">
                <a:solidFill>
                  <a:srgbClr val="FF0000"/>
                </a:solidFill>
              </a:rPr>
              <a:t>Природа</a:t>
            </a:r>
            <a:endParaRPr lang="ru-RU" sz="7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681913" cy="3743325"/>
          </a:xfrm>
        </p:spPr>
        <p:txBody>
          <a:bodyPr/>
          <a:lstStyle/>
          <a:p>
            <a:r>
              <a:rPr lang="ru-RU"/>
              <a:t>Зачем грачи ходят по полю за пахарем?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141277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4000" dirty="0"/>
              <a:t>Ответ: едят червей, которых вытащил наружу плуг.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87450" y="2997200"/>
            <a:ext cx="7772400" cy="4114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3" name="Picture 5" descr="2_1_20135_123720364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2781300"/>
            <a:ext cx="7200900" cy="2982913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41" y="-6"/>
            <a:ext cx="9131318" cy="685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989138"/>
            <a:ext cx="6861175" cy="2286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7800" dirty="0">
                <a:solidFill>
                  <a:srgbClr val="FF0000"/>
                </a:solidFill>
              </a:rPr>
              <a:t>Приветствие  команд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4103688"/>
          </a:xfrm>
        </p:spPr>
        <p:txBody>
          <a:bodyPr/>
          <a:lstStyle/>
          <a:p>
            <a:r>
              <a:rPr lang="ru-RU"/>
              <a:t>Сколько крыльев у жука?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Ответ: 2 пары, то есть 4.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61" name="Picture 5" descr="_DSC0358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916113"/>
            <a:ext cx="3286125" cy="4537075"/>
          </a:xfrm>
          <a:prstGeom prst="rect">
            <a:avLst/>
          </a:prstGeom>
          <a:noFill/>
        </p:spPr>
      </p:pic>
      <p:pic>
        <p:nvPicPr>
          <p:cNvPr id="19463" name="Picture 7" descr="P51716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1916113"/>
            <a:ext cx="4787900" cy="45831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4175125"/>
          </a:xfrm>
        </p:spPr>
        <p:txBody>
          <a:bodyPr/>
          <a:lstStyle/>
          <a:p>
            <a:r>
              <a:rPr lang="ru-RU"/>
              <a:t>Какие ноги вырастают у головастиков раньше: </a:t>
            </a:r>
            <a:br>
              <a:rPr lang="ru-RU"/>
            </a:br>
            <a:r>
              <a:rPr lang="ru-RU"/>
              <a:t>задние или передние?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-3178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Ответ: задние.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9" name="Picture 5" descr="final_FL00549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07704" y="1700808"/>
            <a:ext cx="5255543" cy="34514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4319588"/>
          </a:xfrm>
        </p:spPr>
        <p:txBody>
          <a:bodyPr/>
          <a:lstStyle/>
          <a:p>
            <a:r>
              <a:rPr lang="ru-RU"/>
              <a:t>Какая корова лучше и сытней живёт: </a:t>
            </a:r>
            <a:br>
              <a:rPr lang="ru-RU"/>
            </a:br>
            <a:r>
              <a:rPr lang="ru-RU"/>
              <a:t>хвостатая или бесхвостая?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8367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>Ответ: хвостатая. Она отгоняет хвостом кровососущих насекомых.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2773" name="Picture 5" descr="1-we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39752" y="2060848"/>
            <a:ext cx="4320009" cy="32570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3670300"/>
          </a:xfrm>
        </p:spPr>
        <p:txBody>
          <a:bodyPr/>
          <a:lstStyle/>
          <a:p>
            <a:r>
              <a:rPr lang="ru-RU"/>
              <a:t>Что случается с пчелой после того, как она ужалит?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-10852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Ответ: пчела умирает.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21" name="Picture 5" descr="1520592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55576" y="1700808"/>
            <a:ext cx="3167583" cy="264131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4823" name="Picture 7" descr="150077_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27984" y="2420888"/>
            <a:ext cx="3744416" cy="270166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4319588"/>
          </a:xfrm>
        </p:spPr>
        <p:txBody>
          <a:bodyPr/>
          <a:lstStyle/>
          <a:p>
            <a:r>
              <a:rPr lang="ru-RU"/>
              <a:t>Глаза на рогах, дом на спине. Кто это?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Ответ: улитка.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9" name="Picture 5" descr="post-46175-1221043139_thum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3608" y="2132856"/>
            <a:ext cx="3455615" cy="25930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871" name="Picture 7" descr="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20072" y="2420888"/>
            <a:ext cx="2961531" cy="2222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41" y="-6"/>
            <a:ext cx="9131318" cy="685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87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4213" y="1989138"/>
            <a:ext cx="6861175" cy="2286000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ru-RU" sz="7800" dirty="0" smtClean="0">
                <a:solidFill>
                  <a:srgbClr val="FF0000"/>
                </a:solidFill>
              </a:rPr>
              <a:t>1 раунд</a:t>
            </a:r>
            <a:br>
              <a:rPr lang="ru-RU" sz="7800" dirty="0" smtClean="0">
                <a:solidFill>
                  <a:srgbClr val="FF0000"/>
                </a:solidFill>
              </a:rPr>
            </a:br>
            <a:r>
              <a:rPr lang="ru-RU" sz="7800" dirty="0" smtClean="0">
                <a:solidFill>
                  <a:srgbClr val="FF0000"/>
                </a:solidFill>
              </a:rPr>
              <a:t>Математика</a:t>
            </a:r>
            <a:endParaRPr lang="ru-RU" sz="7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4175125"/>
          </a:xfrm>
        </p:spPr>
        <p:txBody>
          <a:bodyPr/>
          <a:lstStyle/>
          <a:p>
            <a:r>
              <a:rPr lang="ru-RU"/>
              <a:t>Можно ли назвать паука насекомым?</a:t>
            </a: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/>
              <a:t>Ответ: нет. У насекомых 6 ног, </a:t>
            </a:r>
            <a:br>
              <a:rPr lang="ru-RU" sz="4000"/>
            </a:br>
            <a:r>
              <a:rPr lang="ru-RU" sz="4000"/>
              <a:t>а у паука 8.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5" name="Picture 5" descr="spider_at_win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39975" y="2276475"/>
            <a:ext cx="5222875" cy="3851275"/>
          </a:xfrm>
          <a:prstGeom prst="rect">
            <a:avLst/>
          </a:prstGeom>
          <a:noFill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3670300"/>
          </a:xfrm>
        </p:spPr>
        <p:txBody>
          <a:bodyPr/>
          <a:lstStyle/>
          <a:p>
            <a:r>
              <a:rPr lang="ru-RU"/>
              <a:t>Что ест зимой жаба?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124744"/>
            <a:ext cx="8229600" cy="1143000"/>
          </a:xfrm>
        </p:spPr>
        <p:txBody>
          <a:bodyPr/>
          <a:lstStyle/>
          <a:p>
            <a:r>
              <a:rPr lang="ru-RU" sz="4000" dirty="0"/>
              <a:t>Ответ: ничего, зимой жаба спит.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9157" name="Picture 5" descr="637584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3728" y="2348880"/>
            <a:ext cx="4392339" cy="31050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838200"/>
            <a:ext cx="7772400" cy="3814763"/>
          </a:xfrm>
        </p:spPr>
        <p:txBody>
          <a:bodyPr/>
          <a:lstStyle/>
          <a:p>
            <a:r>
              <a:rPr lang="ru-RU"/>
              <a:t>Все ли зайцы зимой становятся белыми?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/>
              <a:t>Ответ: нет, русаки не белеют,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белеют </a:t>
            </a:r>
            <a:r>
              <a:rPr lang="ru-RU" sz="3200" dirty="0"/>
              <a:t>только беляки.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9399" name="Picture 7" descr="zajac-belja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15816" y="1772816"/>
            <a:ext cx="2987675" cy="4724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142976" y="14287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pic>
        <p:nvPicPr>
          <p:cNvPr id="5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857488" y="42860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00628" y="28572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142976" y="142873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929322" y="185736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500826" y="250030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5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357422" y="3286124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к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57422" y="464344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6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7143768" y="17144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7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6072198" y="578645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8</a:t>
            </a:r>
            <a:endParaRPr lang="ru-RU" dirty="0"/>
          </a:p>
        </p:txBody>
      </p:sp>
      <p:sp>
        <p:nvSpPr>
          <p:cNvPr id="19" name="TextBox 18"/>
          <p:cNvSpPr txBox="1"/>
          <p:nvPr/>
        </p:nvSpPr>
        <p:spPr>
          <a:xfrm>
            <a:off x="2714612" y="3286124"/>
            <a:ext cx="5100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о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571868" y="3286124"/>
            <a:ext cx="550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о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857752" y="1357298"/>
            <a:ext cx="4507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х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29124" y="1285860"/>
            <a:ext cx="463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у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00496" y="1357298"/>
            <a:ext cx="4235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т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71868" y="1357298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е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143240" y="1357298"/>
            <a:ext cx="5052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п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43240" y="3286124"/>
            <a:ext cx="5084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р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00496" y="3286124"/>
            <a:ext cx="4796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в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29124" y="3286124"/>
            <a:ext cx="4796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а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29124" y="857232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к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29124" y="1785926"/>
            <a:ext cx="5084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р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072462" y="3286124"/>
            <a:ext cx="550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о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7215206" y="4286256"/>
            <a:ext cx="550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о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7643834" y="4714884"/>
            <a:ext cx="550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о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501090" y="3357562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к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215206" y="4786322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к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501090" y="4786322"/>
            <a:ext cx="4796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а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000496" y="2285992"/>
            <a:ext cx="4796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в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43570" y="2285992"/>
            <a:ext cx="4764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я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571868" y="2285992"/>
            <a:ext cx="4443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с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429124" y="2285992"/>
            <a:ext cx="5180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и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786314" y="2285992"/>
            <a:ext cx="5132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н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214942" y="2285992"/>
            <a:ext cx="47320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ь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572132" y="3786190"/>
            <a:ext cx="55015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о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357686" y="2786058"/>
            <a:ext cx="5180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ц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72132" y="3286124"/>
            <a:ext cx="5180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ц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000760" y="3286124"/>
            <a:ext cx="59503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ы</a:t>
            </a:r>
            <a:endParaRPr lang="ru-RU" sz="4800" dirty="0"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572132" y="2786058"/>
            <a:ext cx="55976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й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429388" y="3286124"/>
            <a:ext cx="5501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п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58016" y="3286124"/>
            <a:ext cx="53732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л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215206" y="3286124"/>
            <a:ext cx="52931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е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643834" y="3286124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н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215206" y="3786190"/>
            <a:ext cx="55496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н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286644" y="2786058"/>
            <a:ext cx="45236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т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7286644" y="2214554"/>
            <a:ext cx="4988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у</a:t>
            </a:r>
            <a:endParaRPr lang="ru-RU" sz="5400" dirty="0">
              <a:solidFill>
                <a:srgbClr val="FF0000"/>
              </a:solidFill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8072462" y="4714884"/>
            <a:ext cx="47801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з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57158" y="1571612"/>
            <a:ext cx="42057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</a:rPr>
              <a:t>5.</a:t>
            </a:r>
            <a:r>
              <a:rPr lang="ru-RU" sz="2800" b="1" dirty="0" smtClean="0">
                <a:solidFill>
                  <a:srgbClr val="0033CC"/>
                </a:solidFill>
              </a:rPr>
              <a:t> </a:t>
            </a:r>
            <a:r>
              <a:rPr lang="ru-RU" sz="2800" b="1" dirty="0" smtClean="0">
                <a:solidFill>
                  <a:srgbClr val="009900"/>
                </a:solidFill>
              </a:rPr>
              <a:t>С неба падает слезами,</a:t>
            </a:r>
          </a:p>
          <a:p>
            <a:r>
              <a:rPr lang="ru-RU" sz="2800" b="1" dirty="0" smtClean="0">
                <a:solidFill>
                  <a:srgbClr val="009900"/>
                </a:solidFill>
              </a:rPr>
              <a:t>По земле бежит ручьями.</a:t>
            </a:r>
            <a:endParaRPr lang="ru-RU" sz="2800" b="1" dirty="0">
              <a:solidFill>
                <a:srgbClr val="0099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00562" y="1928802"/>
            <a:ext cx="12279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</a:rPr>
              <a:t>дождь</a:t>
            </a:r>
            <a:endParaRPr lang="ru-RU" sz="2800" b="1" dirty="0">
              <a:solidFill>
                <a:srgbClr val="0099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571744"/>
            <a:ext cx="417242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6. Ежедневно в семь утра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От трещит: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-Вставать пора!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4678" y="3286124"/>
            <a:ext cx="18777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будильник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3929066"/>
            <a:ext cx="3980642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990099"/>
                </a:solidFill>
              </a:rPr>
              <a:t>7. Целый день купается,</a:t>
            </a:r>
          </a:p>
          <a:p>
            <a:r>
              <a:rPr lang="ru-RU" sz="2800" b="1" dirty="0" smtClean="0">
                <a:solidFill>
                  <a:srgbClr val="990099"/>
                </a:solidFill>
              </a:rPr>
              <a:t>Всё е не разувается.</a:t>
            </a:r>
          </a:p>
          <a:p>
            <a:r>
              <a:rPr lang="ru-RU" sz="2800" b="1" dirty="0" smtClean="0">
                <a:solidFill>
                  <a:srgbClr val="990099"/>
                </a:solidFill>
              </a:rPr>
              <a:t>День и ночь на ножках</a:t>
            </a:r>
          </a:p>
          <a:p>
            <a:r>
              <a:rPr lang="ru-RU" sz="2800" b="1" dirty="0" smtClean="0">
                <a:solidFill>
                  <a:srgbClr val="990099"/>
                </a:solidFill>
              </a:rPr>
              <a:t>Красные сапожки.</a:t>
            </a:r>
            <a:endParaRPr lang="ru-RU" sz="2800" b="1" dirty="0">
              <a:solidFill>
                <a:srgbClr val="990099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857620" y="5143512"/>
            <a:ext cx="8075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990099"/>
                </a:solidFill>
              </a:rPr>
              <a:t>гусь</a:t>
            </a:r>
            <a:endParaRPr lang="ru-RU" sz="2800" b="1" dirty="0">
              <a:solidFill>
                <a:srgbClr val="990099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58" y="5715016"/>
            <a:ext cx="47186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8. Ей бродить ничуть не лень</a:t>
            </a:r>
          </a:p>
          <a:p>
            <a:r>
              <a:rPr lang="ru-RU" sz="2800" b="1" dirty="0" smtClean="0">
                <a:solidFill>
                  <a:srgbClr val="0033CC"/>
                </a:solidFill>
              </a:rPr>
              <a:t>Рядом с нами целый день.</a:t>
            </a:r>
            <a:endParaRPr lang="ru-RU" sz="2800" b="1" dirty="0">
              <a:solidFill>
                <a:srgbClr val="0033CC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72066" y="6143644"/>
            <a:ext cx="8764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тень</a:t>
            </a:r>
            <a:endParaRPr lang="ru-RU" sz="2800" b="1" dirty="0">
              <a:solidFill>
                <a:srgbClr val="0033CC"/>
              </a:solidFill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3786190"/>
            <a:ext cx="150019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" descr="D:\Общие документы\КАРТИНКИ\АНИМИРОВАННЫЕ КАРТИНКИ\1 (109).gif"/>
          <p:cNvPicPr>
            <a:picLocks noChangeAspect="1" noChangeArrowheads="1" noCrop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5214942" y="1000108"/>
            <a:ext cx="2339998" cy="17317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l="11029" t="3676" r="19117" b="4411"/>
          <a:stretch>
            <a:fillRect/>
          </a:stretch>
        </p:blipFill>
        <p:spPr bwMode="auto">
          <a:xfrm>
            <a:off x="7286644" y="2643182"/>
            <a:ext cx="1571636" cy="206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 r="5594"/>
          <a:stretch>
            <a:fillRect/>
          </a:stretch>
        </p:blipFill>
        <p:spPr bwMode="auto">
          <a:xfrm>
            <a:off x="6357950" y="4929198"/>
            <a:ext cx="2571768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Заголовок 1"/>
          <p:cNvSpPr txBox="1">
            <a:spLocks/>
          </p:cNvSpPr>
          <p:nvPr/>
        </p:nvSpPr>
        <p:spPr>
          <a:xfrm>
            <a:off x="467544" y="116632"/>
            <a:ext cx="8229600" cy="63408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Загадки</a:t>
            </a:r>
            <a:endParaRPr kumimoji="0" lang="ru-RU" sz="4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2" grpId="0"/>
      <p:bldP spid="13" grpId="0"/>
      <p:bldP spid="14" grpId="0"/>
      <p:bldP spid="15" grpId="0"/>
      <p:bldP spid="16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00192" y="4941168"/>
            <a:ext cx="1600136" cy="135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/>
          <p:cNvSpPr txBox="1"/>
          <p:nvPr/>
        </p:nvSpPr>
        <p:spPr>
          <a:xfrm>
            <a:off x="285720" y="857232"/>
            <a:ext cx="446353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33CC"/>
                </a:solidFill>
              </a:rPr>
              <a:t>1.Каждый год я к вам лечу.</a:t>
            </a:r>
          </a:p>
          <a:p>
            <a:r>
              <a:rPr lang="ru-RU" sz="2800" b="1" dirty="0" smtClean="0">
                <a:solidFill>
                  <a:srgbClr val="0033CC"/>
                </a:solidFill>
              </a:rPr>
              <a:t> Зимовать у вас хочу.</a:t>
            </a:r>
          </a:p>
          <a:p>
            <a:r>
              <a:rPr lang="ru-RU" sz="2800" b="1" dirty="0" smtClean="0">
                <a:solidFill>
                  <a:srgbClr val="0033CC"/>
                </a:solidFill>
              </a:rPr>
              <a:t>И ещё красней зимой</a:t>
            </a:r>
          </a:p>
          <a:p>
            <a:r>
              <a:rPr lang="ru-RU" sz="2800" b="1" dirty="0" smtClean="0">
                <a:solidFill>
                  <a:srgbClr val="0033CC"/>
                </a:solidFill>
              </a:rPr>
              <a:t>Ярко-красный галстук мой.</a:t>
            </a:r>
            <a:endParaRPr lang="ru-RU" sz="2800" b="1" dirty="0">
              <a:solidFill>
                <a:srgbClr val="0033CC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14942" y="1571612"/>
            <a:ext cx="14093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FF"/>
                </a:solidFill>
              </a:rPr>
              <a:t>снегирь</a:t>
            </a:r>
            <a:endParaRPr lang="ru-RU" sz="2800" b="1" dirty="0">
              <a:solidFill>
                <a:srgbClr val="0066FF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4128" y="404664"/>
            <a:ext cx="1296144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357158" y="2786058"/>
            <a:ext cx="4367734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</a:rPr>
              <a:t>2.</a:t>
            </a:r>
            <a:r>
              <a:rPr lang="ru-RU" sz="2800" b="1" dirty="0" smtClean="0">
                <a:solidFill>
                  <a:srgbClr val="0033CC"/>
                </a:solidFill>
              </a:rPr>
              <a:t> </a:t>
            </a:r>
            <a:r>
              <a:rPr lang="ru-RU" sz="2800" b="1" dirty="0" smtClean="0">
                <a:solidFill>
                  <a:srgbClr val="009900"/>
                </a:solidFill>
              </a:rPr>
              <a:t>Трав копытами касаясь. </a:t>
            </a:r>
          </a:p>
          <a:p>
            <a:r>
              <a:rPr lang="ru-RU" sz="2800" b="1" dirty="0" smtClean="0">
                <a:solidFill>
                  <a:srgbClr val="009900"/>
                </a:solidFill>
              </a:rPr>
              <a:t>Ходит по лесу красавец.</a:t>
            </a:r>
          </a:p>
          <a:p>
            <a:r>
              <a:rPr lang="ru-RU" sz="2800" b="1" dirty="0" smtClean="0">
                <a:solidFill>
                  <a:srgbClr val="009900"/>
                </a:solidFill>
              </a:rPr>
              <a:t>Ходит смело и легко,</a:t>
            </a:r>
          </a:p>
          <a:p>
            <a:r>
              <a:rPr lang="ru-RU" sz="2800" b="1" dirty="0" smtClean="0">
                <a:solidFill>
                  <a:srgbClr val="009900"/>
                </a:solidFill>
              </a:rPr>
              <a:t>Рога раскинув широко.</a:t>
            </a:r>
            <a:endParaRPr lang="ru-RU" sz="2800" b="1" dirty="0">
              <a:solidFill>
                <a:srgbClr val="0099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58082" y="3357562"/>
            <a:ext cx="8947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9900"/>
                </a:solidFill>
              </a:rPr>
              <a:t>лось</a:t>
            </a:r>
            <a:endParaRPr lang="ru-RU" sz="2800" b="1" dirty="0">
              <a:solidFill>
                <a:srgbClr val="0099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91680" y="4509120"/>
            <a:ext cx="3876639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3. Забралась на карниз,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Нос повесила вниз.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На ночь слёзы прячет,</a:t>
            </a:r>
          </a:p>
          <a:p>
            <a:r>
              <a:rPr lang="ru-RU" sz="2800" b="1" dirty="0" smtClean="0">
                <a:solidFill>
                  <a:srgbClr val="FF0000"/>
                </a:solidFill>
              </a:rPr>
              <a:t>А на солнце плачет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44008" y="6093296"/>
            <a:ext cx="15540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сосулька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3" name="Picture 130" descr="лось, анимашка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2214554"/>
            <a:ext cx="2000264" cy="248391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9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  <p:bldP spid="8" grpId="0"/>
      <p:bldP spid="10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48019" y="1020747"/>
            <a:ext cx="3493264" cy="10156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0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6161FF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Конкурс</a:t>
            </a:r>
          </a:p>
        </p:txBody>
      </p:sp>
      <p:sp>
        <p:nvSpPr>
          <p:cNvPr id="119814" name="Rectangle 6"/>
          <p:cNvSpPr>
            <a:spLocks noChangeArrowheads="1"/>
          </p:cNvSpPr>
          <p:nvPr/>
        </p:nvSpPr>
        <p:spPr bwMode="auto">
          <a:xfrm>
            <a:off x="2339975" y="2708275"/>
            <a:ext cx="5400675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1"/>
          <a:lstStyle/>
          <a:p>
            <a:r>
              <a:rPr lang="ru-RU" sz="6400" b="1">
                <a:solidFill>
                  <a:schemeClr val="tx2"/>
                </a:solidFill>
                <a:latin typeface="Arial" charset="0"/>
              </a:rPr>
              <a:t>«Разминка»</a:t>
            </a:r>
          </a:p>
        </p:txBody>
      </p:sp>
      <p:pic>
        <p:nvPicPr>
          <p:cNvPr id="136195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6341" y="-6"/>
            <a:ext cx="9131318" cy="685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75656" y="836712"/>
            <a:ext cx="33843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Разоспался барин бурый,</a:t>
            </a:r>
          </a:p>
          <a:p>
            <a:pPr>
              <a:buNone/>
            </a:pPr>
            <a:r>
              <a:rPr lang="ru-RU" dirty="0" smtClean="0"/>
              <a:t>А весной проснулся хмурый.</a:t>
            </a:r>
          </a:p>
          <a:p>
            <a:pPr>
              <a:buNone/>
            </a:pPr>
            <a:r>
              <a:rPr lang="ru-RU" dirty="0" smtClean="0"/>
              <a:t>Недоволен, засопел,</a:t>
            </a:r>
          </a:p>
          <a:p>
            <a:pPr>
              <a:buNone/>
            </a:pPr>
            <a:r>
              <a:rPr lang="ru-RU" dirty="0" smtClean="0"/>
              <a:t>Досмотреть сон не успел.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1988840"/>
            <a:ext cx="128977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медведь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2492896"/>
            <a:ext cx="33123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Кто умеет прыгать ловко?</a:t>
            </a:r>
          </a:p>
          <a:p>
            <a:pPr>
              <a:buNone/>
            </a:pPr>
            <a:r>
              <a:rPr lang="ru-RU" dirty="0" smtClean="0"/>
              <a:t>Вот спортивная сноровка!</a:t>
            </a:r>
          </a:p>
          <a:p>
            <a:pPr>
              <a:buNone/>
            </a:pPr>
            <a:r>
              <a:rPr lang="ru-RU" dirty="0" smtClean="0"/>
              <a:t>У кого в дупле запас,</a:t>
            </a:r>
          </a:p>
          <a:p>
            <a:pPr>
              <a:buNone/>
            </a:pPr>
            <a:r>
              <a:rPr lang="ru-RU" dirty="0" smtClean="0"/>
              <a:t>Скачет кто получше нас?</a:t>
            </a:r>
          </a:p>
          <a:p>
            <a:pPr>
              <a:buNone/>
            </a:pPr>
            <a:r>
              <a:rPr lang="ru-RU" dirty="0" smtClean="0"/>
              <a:t>Кто же песенки поет,</a:t>
            </a:r>
          </a:p>
          <a:p>
            <a:pPr>
              <a:buNone/>
            </a:pPr>
            <a:r>
              <a:rPr lang="ru-RU" dirty="0" smtClean="0"/>
              <a:t>Да орешки всё грызет?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5696" y="6021288"/>
            <a:ext cx="941476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кабан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75656" y="4725144"/>
            <a:ext cx="31683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Кто под дубом часто бродит, </a:t>
            </a:r>
          </a:p>
          <a:p>
            <a:pPr>
              <a:buNone/>
            </a:pPr>
            <a:r>
              <a:rPr lang="ru-RU" dirty="0" smtClean="0"/>
              <a:t>Желуди смакует,</a:t>
            </a:r>
          </a:p>
          <a:p>
            <a:pPr>
              <a:buNone/>
            </a:pPr>
            <a:r>
              <a:rPr lang="ru-RU" dirty="0" smtClean="0"/>
              <a:t>И за кем охотник ходит</a:t>
            </a:r>
          </a:p>
          <a:p>
            <a:pPr>
              <a:buNone/>
            </a:pPr>
            <a:r>
              <a:rPr lang="ru-RU" dirty="0" smtClean="0"/>
              <a:t>И добычу чует?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00064" y="4301480"/>
            <a:ext cx="91114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белка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4048" y="692696"/>
            <a:ext cx="324036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Он рога свои раскинул,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Как корону носит их.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И силен он, и красив он,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Потому попал в наш стих?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48264" y="1988840"/>
            <a:ext cx="1679948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Лось, олень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2564904"/>
            <a:ext cx="3150096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Эта птичка никогда 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Для птенцов не вьет гнезда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Сядет где-то на суку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И кричит: «Ку-ку, ку-ку»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804248" y="3933056"/>
            <a:ext cx="128592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кукушка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860032" y="4365104"/>
            <a:ext cx="324036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Она умна, хитра,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При том  хвостик с маячком.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Хвост мелькает там и тут,</a:t>
            </a:r>
          </a:p>
          <a:p>
            <a:pPr marL="342900" lvl="0" indent="-342900">
              <a:spcBef>
                <a:spcPct val="20000"/>
              </a:spcBef>
              <a:defRPr/>
            </a:pPr>
            <a:r>
              <a:rPr lang="ru-RU" dirty="0" smtClean="0"/>
              <a:t>Малыши  за ним бегут.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6660232" y="6021288"/>
            <a:ext cx="805029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лиса</a:t>
            </a:r>
            <a:endParaRPr lang="ru-RU" sz="2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i="1" dirty="0" smtClean="0">
                <a:solidFill>
                  <a:srgbClr val="FF0000"/>
                </a:solidFill>
              </a:rPr>
              <a:t>Загадки</a:t>
            </a:r>
            <a:endParaRPr lang="ru-RU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088" y="4797152"/>
            <a:ext cx="1872208" cy="19346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Содержимое 5" descr="ёюсрър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4860032" y="2924944"/>
            <a:ext cx="2088232" cy="172819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0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92280" y="2852936"/>
            <a:ext cx="1584176" cy="173748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6" descr="0_8b0_52307fd9_X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43808" y="2780928"/>
            <a:ext cx="1856961" cy="186954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13" descr="220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>
          <a:xfrm>
            <a:off x="395536" y="2924944"/>
            <a:ext cx="2112235" cy="15841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10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3707904" y="5013176"/>
            <a:ext cx="1571520" cy="156935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Школа 17_секретарь\Desktop\Новая папка\Животный мир\Лошади, Зебры, Верблюды\00015116.jpg"/>
          <p:cNvPicPr/>
          <p:nvPr/>
        </p:nvPicPr>
        <p:blipFill>
          <a:blip r:embed="rId8" cstate="print">
            <a:grayscl/>
            <a:lum bright="12000" contrast="12000"/>
          </a:blip>
          <a:srcRect l="13638" t="7447" r="17391" b="3901"/>
          <a:stretch>
            <a:fillRect/>
          </a:stretch>
        </p:blipFill>
        <p:spPr bwMode="auto">
          <a:xfrm>
            <a:off x="1619672" y="4880795"/>
            <a:ext cx="1882691" cy="19772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1331640" y="-171400"/>
            <a:ext cx="11934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Дом.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16216" y="-171400"/>
            <a:ext cx="120417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Дик.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-0.05232 L 0.63281 -0.3358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5" y="-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68 -0.10463 L -0.21181 -0.3567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1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76 -0.07337 L -0.45278 -0.1152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" y="-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705 -0.12662 L -0.7401 0.1569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7" y="14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25 -0.09328 L 0.53507 -0.43981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6" y="-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7 L 0.39445 -0.1564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" y="-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653 -0.09769 L -0.39358 -0.02546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" y="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Конкурс «Ромашка»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5" name="Овал 4"/>
          <p:cNvSpPr/>
          <p:nvPr/>
        </p:nvSpPr>
        <p:spPr>
          <a:xfrm rot="19878694">
            <a:off x="4087594" y="2361383"/>
            <a:ext cx="2407184" cy="99743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 rot="1119750">
            <a:off x="4380271" y="3931935"/>
            <a:ext cx="2407184" cy="997434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 rot="15655316">
            <a:off x="3064575" y="4974844"/>
            <a:ext cx="2407184" cy="99743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 rot="19096571">
            <a:off x="1574303" y="4535593"/>
            <a:ext cx="2407184" cy="997434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568275">
            <a:off x="1109266" y="3116200"/>
            <a:ext cx="2407184" cy="99743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4186790">
            <a:off x="2164154" y="1783798"/>
            <a:ext cx="2407184" cy="997434"/>
          </a:xfrm>
          <a:prstGeom prst="ellips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491880" y="3356992"/>
            <a:ext cx="1008112" cy="100811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rot="19825861">
            <a:off x="4173582" y="2463171"/>
            <a:ext cx="222208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  <a:effectLst/>
              </a:rPr>
              <a:t>ц</a:t>
            </a:r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ыпленок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1431892">
            <a:off x="4654758" y="4060499"/>
            <a:ext cx="112255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в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олк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8222741">
            <a:off x="2349525" y="4630296"/>
            <a:ext cx="103265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т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игр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4" name="Прямоугольник 13"/>
          <p:cNvSpPr/>
          <p:nvPr/>
        </p:nvSpPr>
        <p:spPr>
          <a:xfrm rot="11332008">
            <a:off x="2022987" y="3293439"/>
            <a:ext cx="1094147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о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сел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4609746">
            <a:off x="2608557" y="2146776"/>
            <a:ext cx="1454950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к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ошка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5188001">
            <a:off x="3732852" y="5040224"/>
            <a:ext cx="1094723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FF00"/>
                </a:solidFill>
              </a:rPr>
              <a:t>е</a:t>
            </a: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</a:rPr>
              <a:t>нот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" y="0"/>
            <a:ext cx="9143999" cy="6851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0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584" y="1240631"/>
            <a:ext cx="7488634" cy="5617369"/>
          </a:xfrm>
        </p:spPr>
        <p:txBody>
          <a:bodyPr>
            <a:normAutofit/>
          </a:bodyPr>
          <a:lstStyle/>
          <a:p>
            <a:pPr marL="533400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dirty="0" smtClean="0"/>
              <a:t>В </a:t>
            </a:r>
            <a:r>
              <a:rPr lang="ru-RU" dirty="0"/>
              <a:t>поле пахали 7 тракторов. 2 трактора остановились. Сколько тракторов в поле?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dirty="0">
                <a:solidFill>
                  <a:srgbClr val="800080"/>
                </a:solidFill>
              </a:rPr>
              <a:t>У животного 2 правые ноги, 2 левые ноги, 2 ноги спереди, 2 сзади. Сколько ног у животного?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dirty="0"/>
              <a:t>На какое дерево садится ворона во время проливного дождя?</a:t>
            </a:r>
          </a:p>
          <a:p>
            <a:pPr marL="533400" indent="-5334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ru-RU" dirty="0">
                <a:solidFill>
                  <a:srgbClr val="800080"/>
                </a:solidFill>
              </a:rPr>
              <a:t>Шил 7 братьев. У каждого брата по 1 сестре. Сколько шло человек?</a:t>
            </a:r>
          </a:p>
        </p:txBody>
      </p:sp>
      <p:sp>
        <p:nvSpPr>
          <p:cNvPr id="380932" name="WordArt 4"/>
          <p:cNvSpPr>
            <a:spLocks noChangeArrowheads="1" noChangeShapeType="1" noTextEdit="1"/>
          </p:cNvSpPr>
          <p:nvPr/>
        </p:nvSpPr>
        <p:spPr bwMode="auto">
          <a:xfrm>
            <a:off x="8532813" y="115888"/>
            <a:ext cx="4318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80933" name="WordArt 5"/>
          <p:cNvSpPr>
            <a:spLocks noChangeArrowheads="1" noChangeShapeType="1" noTextEdit="1"/>
          </p:cNvSpPr>
          <p:nvPr/>
        </p:nvSpPr>
        <p:spPr bwMode="auto">
          <a:xfrm>
            <a:off x="8532813" y="836613"/>
            <a:ext cx="4318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80935" name="WordArt 7"/>
          <p:cNvSpPr>
            <a:spLocks noChangeArrowheads="1" noChangeShapeType="1" noTextEdit="1"/>
          </p:cNvSpPr>
          <p:nvPr/>
        </p:nvSpPr>
        <p:spPr bwMode="auto">
          <a:xfrm>
            <a:off x="8532813" y="2852738"/>
            <a:ext cx="4318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80936" name="WordArt 8"/>
          <p:cNvSpPr>
            <a:spLocks noChangeArrowheads="1" noChangeShapeType="1" noTextEdit="1"/>
          </p:cNvSpPr>
          <p:nvPr/>
        </p:nvSpPr>
        <p:spPr bwMode="auto">
          <a:xfrm>
            <a:off x="8459788" y="3644900"/>
            <a:ext cx="43180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80937" name="WordArt 9"/>
          <p:cNvSpPr>
            <a:spLocks noChangeArrowheads="1" noChangeShapeType="1" noTextEdit="1"/>
          </p:cNvSpPr>
          <p:nvPr/>
        </p:nvSpPr>
        <p:spPr bwMode="auto">
          <a:xfrm>
            <a:off x="8459788" y="4437063"/>
            <a:ext cx="431800" cy="5762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80939" name="WordArt 11"/>
          <p:cNvSpPr>
            <a:spLocks noChangeArrowheads="1" noChangeShapeType="1" noTextEdit="1"/>
          </p:cNvSpPr>
          <p:nvPr/>
        </p:nvSpPr>
        <p:spPr bwMode="auto">
          <a:xfrm>
            <a:off x="8532813" y="6092825"/>
            <a:ext cx="431800" cy="5762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kern="10" dirty="0">
              <a:ln w="9525">
                <a:noFill/>
                <a:round/>
                <a:headEnd/>
                <a:tailEnd/>
              </a:ln>
              <a:solidFill>
                <a:srgbClr val="336699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956376" y="1268760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72400" y="2492896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084168" y="4077072"/>
            <a:ext cx="240001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 мокрое</a:t>
            </a:r>
            <a:endParaRPr lang="ru-RU" sz="3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84368" y="4581128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8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115616" y="1340768"/>
            <a:ext cx="6768752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3400" indent="-533400">
              <a:lnSpc>
                <a:spcPct val="80000"/>
              </a:lnSpc>
            </a:pPr>
            <a:r>
              <a:rPr lang="ru-RU" sz="2800" dirty="0" smtClean="0"/>
              <a:t>5.    На </a:t>
            </a:r>
            <a:r>
              <a:rPr lang="ru-RU" sz="2800" dirty="0" smtClean="0"/>
              <a:t>прогулку вышли 9 собак. Из них 2 собаки белые, 3 черные, остальные рыжие. Сколько было рыжих?</a:t>
            </a:r>
          </a:p>
          <a:p>
            <a:pPr marL="533400" indent="-533400">
              <a:lnSpc>
                <a:spcPct val="80000"/>
              </a:lnSpc>
            </a:pPr>
            <a:r>
              <a:rPr lang="ru-RU" sz="2800" dirty="0" smtClean="0">
                <a:solidFill>
                  <a:srgbClr val="800080"/>
                </a:solidFill>
              </a:rPr>
              <a:t>6.    В </a:t>
            </a:r>
            <a:r>
              <a:rPr lang="ru-RU" sz="2800" dirty="0" smtClean="0">
                <a:solidFill>
                  <a:srgbClr val="800080"/>
                </a:solidFill>
              </a:rPr>
              <a:t>пруду плавало 7 уток. Они решили поиграть и нырнули в глубину. Сколько уток плавало в пруду</a:t>
            </a:r>
            <a:r>
              <a:rPr lang="ru-RU" sz="2800" dirty="0" smtClean="0">
                <a:solidFill>
                  <a:srgbClr val="800080"/>
                </a:solidFill>
              </a:rPr>
              <a:t>?</a:t>
            </a:r>
            <a:endParaRPr lang="ru-RU" sz="2800" dirty="0" smtClean="0">
              <a:solidFill>
                <a:srgbClr val="800080"/>
              </a:solidFill>
            </a:endParaRPr>
          </a:p>
          <a:p>
            <a:pPr marL="533400" indent="-533400">
              <a:lnSpc>
                <a:spcPct val="80000"/>
              </a:lnSpc>
            </a:pPr>
            <a:r>
              <a:rPr lang="ru-RU" sz="2800" dirty="0" smtClean="0"/>
              <a:t>7.   По </a:t>
            </a:r>
            <a:r>
              <a:rPr lang="ru-RU" sz="2800" dirty="0" smtClean="0"/>
              <a:t>тропинке идут 3 черных и 6 серых гусей. А навстречу им 1 серая и 1 белая утка. Сколько было всего уток?</a:t>
            </a:r>
          </a:p>
          <a:p>
            <a:pPr marL="533400" indent="-533400">
              <a:lnSpc>
                <a:spcPct val="80000"/>
              </a:lnSpc>
            </a:pPr>
            <a:r>
              <a:rPr lang="ru-RU" sz="2800" dirty="0" smtClean="0">
                <a:solidFill>
                  <a:srgbClr val="800080"/>
                </a:solidFill>
              </a:rPr>
              <a:t>8.   Наступил </a:t>
            </a:r>
            <a:r>
              <a:rPr lang="ru-RU" sz="2800" dirty="0" smtClean="0">
                <a:solidFill>
                  <a:srgbClr val="800080"/>
                </a:solidFill>
              </a:rPr>
              <a:t>декабрь, распустились 3 ромашки, а потом еще одна. Сколько цветов распустились?</a:t>
            </a:r>
            <a:endParaRPr lang="ru-RU" sz="2800" dirty="0">
              <a:solidFill>
                <a:srgbClr val="80008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596336" y="1340768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68344" y="2348880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7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812360" y="3429000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596336" y="4365104"/>
            <a:ext cx="5421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0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8099" name="AutoShape 3"/>
          <p:cNvSpPr>
            <a:spLocks noChangeArrowheads="1"/>
          </p:cNvSpPr>
          <p:nvPr/>
        </p:nvSpPr>
        <p:spPr bwMode="auto">
          <a:xfrm rot="78259812">
            <a:off x="4859338" y="4149725"/>
            <a:ext cx="1800225" cy="1871663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8100" name="AutoShape 4"/>
          <p:cNvSpPr>
            <a:spLocks noChangeArrowheads="1"/>
          </p:cNvSpPr>
          <p:nvPr/>
        </p:nvSpPr>
        <p:spPr bwMode="auto">
          <a:xfrm rot="2690530">
            <a:off x="7451725" y="4149725"/>
            <a:ext cx="1814513" cy="1814513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8101" name="AutoShape 5"/>
          <p:cNvSpPr>
            <a:spLocks noChangeArrowheads="1"/>
          </p:cNvSpPr>
          <p:nvPr/>
        </p:nvSpPr>
        <p:spPr bwMode="auto">
          <a:xfrm rot="18862189">
            <a:off x="6156326" y="2852737"/>
            <a:ext cx="1814512" cy="1814513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8102" name="AutoShape 6"/>
          <p:cNvSpPr>
            <a:spLocks noChangeArrowheads="1"/>
          </p:cNvSpPr>
          <p:nvPr/>
        </p:nvSpPr>
        <p:spPr bwMode="auto">
          <a:xfrm rot="29710580">
            <a:off x="6156325" y="5445125"/>
            <a:ext cx="1814513" cy="1814513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8103" name="AutoShape 7"/>
          <p:cNvSpPr>
            <a:spLocks noChangeArrowheads="1"/>
          </p:cNvSpPr>
          <p:nvPr/>
        </p:nvSpPr>
        <p:spPr bwMode="auto">
          <a:xfrm rot="29680313">
            <a:off x="6156326" y="2852737"/>
            <a:ext cx="1814512" cy="1814513"/>
          </a:xfrm>
          <a:prstGeom prst="rtTriangle">
            <a:avLst/>
          </a:prstGeom>
          <a:solidFill>
            <a:srgbClr val="FF9900"/>
          </a:solidFill>
          <a:ln w="9525">
            <a:solidFill>
              <a:schemeClr val="tx1"/>
            </a:solidFill>
            <a:prstDash val="sysDot"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88104" name="WordArt 8"/>
          <p:cNvSpPr>
            <a:spLocks noChangeArrowheads="1" noChangeShapeType="1" noTextEdit="1"/>
          </p:cNvSpPr>
          <p:nvPr/>
        </p:nvSpPr>
        <p:spPr bwMode="auto">
          <a:xfrm>
            <a:off x="2483768" y="980728"/>
            <a:ext cx="5184775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Острый глаз</a:t>
            </a:r>
          </a:p>
        </p:txBody>
      </p:sp>
      <p:sp>
        <p:nvSpPr>
          <p:cNvPr id="388105" name="Text Box 9"/>
          <p:cNvSpPr txBox="1">
            <a:spLocks noChangeArrowheads="1"/>
          </p:cNvSpPr>
          <p:nvPr/>
        </p:nvSpPr>
        <p:spPr bwMode="auto">
          <a:xfrm>
            <a:off x="1042988" y="2393950"/>
            <a:ext cx="4410075" cy="1920875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4000" b="1" dirty="0">
                <a:solidFill>
                  <a:srgbClr val="CC3300"/>
                </a:solidFill>
                <a:latin typeface="Arial" charset="0"/>
              </a:rPr>
              <a:t>Сосчитайте, </a:t>
            </a:r>
          </a:p>
          <a:p>
            <a:r>
              <a:rPr lang="ru-RU" sz="4000" b="1" dirty="0">
                <a:solidFill>
                  <a:srgbClr val="CC3300"/>
                </a:solidFill>
                <a:latin typeface="Arial" charset="0"/>
              </a:rPr>
              <a:t>сколько </a:t>
            </a:r>
          </a:p>
          <a:p>
            <a:r>
              <a:rPr lang="ru-RU" sz="4000" b="1" dirty="0">
                <a:solidFill>
                  <a:srgbClr val="CC3300"/>
                </a:solidFill>
                <a:latin typeface="Arial" charset="0"/>
              </a:rPr>
              <a:t>треугольников? </a:t>
            </a:r>
          </a:p>
        </p:txBody>
      </p:sp>
      <p:pic>
        <p:nvPicPr>
          <p:cNvPr id="388106" name="Picture 10" descr="2778213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404664"/>
            <a:ext cx="1152525" cy="1647825"/>
          </a:xfrm>
          <a:prstGeom prst="rect">
            <a:avLst/>
          </a:prstGeom>
          <a:noFill/>
        </p:spPr>
      </p:pic>
      <p:sp>
        <p:nvSpPr>
          <p:cNvPr id="388107" name="Text Box 11"/>
          <p:cNvSpPr txBox="1">
            <a:spLocks noChangeArrowheads="1"/>
          </p:cNvSpPr>
          <p:nvPr/>
        </p:nvSpPr>
        <p:spPr bwMode="auto">
          <a:xfrm>
            <a:off x="1259632" y="4797152"/>
            <a:ext cx="3540125" cy="579437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993300"/>
                </a:solidFill>
                <a:latin typeface="Arial" charset="0"/>
              </a:rPr>
              <a:t>9 </a:t>
            </a:r>
            <a:r>
              <a:rPr lang="ru-RU" sz="3200" b="1" dirty="0">
                <a:solidFill>
                  <a:srgbClr val="993300"/>
                </a:solidFill>
                <a:latin typeface="Arial" charset="0"/>
              </a:rPr>
              <a:t>треугольников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8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10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0" y="0"/>
            <a:ext cx="9144000" cy="6861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WordArt 3"/>
          <p:cNvSpPr>
            <a:spLocks noChangeArrowheads="1" noChangeShapeType="1" noTextEdit="1"/>
          </p:cNvSpPr>
          <p:nvPr/>
        </p:nvSpPr>
        <p:spPr bwMode="auto">
          <a:xfrm>
            <a:off x="2484438" y="476250"/>
            <a:ext cx="4967287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Отгадай ребус</a:t>
            </a:r>
          </a:p>
        </p:txBody>
      </p:sp>
      <p:pic>
        <p:nvPicPr>
          <p:cNvPr id="7172" name="Picture 4" descr="277821347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88913"/>
            <a:ext cx="1152525" cy="1647825"/>
          </a:xfrm>
          <a:prstGeom prst="rect">
            <a:avLst/>
          </a:prstGeom>
          <a:noFill/>
        </p:spPr>
      </p:pic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6084168" y="5517232"/>
            <a:ext cx="1333500" cy="823913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800" b="1" dirty="0">
                <a:solidFill>
                  <a:srgbClr val="993300"/>
                </a:solidFill>
              </a:rPr>
              <a:t>Два</a:t>
            </a:r>
          </a:p>
        </p:txBody>
      </p:sp>
      <p:graphicFrame>
        <p:nvGraphicFramePr>
          <p:cNvPr id="7239" name="Group 71"/>
          <p:cNvGraphicFramePr>
            <a:graphicFrameLocks noGrp="1"/>
          </p:cNvGraphicFramePr>
          <p:nvPr/>
        </p:nvGraphicFramePr>
        <p:xfrm>
          <a:off x="1331913" y="1773238"/>
          <a:ext cx="4248150" cy="1439863"/>
        </p:xfrm>
        <a:graphic>
          <a:graphicData uri="http://schemas.openxmlformats.org/drawingml/2006/table">
            <a:tbl>
              <a:tblPr/>
              <a:tblGrid>
                <a:gridCol w="4248150"/>
              </a:tblGrid>
              <a:tr h="1439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6000" b="1" i="0" u="none" strike="noStrike" cap="none" normalizeH="0" baseline="0" smtClean="0">
                        <a:ln>
                          <a:noFill/>
                        </a:ln>
                        <a:solidFill>
                          <a:srgbClr val="CC330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40" name="Group 72"/>
          <p:cNvGraphicFramePr>
            <a:graphicFrameLocks noGrp="1"/>
          </p:cNvGraphicFramePr>
          <p:nvPr/>
        </p:nvGraphicFramePr>
        <p:xfrm>
          <a:off x="1331913" y="3357563"/>
          <a:ext cx="4248150" cy="1727200"/>
        </p:xfrm>
        <a:graphic>
          <a:graphicData uri="http://schemas.openxmlformats.org/drawingml/2006/table">
            <a:tbl>
              <a:tblPr/>
              <a:tblGrid>
                <a:gridCol w="4248150"/>
              </a:tblGrid>
              <a:tr h="1727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241" name="Group 73"/>
          <p:cNvGraphicFramePr>
            <a:graphicFrameLocks noGrp="1"/>
          </p:cNvGraphicFramePr>
          <p:nvPr/>
        </p:nvGraphicFramePr>
        <p:xfrm>
          <a:off x="1331913" y="5300663"/>
          <a:ext cx="4105275" cy="1296988"/>
        </p:xfrm>
        <a:graphic>
          <a:graphicData uri="http://schemas.openxmlformats.org/drawingml/2006/table">
            <a:tbl>
              <a:tblPr/>
              <a:tblGrid>
                <a:gridCol w="4105275"/>
              </a:tblGrid>
              <a:tr h="12969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2" name="Group 58"/>
          <p:cNvGrpSpPr>
            <a:grpSpLocks/>
          </p:cNvGrpSpPr>
          <p:nvPr/>
        </p:nvGrpSpPr>
        <p:grpSpPr bwMode="auto">
          <a:xfrm>
            <a:off x="1403350" y="1773238"/>
            <a:ext cx="3862388" cy="1368425"/>
            <a:chOff x="1429" y="300"/>
            <a:chExt cx="2288" cy="862"/>
          </a:xfrm>
        </p:grpSpPr>
        <p:pic>
          <p:nvPicPr>
            <p:cNvPr id="7227" name="Picture 59" descr="MC900052815[1]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290" y="391"/>
              <a:ext cx="1140" cy="771"/>
            </a:xfrm>
            <a:prstGeom prst="rect">
              <a:avLst/>
            </a:prstGeom>
            <a:noFill/>
          </p:spPr>
        </p:pic>
        <p:sp>
          <p:nvSpPr>
            <p:cNvPr id="7228" name="Text Box 60"/>
            <p:cNvSpPr txBox="1">
              <a:spLocks noChangeArrowheads="1"/>
            </p:cNvSpPr>
            <p:nvPr/>
          </p:nvSpPr>
          <p:spPr bwMode="auto">
            <a:xfrm>
              <a:off x="1429" y="436"/>
              <a:ext cx="815" cy="692"/>
            </a:xfrm>
            <a:prstGeom prst="rect">
              <a:avLst/>
            </a:prstGeom>
            <a:noFill/>
            <a:ln w="9525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6600" b="1">
                  <a:solidFill>
                    <a:srgbClr val="CC3300"/>
                  </a:solidFill>
                </a:rPr>
                <a:t>ЧИ</a:t>
              </a:r>
              <a:endParaRPr lang="ru-RU"/>
            </a:p>
          </p:txBody>
        </p:sp>
        <p:sp>
          <p:nvSpPr>
            <p:cNvPr id="7229" name="Text Box 61"/>
            <p:cNvSpPr txBox="1">
              <a:spLocks noChangeArrowheads="1"/>
            </p:cNvSpPr>
            <p:nvPr/>
          </p:nvSpPr>
          <p:spPr bwMode="auto">
            <a:xfrm>
              <a:off x="3470" y="300"/>
              <a:ext cx="247" cy="692"/>
            </a:xfrm>
            <a:prstGeom prst="rect">
              <a:avLst/>
            </a:prstGeom>
            <a:noFill/>
            <a:ln w="9525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6600" b="1">
                  <a:solidFill>
                    <a:srgbClr val="CC3300"/>
                  </a:solidFill>
                </a:rPr>
                <a:t>,</a:t>
              </a:r>
              <a:endParaRPr lang="ru-RU"/>
            </a:p>
          </p:txBody>
        </p:sp>
      </p:grpSp>
      <p:grpSp>
        <p:nvGrpSpPr>
          <p:cNvPr id="3" name="Group 62"/>
          <p:cNvGrpSpPr>
            <a:grpSpLocks/>
          </p:cNvGrpSpPr>
          <p:nvPr/>
        </p:nvGrpSpPr>
        <p:grpSpPr bwMode="auto">
          <a:xfrm>
            <a:off x="1835150" y="3357563"/>
            <a:ext cx="3101975" cy="1749425"/>
            <a:chOff x="1610" y="1661"/>
            <a:chExt cx="1954" cy="1102"/>
          </a:xfrm>
        </p:grpSpPr>
        <p:pic>
          <p:nvPicPr>
            <p:cNvPr id="7231" name="Picture 63" descr="1685789288021624"/>
            <p:cNvPicPr>
              <a:picLocks noChangeAspect="1" noChangeArrowheads="1" noCrop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791" y="1661"/>
              <a:ext cx="1270" cy="1102"/>
            </a:xfrm>
            <a:prstGeom prst="rect">
              <a:avLst/>
            </a:prstGeom>
            <a:noFill/>
          </p:spPr>
        </p:pic>
        <p:sp>
          <p:nvSpPr>
            <p:cNvPr id="7232" name="Text Box 64"/>
            <p:cNvSpPr txBox="1">
              <a:spLocks noChangeArrowheads="1"/>
            </p:cNvSpPr>
            <p:nvPr/>
          </p:nvSpPr>
          <p:spPr bwMode="auto">
            <a:xfrm>
              <a:off x="1610" y="1797"/>
              <a:ext cx="527" cy="692"/>
            </a:xfrm>
            <a:prstGeom prst="rect">
              <a:avLst/>
            </a:prstGeom>
            <a:noFill/>
            <a:ln w="9525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6600" b="1">
                  <a:solidFill>
                    <a:srgbClr val="CC3300"/>
                  </a:solidFill>
                </a:rPr>
                <a:t>О</a:t>
              </a:r>
              <a:endParaRPr lang="ru-RU"/>
            </a:p>
          </p:txBody>
        </p:sp>
        <p:sp>
          <p:nvSpPr>
            <p:cNvPr id="7233" name="Text Box 65"/>
            <p:cNvSpPr txBox="1">
              <a:spLocks noChangeArrowheads="1"/>
            </p:cNvSpPr>
            <p:nvPr/>
          </p:nvSpPr>
          <p:spPr bwMode="auto">
            <a:xfrm>
              <a:off x="2971" y="1797"/>
              <a:ext cx="593" cy="692"/>
            </a:xfrm>
            <a:prstGeom prst="rect">
              <a:avLst/>
            </a:prstGeom>
            <a:noFill/>
            <a:ln w="9525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6600" b="1">
                  <a:solidFill>
                    <a:srgbClr val="CC3300"/>
                  </a:solidFill>
                </a:rPr>
                <a:t>Ж</a:t>
              </a:r>
              <a:endParaRPr lang="ru-RU"/>
            </a:p>
          </p:txBody>
        </p:sp>
        <p:sp>
          <p:nvSpPr>
            <p:cNvPr id="7234" name="Line 66"/>
            <p:cNvSpPr>
              <a:spLocks noChangeShapeType="1"/>
            </p:cNvSpPr>
            <p:nvPr/>
          </p:nvSpPr>
          <p:spPr bwMode="auto">
            <a:xfrm>
              <a:off x="3061" y="1933"/>
              <a:ext cx="409" cy="363"/>
            </a:xfrm>
            <a:prstGeom prst="line">
              <a:avLst/>
            </a:prstGeom>
            <a:noFill/>
            <a:ln w="9525">
              <a:noFill/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5" name="Line 67"/>
            <p:cNvSpPr>
              <a:spLocks noChangeShapeType="1"/>
            </p:cNvSpPr>
            <p:nvPr/>
          </p:nvSpPr>
          <p:spPr bwMode="auto">
            <a:xfrm>
              <a:off x="3061" y="1979"/>
              <a:ext cx="454" cy="362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6" name="Line 68"/>
            <p:cNvSpPr>
              <a:spLocks noChangeShapeType="1"/>
            </p:cNvSpPr>
            <p:nvPr/>
          </p:nvSpPr>
          <p:spPr bwMode="auto">
            <a:xfrm flipV="1">
              <a:off x="3061" y="1979"/>
              <a:ext cx="363" cy="317"/>
            </a:xfrm>
            <a:prstGeom prst="line">
              <a:avLst/>
            </a:prstGeom>
            <a:noFill/>
            <a:ln w="9525">
              <a:noFill/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7" name="Line 69"/>
            <p:cNvSpPr>
              <a:spLocks noChangeShapeType="1"/>
            </p:cNvSpPr>
            <p:nvPr/>
          </p:nvSpPr>
          <p:spPr bwMode="auto">
            <a:xfrm flipV="1">
              <a:off x="3061" y="1933"/>
              <a:ext cx="409" cy="408"/>
            </a:xfrm>
            <a:prstGeom prst="line">
              <a:avLst/>
            </a:prstGeom>
            <a:noFill/>
            <a:ln w="9525">
              <a:noFill/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238" name="Line 70"/>
            <p:cNvSpPr>
              <a:spLocks noChangeShapeType="1"/>
            </p:cNvSpPr>
            <p:nvPr/>
          </p:nvSpPr>
          <p:spPr bwMode="auto">
            <a:xfrm flipV="1">
              <a:off x="3061" y="1933"/>
              <a:ext cx="409" cy="408"/>
            </a:xfrm>
            <a:prstGeom prst="line">
              <a:avLst/>
            </a:prstGeom>
            <a:noFill/>
            <a:ln w="381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4" name="Group 74"/>
          <p:cNvGrpSpPr>
            <a:grpSpLocks/>
          </p:cNvGrpSpPr>
          <p:nvPr/>
        </p:nvGrpSpPr>
        <p:grpSpPr bwMode="auto">
          <a:xfrm>
            <a:off x="1763713" y="5300663"/>
            <a:ext cx="2376487" cy="1246187"/>
            <a:chOff x="1519" y="1026"/>
            <a:chExt cx="1497" cy="785"/>
          </a:xfrm>
        </p:grpSpPr>
        <p:sp>
          <p:nvSpPr>
            <p:cNvPr id="7243" name="Text Box 75"/>
            <p:cNvSpPr txBox="1">
              <a:spLocks noChangeArrowheads="1"/>
            </p:cNvSpPr>
            <p:nvPr/>
          </p:nvSpPr>
          <p:spPr bwMode="auto">
            <a:xfrm>
              <a:off x="1519" y="1117"/>
              <a:ext cx="933" cy="692"/>
            </a:xfrm>
            <a:prstGeom prst="rect">
              <a:avLst/>
            </a:prstGeom>
            <a:noFill/>
            <a:ln w="9525">
              <a:noFill/>
              <a:prstDash val="sysDot"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6600" b="1">
                  <a:solidFill>
                    <a:srgbClr val="CC3300"/>
                  </a:solidFill>
                </a:rPr>
                <a:t>Д ,,</a:t>
              </a:r>
              <a:endParaRPr lang="ru-RU"/>
            </a:p>
          </p:txBody>
        </p:sp>
        <p:pic>
          <p:nvPicPr>
            <p:cNvPr id="7244" name="Picture 76" descr="MC900441419[1]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426" y="1026"/>
              <a:ext cx="590" cy="785"/>
            </a:xfrm>
            <a:prstGeom prst="rect">
              <a:avLst/>
            </a:prstGeom>
            <a:noFill/>
          </p:spPr>
        </p:pic>
      </p:grpSp>
      <p:sp>
        <p:nvSpPr>
          <p:cNvPr id="7246" name="Text Box 78"/>
          <p:cNvSpPr txBox="1">
            <a:spLocks noChangeArrowheads="1"/>
          </p:cNvSpPr>
          <p:nvPr/>
        </p:nvSpPr>
        <p:spPr bwMode="auto">
          <a:xfrm>
            <a:off x="6012160" y="2060848"/>
            <a:ext cx="1927225" cy="762000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993300"/>
                </a:solidFill>
              </a:rPr>
              <a:t>Число</a:t>
            </a:r>
          </a:p>
        </p:txBody>
      </p:sp>
      <p:sp>
        <p:nvSpPr>
          <p:cNvPr id="7247" name="Text Box 79"/>
          <p:cNvSpPr txBox="1">
            <a:spLocks noChangeArrowheads="1"/>
          </p:cNvSpPr>
          <p:nvPr/>
        </p:nvSpPr>
        <p:spPr bwMode="auto">
          <a:xfrm>
            <a:off x="5940152" y="3861048"/>
            <a:ext cx="1654175" cy="762000"/>
          </a:xfrm>
          <a:prstGeom prst="rect">
            <a:avLst/>
          </a:prstGeom>
          <a:noFill/>
          <a:ln w="9525">
            <a:noFill/>
            <a:prstDash val="sysDot"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993300"/>
                </a:solidFill>
              </a:rPr>
              <a:t>Один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92" grpId="0"/>
      <p:bldP spid="7246" grpId="0"/>
      <p:bldP spid="7247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</TotalTime>
  <Words>805</Words>
  <Application>Microsoft Office PowerPoint</Application>
  <PresentationFormat>Экран (4:3)</PresentationFormat>
  <Paragraphs>262</Paragraphs>
  <Slides>52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52</vt:i4>
      </vt:variant>
    </vt:vector>
  </HeadingPairs>
  <TitlesOfParts>
    <vt:vector size="53" baseType="lpstr">
      <vt:lpstr>Тема Office</vt:lpstr>
      <vt:lpstr> «Все обо всем»</vt:lpstr>
      <vt:lpstr>1 раунд Математика</vt:lpstr>
      <vt:lpstr>Приветствие  команд</vt:lpstr>
      <vt:lpstr>1 раунд Математика</vt:lpstr>
      <vt:lpstr>Слайд 5</vt:lpstr>
      <vt:lpstr>Слайд 6</vt:lpstr>
      <vt:lpstr>Слайд 7</vt:lpstr>
      <vt:lpstr>Слайд 8</vt:lpstr>
      <vt:lpstr>Слайд 9</vt:lpstr>
      <vt:lpstr>Слайд 10</vt:lpstr>
      <vt:lpstr>Конкурс «Логический»</vt:lpstr>
      <vt:lpstr>Конкурс «Логический»</vt:lpstr>
      <vt:lpstr>2 раунд Русский язык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3 раунд Природа</vt:lpstr>
      <vt:lpstr>Зачем грачи ходят по полю за пахарем?</vt:lpstr>
      <vt:lpstr>Ответ: едят червей, которых вытащил наружу плуг.</vt:lpstr>
      <vt:lpstr>Сколько крыльев у жука?</vt:lpstr>
      <vt:lpstr>Ответ: 2 пары, то есть 4.</vt:lpstr>
      <vt:lpstr>Какие ноги вырастают у головастиков раньше:  задние или передние?</vt:lpstr>
      <vt:lpstr>Ответ: задние.</vt:lpstr>
      <vt:lpstr>Какая корова лучше и сытней живёт:  хвостатая или бесхвостая?</vt:lpstr>
      <vt:lpstr>Ответ: хвостатая. Она отгоняет хвостом кровососущих насекомых.</vt:lpstr>
      <vt:lpstr>Что случается с пчелой после того, как она ужалит?</vt:lpstr>
      <vt:lpstr>Ответ: пчела умирает.</vt:lpstr>
      <vt:lpstr>Глаза на рогах, дом на спине. Кто это?</vt:lpstr>
      <vt:lpstr>Ответ: улитка.</vt:lpstr>
      <vt:lpstr>Можно ли назвать паука насекомым?</vt:lpstr>
      <vt:lpstr>Ответ: нет. У насекомых 6 ног,  а у паука 8.</vt:lpstr>
      <vt:lpstr>Что ест зимой жаба?</vt:lpstr>
      <vt:lpstr>Ответ: ничего, зимой жаба спит.</vt:lpstr>
      <vt:lpstr>Все ли зайцы зимой становятся белыми?</vt:lpstr>
      <vt:lpstr>Ответ: нет, русаки не белеют,  белеют только беляки.</vt:lpstr>
      <vt:lpstr>Слайд 46</vt:lpstr>
      <vt:lpstr>Слайд 47</vt:lpstr>
      <vt:lpstr>Слайд 48</vt:lpstr>
      <vt:lpstr>Слайд 49</vt:lpstr>
      <vt:lpstr>Загадки</vt:lpstr>
      <vt:lpstr>Слайд 51</vt:lpstr>
      <vt:lpstr>Конкурс «Ромашка»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21</cp:revision>
  <dcterms:created xsi:type="dcterms:W3CDTF">2011-10-10T13:34:17Z</dcterms:created>
  <dcterms:modified xsi:type="dcterms:W3CDTF">2011-10-12T06:49:52Z</dcterms:modified>
</cp:coreProperties>
</file>