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9" r:id="rId3"/>
    <p:sldId id="260" r:id="rId4"/>
    <p:sldId id="313" r:id="rId5"/>
    <p:sldId id="261" r:id="rId6"/>
    <p:sldId id="258" r:id="rId7"/>
    <p:sldId id="262" r:id="rId8"/>
    <p:sldId id="263" r:id="rId9"/>
    <p:sldId id="266" r:id="rId10"/>
    <p:sldId id="309" r:id="rId11"/>
    <p:sldId id="268" r:id="rId12"/>
    <p:sldId id="270" r:id="rId13"/>
    <p:sldId id="314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308" r:id="rId27"/>
    <p:sldId id="315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12" r:id="rId47"/>
    <p:sldId id="303" r:id="rId48"/>
    <p:sldId id="310" r:id="rId49"/>
    <p:sldId id="311" r:id="rId50"/>
    <p:sldId id="306" r:id="rId51"/>
    <p:sldId id="304" r:id="rId52"/>
    <p:sldId id="269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3E05-9D56-4847-BEC8-AC9BC7E8CE34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63BF-3325-49D3-9D42-A152629B9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774DE-E210-4403-8374-7B70B0DA0783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8E8C-1B35-4070-A2AA-64669D60C279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C0400-08EE-4302-869F-C8DCE8D8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2565400"/>
            <a:ext cx="6624638" cy="1160463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5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 обо всем»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1" y="-6"/>
            <a:ext cx="9131318" cy="68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12" descr="b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4648">
            <a:off x="2636838" y="3568700"/>
            <a:ext cx="12049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10" descr="b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30158">
            <a:off x="1187450" y="2466975"/>
            <a:ext cx="1096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8" name="Picture 7" descr="b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30158">
            <a:off x="5670550" y="2784475"/>
            <a:ext cx="10953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12" descr="b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4648">
            <a:off x="6951663" y="3398838"/>
            <a:ext cx="9159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0" name="Picture 2" descr="vin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8713787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51166" y="1060436"/>
            <a:ext cx="267413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К В 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643050"/>
            <a:ext cx="199445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/>
                <a:solidFill>
                  <a:schemeClr val="accent3"/>
                </a:solidFill>
                <a:effectLst/>
                <a:latin typeface="Verdana" pitchFamily="34" charset="0"/>
              </a:rPr>
              <a:t>О</a:t>
            </a:r>
            <a:endParaRPr lang="ru-RU" sz="16600" b="1" cap="none" spc="0" dirty="0">
              <a:ln/>
              <a:solidFill>
                <a:schemeClr val="accent3"/>
              </a:solidFill>
              <a:effectLst/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714488"/>
            <a:ext cx="16979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/>
                <a:solidFill>
                  <a:srgbClr val="FF0000"/>
                </a:solidFill>
                <a:latin typeface="Verdana" pitchFamily="34" charset="0"/>
              </a:rPr>
              <a:t>5</a:t>
            </a:r>
            <a:endParaRPr lang="ru-RU" sz="16600" b="1" cap="none" spc="0" dirty="0">
              <a:ln/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88840"/>
            <a:ext cx="596669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ОПЯТЬ</a:t>
            </a:r>
            <a:endParaRPr lang="ru-RU" sz="11500" b="1" cap="none" spc="0" dirty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2000240"/>
            <a:ext cx="12650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/>
                <a:solidFill>
                  <a:schemeClr val="accent3"/>
                </a:solidFill>
                <a:latin typeface="Verdana" pitchFamily="34" charset="0"/>
              </a:rPr>
              <a:t>Р</a:t>
            </a:r>
            <a:endParaRPr lang="ru-RU" sz="11500" b="1" cap="none" spc="0" dirty="0">
              <a:ln/>
              <a:solidFill>
                <a:schemeClr val="accent3"/>
              </a:solidFill>
              <a:effectLst/>
              <a:latin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1988840"/>
            <a:ext cx="172194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1</a:t>
            </a:r>
            <a:r>
              <a:rPr lang="en-US" sz="115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’</a:t>
            </a:r>
            <a:endParaRPr lang="ru-RU" sz="11500" b="1" cap="none" spc="0" dirty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1988840"/>
            <a:ext cx="25635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/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НА</a:t>
            </a:r>
            <a:endParaRPr lang="ru-RU" sz="115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1844824"/>
            <a:ext cx="738535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/>
                <a:solidFill>
                  <a:srgbClr val="7030A0"/>
                </a:solidFill>
                <a:effectLst/>
                <a:latin typeface="Verdana" pitchFamily="34" charset="0"/>
              </a:rPr>
              <a:t>РОДИНА</a:t>
            </a:r>
            <a:endParaRPr lang="ru-RU" sz="11500" b="1" cap="none" spc="0" dirty="0">
              <a:ln/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Конкурс «Логический»</a:t>
            </a:r>
            <a:endParaRPr lang="ru-RU" sz="60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35696" y="1556792"/>
          <a:ext cx="5709422" cy="4459544"/>
        </p:xfrm>
        <a:graphic>
          <a:graphicData uri="http://schemas.openxmlformats.org/drawingml/2006/table">
            <a:tbl>
              <a:tblPr/>
              <a:tblGrid>
                <a:gridCol w="1919178"/>
                <a:gridCol w="1895122"/>
                <a:gridCol w="1895122"/>
              </a:tblGrid>
              <a:tr h="1547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67744" y="1988840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356992"/>
            <a:ext cx="1008112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56176" y="1844824"/>
            <a:ext cx="936104" cy="108012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39752" y="3356992"/>
            <a:ext cx="100811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39952" y="1988840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139952" y="3356992"/>
            <a:ext cx="936104" cy="108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267744" y="4725144"/>
            <a:ext cx="936104" cy="10801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4869160"/>
            <a:ext cx="1008112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56176" y="4797152"/>
            <a:ext cx="1008112" cy="10081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Конкурс «Логический»</a:t>
            </a:r>
            <a:endParaRPr lang="ru-RU" sz="60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35696" y="1556792"/>
          <a:ext cx="5709422" cy="4459544"/>
        </p:xfrm>
        <a:graphic>
          <a:graphicData uri="http://schemas.openxmlformats.org/drawingml/2006/table">
            <a:tbl>
              <a:tblPr/>
              <a:tblGrid>
                <a:gridCol w="1919178"/>
                <a:gridCol w="1895122"/>
                <a:gridCol w="1895122"/>
              </a:tblGrid>
              <a:tr h="1547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Солнце 15"/>
          <p:cNvSpPr/>
          <p:nvPr/>
        </p:nvSpPr>
        <p:spPr>
          <a:xfrm>
            <a:off x="2123728" y="1772816"/>
            <a:ext cx="1368152" cy="12241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6012160" y="1772816"/>
            <a:ext cx="1224136" cy="108012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ердце 19"/>
          <p:cNvSpPr/>
          <p:nvPr/>
        </p:nvSpPr>
        <p:spPr>
          <a:xfrm>
            <a:off x="4211960" y="1844824"/>
            <a:ext cx="1080120" cy="115212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4067944" y="3284984"/>
            <a:ext cx="1368152" cy="1224136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6084168" y="4725144"/>
            <a:ext cx="1368152" cy="122413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ердце 22"/>
          <p:cNvSpPr/>
          <p:nvPr/>
        </p:nvSpPr>
        <p:spPr>
          <a:xfrm>
            <a:off x="6084168" y="3284984"/>
            <a:ext cx="1080120" cy="1152128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ердце 23"/>
          <p:cNvSpPr/>
          <p:nvPr/>
        </p:nvSpPr>
        <p:spPr>
          <a:xfrm>
            <a:off x="2123728" y="4797152"/>
            <a:ext cx="1080120" cy="1152128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2195736" y="3284984"/>
            <a:ext cx="1224136" cy="108012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4139952" y="4725144"/>
            <a:ext cx="1224136" cy="10801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1" y="-6"/>
            <a:ext cx="9131318" cy="68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989138"/>
            <a:ext cx="6861175" cy="2286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7800" dirty="0" smtClean="0">
                <a:solidFill>
                  <a:srgbClr val="FF0000"/>
                </a:solidFill>
              </a:rPr>
              <a:t>2</a:t>
            </a:r>
            <a:r>
              <a:rPr lang="ru-RU" sz="7800" dirty="0" smtClean="0">
                <a:solidFill>
                  <a:srgbClr val="FF0000"/>
                </a:solidFill>
              </a:rPr>
              <a:t> раунд</a:t>
            </a:r>
            <a:br>
              <a:rPr lang="ru-RU" sz="7800" dirty="0" smtClean="0">
                <a:solidFill>
                  <a:srgbClr val="FF0000"/>
                </a:solidFill>
              </a:rPr>
            </a:br>
            <a:r>
              <a:rPr lang="ru-RU" sz="7800" dirty="0" smtClean="0">
                <a:solidFill>
                  <a:srgbClr val="FF0000"/>
                </a:solidFill>
              </a:rPr>
              <a:t>Русский язык</a:t>
            </a:r>
            <a:endParaRPr lang="ru-RU" sz="7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66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Буквы  рассыпались.</a:t>
            </a:r>
            <a:endParaRPr lang="ru-RU" sz="66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714488"/>
            <a:ext cx="3593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Е,Н,А,П,Л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3000372"/>
            <a:ext cx="32099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Е,Т,У,П,Х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3929066"/>
            <a:ext cx="40171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О,З,О,М,Р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5143512"/>
            <a:ext cx="64811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</a:rPr>
              <a:t>Р,А,Н,Д,А,К,Ш,А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500306"/>
            <a:ext cx="1828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10526" r="-2446" b="10526"/>
          <a:stretch>
            <a:fillRect/>
          </a:stretch>
        </p:blipFill>
        <p:spPr bwMode="auto">
          <a:xfrm>
            <a:off x="4929190" y="1785926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 descr="кар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20414"/>
            <a:ext cx="1500198" cy="186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t="8772" r="-1053"/>
          <a:stretch>
            <a:fillRect/>
          </a:stretch>
        </p:blipFill>
        <p:spPr bwMode="auto">
          <a:xfrm>
            <a:off x="3929058" y="2859537"/>
            <a:ext cx="1928826" cy="274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7258" t="13803" r="5645" b="12576"/>
          <a:stretch>
            <a:fillRect/>
          </a:stretch>
        </p:blipFill>
        <p:spPr bwMode="auto">
          <a:xfrm>
            <a:off x="9144000" y="1857364"/>
            <a:ext cx="25717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-285776"/>
            <a:ext cx="885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66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Буквы  рассыпались.</a:t>
            </a:r>
            <a:endParaRPr lang="ru-RU" sz="66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857232"/>
            <a:ext cx="42324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О,Р,А,К,О,В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2285992"/>
            <a:ext cx="4905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</a:rPr>
              <a:t>А,Ш,И,М,А,Н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CC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3571876"/>
            <a:ext cx="45450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А,Н,О,Р,О,В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072074"/>
            <a:ext cx="28251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Ц,Я,З,А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9" name="Picture 42" descr="корова, анимаш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2466256" cy="1587197"/>
          </a:xfrm>
          <a:prstGeom prst="rect">
            <a:avLst/>
          </a:prstGeom>
          <a:noFill/>
        </p:spPr>
      </p:pic>
      <p:pic>
        <p:nvPicPr>
          <p:cNvPr id="11" name="Picture 9" descr="bird3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214686"/>
            <a:ext cx="1857388" cy="1857386"/>
          </a:xfrm>
          <a:prstGeom prst="rect">
            <a:avLst/>
          </a:prstGeom>
          <a:noFill/>
        </p:spPr>
      </p:pic>
      <p:pic>
        <p:nvPicPr>
          <p:cNvPr id="4098" name="Picture 2" descr="E:\мама\Мои рисунки\анимации животные\SA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714875"/>
            <a:ext cx="208597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63 0.03029 L -0.33351 0.030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1043608" y="0"/>
            <a:ext cx="6840538" cy="108108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/>
            <a:r>
              <a:rPr lang="ru-RU" sz="40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4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«Наборщик»</a:t>
            </a:r>
            <a:endParaRPr lang="ru-RU" sz="40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>
                <a:blip r:embed="rId5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835696" y="1340768"/>
            <a:ext cx="51876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Light" pitchFamily="34" charset="0"/>
              </a:rPr>
              <a:t>Секундомер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214414" y="3214686"/>
            <a:ext cx="6121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ДОМ      </a:t>
            </a:r>
            <a:r>
              <a:rPr lang="ru-RU" sz="3600" b="1" dirty="0" smtClean="0">
                <a:solidFill>
                  <a:srgbClr val="0033CC"/>
                </a:solidFill>
              </a:rPr>
              <a:t>  НОМЕР      МУСОР</a:t>
            </a:r>
            <a:endParaRPr lang="ru-RU" sz="3600" b="1" dirty="0">
              <a:solidFill>
                <a:srgbClr val="0033CC"/>
              </a:solidFill>
            </a:endParaRPr>
          </a:p>
          <a:p>
            <a:r>
              <a:rPr lang="ru-RU" sz="3600" b="1" dirty="0">
                <a:solidFill>
                  <a:srgbClr val="0033CC"/>
                </a:solidFill>
              </a:rPr>
              <a:t>СУК 	</a:t>
            </a:r>
            <a:r>
              <a:rPr lang="ru-RU" sz="3600" b="1" dirty="0" smtClean="0">
                <a:solidFill>
                  <a:srgbClr val="0033CC"/>
                </a:solidFill>
              </a:rPr>
              <a:t>         СУКНО </a:t>
            </a:r>
            <a:r>
              <a:rPr lang="ru-RU" sz="3600" b="1" dirty="0">
                <a:solidFill>
                  <a:srgbClr val="0033CC"/>
                </a:solidFill>
              </a:rPr>
              <a:t>	  </a:t>
            </a:r>
            <a:r>
              <a:rPr lang="ru-RU" sz="3600" b="1" dirty="0" smtClean="0">
                <a:solidFill>
                  <a:srgbClr val="0033CC"/>
                </a:solidFill>
              </a:rPr>
              <a:t>СОМ </a:t>
            </a:r>
            <a:endParaRPr lang="ru-RU" sz="3600" b="1" dirty="0">
              <a:solidFill>
                <a:srgbClr val="0033CC"/>
              </a:solidFill>
            </a:endParaRPr>
          </a:p>
          <a:p>
            <a:r>
              <a:rPr lang="ru-RU" sz="3600" b="1" dirty="0">
                <a:solidFill>
                  <a:srgbClr val="0033CC"/>
                </a:solidFill>
              </a:rPr>
              <a:t>КУРС 	МОРЕ       </a:t>
            </a:r>
            <a:r>
              <a:rPr lang="ru-RU" sz="3600" b="1" dirty="0" smtClean="0">
                <a:solidFill>
                  <a:srgbClr val="0033CC"/>
                </a:solidFill>
              </a:rPr>
              <a:t>  УРОК </a:t>
            </a:r>
            <a:endParaRPr lang="ru-RU" sz="3600" b="1" dirty="0">
              <a:solidFill>
                <a:srgbClr val="0033CC"/>
              </a:solidFill>
            </a:endParaRPr>
          </a:p>
          <a:p>
            <a:r>
              <a:rPr lang="ru-RU" sz="3600" b="1" dirty="0">
                <a:solidFill>
                  <a:srgbClr val="0033CC"/>
                </a:solidFill>
              </a:rPr>
              <a:t>СЕНО 	РУНО 	</a:t>
            </a:r>
            <a:r>
              <a:rPr lang="ru-RU" sz="3600" b="1" dirty="0" smtClean="0">
                <a:solidFill>
                  <a:srgbClr val="0033CC"/>
                </a:solidFill>
              </a:rPr>
              <a:t>   УМ</a:t>
            </a:r>
            <a:endParaRPr lang="ru-RU" sz="3600" b="1" dirty="0">
              <a:solidFill>
                <a:srgbClr val="0033CC"/>
              </a:solidFill>
            </a:endParaRPr>
          </a:p>
          <a:p>
            <a:r>
              <a:rPr lang="ru-RU" sz="3600" b="1" dirty="0">
                <a:solidFill>
                  <a:srgbClr val="0033CC"/>
                </a:solidFill>
              </a:rPr>
              <a:t>ДНО 	КОМ 	   УКОР	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СОК	</a:t>
            </a:r>
            <a:r>
              <a:rPr lang="ru-RU" sz="3600" b="1" dirty="0" smtClean="0">
                <a:solidFill>
                  <a:srgbClr val="0033CC"/>
                </a:solidFill>
              </a:rPr>
              <a:t>         КОНУС     </a:t>
            </a:r>
            <a:endParaRPr lang="ru-RU" sz="3600" b="1" dirty="0">
              <a:solidFill>
                <a:srgbClr val="0033CC"/>
              </a:solidFill>
            </a:endParaRPr>
          </a:p>
          <a:p>
            <a:r>
              <a:rPr lang="ru-RU" sz="3600" dirty="0"/>
              <a:t>        </a:t>
            </a:r>
          </a:p>
          <a:p>
            <a:endParaRPr lang="ru-RU" sz="3600" dirty="0"/>
          </a:p>
        </p:txBody>
      </p:sp>
      <p:pic>
        <p:nvPicPr>
          <p:cNvPr id="8" name="Picture 1" descr="Добро пожаловать на сайт!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000372"/>
            <a:ext cx="1428681" cy="25050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jiv4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2286016" cy="20170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25281" r="4761" b="4494"/>
          <a:stretch>
            <a:fillRect/>
          </a:stretch>
        </p:blipFill>
        <p:spPr bwMode="auto">
          <a:xfrm>
            <a:off x="2214546" y="3286124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928662" y="3429000"/>
            <a:ext cx="1285884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303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Э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5072066" y="3500438"/>
            <a:ext cx="2071702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кис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>
                <a:blip r:embed="rId4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250157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t="26120" r="-2001" b="29104"/>
          <a:stretch>
            <a:fillRect/>
          </a:stretch>
        </p:blipFill>
        <p:spPr bwMode="auto">
          <a:xfrm>
            <a:off x="6429388" y="857232"/>
            <a:ext cx="24288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6"/>
          <a:srcRect t="3729" r="10097" b="17964"/>
          <a:stretch>
            <a:fillRect/>
          </a:stretch>
        </p:blipFill>
        <p:spPr bwMode="auto">
          <a:xfrm>
            <a:off x="0" y="357166"/>
            <a:ext cx="21431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/>
          <a:srcRect l="40000" t="2500" r="31666"/>
          <a:stretch>
            <a:fillRect/>
          </a:stretch>
        </p:blipFill>
        <p:spPr bwMode="auto">
          <a:xfrm>
            <a:off x="4786314" y="214290"/>
            <a:ext cx="1571636" cy="21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Блок-схема: узел 21"/>
          <p:cNvSpPr/>
          <p:nvPr/>
        </p:nvSpPr>
        <p:spPr>
          <a:xfrm>
            <a:off x="7715272" y="4357694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42910" y="1285860"/>
            <a:ext cx="3102131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шутка</a:t>
            </a:r>
            <a:r>
              <a:rPr lang="ru-RU" sz="13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endParaRPr lang="ru-RU" sz="13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1285860"/>
            <a:ext cx="2311851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бусы</a:t>
            </a:r>
            <a:r>
              <a:rPr lang="ru-RU" sz="13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endParaRPr lang="ru-RU" sz="13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4572008"/>
            <a:ext cx="2778325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экран</a:t>
            </a:r>
            <a:r>
              <a:rPr lang="ru-RU" sz="13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endParaRPr lang="ru-RU" sz="13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5000636"/>
            <a:ext cx="39789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кисточка</a:t>
            </a:r>
            <a:endParaRPr lang="ru-RU" sz="96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2" grpId="0" animBg="1"/>
      <p:bldP spid="23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5400000">
            <a:off x="1214438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1571636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303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215206" y="3357562"/>
            <a:ext cx="1571636" cy="2071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Ф</a:t>
            </a:r>
            <a:endParaRPr lang="ru-RU" sz="9600" kern="10" spc="0" dirty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blipFill>
                <a:blip r:embed="rId2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5116" r="-3572" b="15116"/>
          <a:stretch>
            <a:fillRect/>
          </a:stretch>
        </p:blipFill>
        <p:spPr bwMode="auto">
          <a:xfrm>
            <a:off x="2285984" y="428604"/>
            <a:ext cx="19335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7813" t="2852" r="6249" b="8745"/>
          <a:stretch>
            <a:fillRect/>
          </a:stretch>
        </p:blipFill>
        <p:spPr bwMode="auto">
          <a:xfrm rot="663462">
            <a:off x="5382394" y="3362654"/>
            <a:ext cx="1408222" cy="19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/>
          <a:srcRect l="40278" t="4100" r="30557"/>
          <a:stretch>
            <a:fillRect/>
          </a:stretch>
        </p:blipFill>
        <p:spPr bwMode="auto">
          <a:xfrm>
            <a:off x="285720" y="3429000"/>
            <a:ext cx="857256" cy="149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 t="-4590" r="58684"/>
          <a:stretch>
            <a:fillRect/>
          </a:stretch>
        </p:blipFill>
        <p:spPr bwMode="auto">
          <a:xfrm>
            <a:off x="1000100" y="3286124"/>
            <a:ext cx="1214446" cy="162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286124"/>
            <a:ext cx="1418207" cy="196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5429256" y="357166"/>
            <a:ext cx="1714512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де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>
                <a:blip r:embed="rId7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643834" y="928670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57224" y="1714488"/>
            <a:ext cx="223490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крот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1714488"/>
            <a:ext cx="346280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деточка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5072074"/>
            <a:ext cx="330250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бабочка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5072074"/>
            <a:ext cx="23775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шарф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 animBg="1"/>
      <p:bldP spid="13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5286379" y="3500438"/>
            <a:ext cx="1285884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>
                <a:blip r:embed="rId2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14686"/>
            <a:ext cx="13201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85720" y="3571876"/>
            <a:ext cx="2786082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303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карам</a:t>
            </a:r>
            <a:endParaRPr lang="ru-RU" sz="9600" kern="10" spc="0" dirty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250157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00919">
            <a:off x="7184817" y="3392432"/>
            <a:ext cx="885825" cy="971550"/>
          </a:xfrm>
          <a:prstGeom prst="rect">
            <a:avLst/>
          </a:prstGeom>
          <a:noFill/>
        </p:spPr>
      </p:pic>
      <p:pic>
        <p:nvPicPr>
          <p:cNvPr id="17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01760">
            <a:off x="7149098" y="4272703"/>
            <a:ext cx="885825" cy="971550"/>
          </a:xfrm>
          <a:prstGeom prst="rect">
            <a:avLst/>
          </a:prstGeom>
          <a:noFill/>
        </p:spPr>
      </p:pic>
      <p:pic>
        <p:nvPicPr>
          <p:cNvPr id="19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4728">
            <a:off x="7952210" y="3512847"/>
            <a:ext cx="885825" cy="971550"/>
          </a:xfrm>
          <a:prstGeom prst="rect">
            <a:avLst/>
          </a:prstGeom>
          <a:noFill/>
        </p:spPr>
      </p:pic>
      <p:pic>
        <p:nvPicPr>
          <p:cNvPr id="20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02632">
            <a:off x="7855111" y="4374493"/>
            <a:ext cx="885825" cy="9715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928794" y="0"/>
            <a:ext cx="2475358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ник </a:t>
            </a:r>
            <a:endParaRPr lang="ru-RU" sz="13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22" name="WordArt 2"/>
          <p:cNvSpPr>
            <a:spLocks noChangeArrowheads="1" noChangeShapeType="1" noTextEdit="1"/>
          </p:cNvSpPr>
          <p:nvPr/>
        </p:nvSpPr>
        <p:spPr bwMode="auto">
          <a:xfrm>
            <a:off x="4786314" y="285728"/>
            <a:ext cx="2143140" cy="1900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303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лас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643834" y="1214422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 Картинка 4. Весёлый счёт. "/>
          <p:cNvPicPr/>
          <p:nvPr/>
        </p:nvPicPr>
        <p:blipFill>
          <a:blip r:embed="rId5" cstate="print"/>
          <a:srcRect l="9091" t="21151" r="50001"/>
          <a:stretch>
            <a:fillRect/>
          </a:stretch>
        </p:blipFill>
        <p:spPr bwMode="auto">
          <a:xfrm>
            <a:off x="500034" y="0"/>
            <a:ext cx="14287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28596" y="1643050"/>
            <a:ext cx="351731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грибник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628" y="171448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ласточка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5288340"/>
            <a:ext cx="38186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карамель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6446" y="5288340"/>
            <a:ext cx="204254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косы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21" grpId="0"/>
      <p:bldP spid="22" grpId="0"/>
      <p:bldP spid="23" grpId="0" animBg="1"/>
      <p:bldP spid="18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1" y="-6"/>
            <a:ext cx="9131318" cy="68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0" name="AutoShape 2"/>
          <p:cNvSpPr>
            <a:spLocks noGrp="1" noChangeArrowheads="1"/>
          </p:cNvSpPr>
          <p:nvPr>
            <p:ph type="title"/>
          </p:nvPr>
        </p:nvSpPr>
        <p:spPr>
          <a:xfrm>
            <a:off x="2339975" y="620713"/>
            <a:ext cx="4537075" cy="1139825"/>
          </a:xfrm>
        </p:spPr>
        <p:txBody>
          <a:bodyPr>
            <a:normAutofit fontScale="90000"/>
          </a:bodyPr>
          <a:lstStyle/>
          <a:p>
            <a:r>
              <a:rPr lang="ru-RU" sz="4300" dirty="0">
                <a:solidFill>
                  <a:schemeClr val="tx1"/>
                </a:solidFill>
              </a:rPr>
              <a:t>1 раунд</a:t>
            </a:r>
            <a:br>
              <a:rPr lang="ru-RU" sz="4300" dirty="0">
                <a:solidFill>
                  <a:schemeClr val="tx1"/>
                </a:solidFill>
              </a:rPr>
            </a:br>
            <a:r>
              <a:rPr lang="ru-RU" sz="4300" dirty="0">
                <a:solidFill>
                  <a:schemeClr val="tx1"/>
                </a:solidFill>
              </a:rPr>
              <a:t>Математика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2555875" y="2420938"/>
            <a:ext cx="45370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90000"/>
              </a:lnSpc>
            </a:pPr>
            <a:r>
              <a:rPr lang="ru-RU" sz="3200" dirty="0">
                <a:latin typeface="Arial" charset="0"/>
              </a:rPr>
              <a:t>2 раунд</a:t>
            </a:r>
            <a:br>
              <a:rPr lang="ru-RU" sz="3200" dirty="0">
                <a:latin typeface="Arial" charset="0"/>
              </a:rPr>
            </a:br>
            <a:r>
              <a:rPr lang="ru-RU" sz="4000" dirty="0">
                <a:latin typeface="Arial" charset="0"/>
              </a:rPr>
              <a:t>Русский</a:t>
            </a:r>
            <a:r>
              <a:rPr lang="ru-RU" sz="3200" dirty="0">
                <a:latin typeface="Arial" charset="0"/>
              </a:rPr>
              <a:t> язык</a:t>
            </a: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1908175" y="4149725"/>
            <a:ext cx="54721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90000"/>
              </a:lnSpc>
            </a:pPr>
            <a:r>
              <a:rPr lang="ru-RU" sz="4000" dirty="0">
                <a:latin typeface="Arial" charset="0"/>
              </a:rPr>
              <a:t>3 раунд</a:t>
            </a:r>
            <a:br>
              <a:rPr lang="ru-RU" sz="4000" dirty="0">
                <a:latin typeface="Arial" charset="0"/>
              </a:rPr>
            </a:br>
            <a:r>
              <a:rPr lang="ru-RU" sz="4000" dirty="0">
                <a:latin typeface="Arial" charset="0"/>
              </a:rPr>
              <a:t>Природа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3608" y="-171400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Какие буквы спрятались?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r>
              <a:rPr lang="ru-RU" sz="9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 </a:t>
            </a:r>
            <a:endParaRPr lang="ru-RU" sz="36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357166"/>
            <a:ext cx="2374368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0" b="1" dirty="0" smtClean="0">
                <a:solidFill>
                  <a:srgbClr val="FF0000"/>
                </a:solidFill>
              </a:rPr>
              <a:t>Е</a:t>
            </a:r>
            <a:endParaRPr lang="ru-RU" sz="35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3214686"/>
            <a:ext cx="686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2214554"/>
            <a:ext cx="1104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</a:t>
            </a:r>
            <a:endParaRPr lang="ru-RU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2214554"/>
            <a:ext cx="731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endParaRPr lang="ru-RU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2357430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2348880"/>
            <a:ext cx="1327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ВЬ</a:t>
            </a:r>
          </a:p>
          <a:p>
            <a:endParaRPr lang="ru-RU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3214686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endParaRPr lang="ru-RU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82651">
            <a:off x="3023466" y="1807098"/>
            <a:ext cx="1910286" cy="33855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" name="Picture 2" descr="кар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16121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 0.0176 L -0.37066 0.458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833 L -0.14879 0.310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1599 0.30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0504 0.448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0.03866 L 0.13004 0.486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Motion origin="layout" path="M 0.03681 -0.05579 L 0.2316 0.371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14488"/>
            <a:ext cx="8929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УЧЕНИКИ</a:t>
            </a:r>
          </a:p>
          <a:p>
            <a:endParaRPr lang="ru-RU" sz="17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286118" y="-505188"/>
            <a:ext cx="2571769" cy="91440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857364"/>
            <a:ext cx="78581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ЗВОНОК</a:t>
            </a:r>
          </a:p>
          <a:p>
            <a:endParaRPr lang="ru-RU" sz="17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286118" y="-357182"/>
            <a:ext cx="2571769" cy="91440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214290"/>
            <a:ext cx="14189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Игра: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857364"/>
            <a:ext cx="80974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УКАЗКА</a:t>
            </a:r>
            <a:endParaRPr lang="ru-RU" sz="15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178959" y="250009"/>
            <a:ext cx="2571769" cy="83582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8858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sz="13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393256" y="-398047"/>
            <a:ext cx="2571769" cy="89297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Полустёртые слова.</a:t>
            </a:r>
            <a:endParaRPr lang="ru-RU" sz="8000" b="1" spc="50" dirty="0" smtClean="0">
              <a:ln w="11430">
                <a:solidFill>
                  <a:srgbClr val="FF0000"/>
                </a:solidFill>
              </a:ln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Догадайся, какие слова написаны?</a:t>
            </a:r>
            <a:endParaRPr lang="ru-RU" sz="6000" b="1" spc="50" dirty="0" smtClean="0">
              <a:ln w="11430">
                <a:solidFill>
                  <a:srgbClr val="FF0000"/>
                </a:solidFill>
              </a:ln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500174"/>
            <a:ext cx="80974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20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216767" y="391745"/>
            <a:ext cx="2571769" cy="83582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Лошадь</a:t>
            </a:r>
          </a:p>
          <a:p>
            <a:pPr>
              <a:buNone/>
            </a:pPr>
            <a:r>
              <a:rPr lang="ru-RU" sz="4400" dirty="0" smtClean="0"/>
              <a:t>Путник</a:t>
            </a:r>
          </a:p>
          <a:p>
            <a:pPr>
              <a:buNone/>
            </a:pPr>
            <a:r>
              <a:rPr lang="ru-RU" sz="4400" dirty="0" smtClean="0"/>
              <a:t>Поезд</a:t>
            </a:r>
          </a:p>
          <a:p>
            <a:pPr>
              <a:buNone/>
            </a:pPr>
            <a:r>
              <a:rPr lang="ru-RU" sz="4400" dirty="0" smtClean="0"/>
              <a:t>Черепаха</a:t>
            </a:r>
          </a:p>
          <a:p>
            <a:pPr>
              <a:buNone/>
            </a:pPr>
            <a:r>
              <a:rPr lang="ru-RU" sz="4400" dirty="0" smtClean="0"/>
              <a:t>Машина 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Шагает</a:t>
            </a:r>
          </a:p>
          <a:p>
            <a:pPr>
              <a:buNone/>
            </a:pPr>
            <a:r>
              <a:rPr lang="ru-RU" sz="4400" dirty="0" smtClean="0"/>
              <a:t>Ползет</a:t>
            </a:r>
          </a:p>
          <a:p>
            <a:pPr>
              <a:buNone/>
            </a:pPr>
            <a:r>
              <a:rPr lang="ru-RU" sz="4400" dirty="0" smtClean="0"/>
              <a:t>Едет</a:t>
            </a:r>
          </a:p>
          <a:p>
            <a:pPr>
              <a:buNone/>
            </a:pPr>
            <a:r>
              <a:rPr lang="ru-RU" sz="4400" dirty="0" smtClean="0"/>
              <a:t>Мчится</a:t>
            </a:r>
          </a:p>
          <a:p>
            <a:pPr>
              <a:buNone/>
            </a:pPr>
            <a:r>
              <a:rPr lang="ru-RU" sz="4400" dirty="0" smtClean="0"/>
              <a:t>Бежит </a:t>
            </a:r>
            <a:endParaRPr lang="ru-RU" sz="4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2051720" y="2564904"/>
            <a:ext cx="3024336" cy="21602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339752" y="2132856"/>
            <a:ext cx="2376264" cy="7200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23728" y="3717032"/>
            <a:ext cx="2592288" cy="7200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43808" y="2852936"/>
            <a:ext cx="1872208" cy="15841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771800" y="3717032"/>
            <a:ext cx="1944216" cy="15841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1" y="-6"/>
            <a:ext cx="9131318" cy="68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989138"/>
            <a:ext cx="6861175" cy="2286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7800" dirty="0" smtClean="0">
                <a:solidFill>
                  <a:srgbClr val="FF0000"/>
                </a:solidFill>
              </a:rPr>
              <a:t>3</a:t>
            </a:r>
            <a:r>
              <a:rPr lang="ru-RU" sz="7800" dirty="0" smtClean="0">
                <a:solidFill>
                  <a:srgbClr val="FF0000"/>
                </a:solidFill>
              </a:rPr>
              <a:t> раунд</a:t>
            </a:r>
            <a:br>
              <a:rPr lang="ru-RU" sz="7800" dirty="0" smtClean="0">
                <a:solidFill>
                  <a:srgbClr val="FF0000"/>
                </a:solidFill>
              </a:rPr>
            </a:br>
            <a:r>
              <a:rPr lang="ru-RU" sz="7800" dirty="0" smtClean="0">
                <a:solidFill>
                  <a:srgbClr val="FF0000"/>
                </a:solidFill>
              </a:rPr>
              <a:t>Природа</a:t>
            </a:r>
            <a:endParaRPr lang="ru-RU" sz="7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681913" cy="3743325"/>
          </a:xfrm>
        </p:spPr>
        <p:txBody>
          <a:bodyPr/>
          <a:lstStyle/>
          <a:p>
            <a:r>
              <a:rPr lang="ru-RU"/>
              <a:t>Зачем грачи ходят по полю за пахарем?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Ответ: едят червей, которых вытащил наружу плуг.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997200"/>
            <a:ext cx="7772400" cy="411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3" name="Picture 5" descr="2_1_20135_12372036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781300"/>
            <a:ext cx="7200900" cy="2982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1" y="-6"/>
            <a:ext cx="9131318" cy="68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989138"/>
            <a:ext cx="6861175" cy="2286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7800" dirty="0">
                <a:solidFill>
                  <a:srgbClr val="FF0000"/>
                </a:solidFill>
              </a:rPr>
              <a:t>Приветствие  команд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4103688"/>
          </a:xfrm>
        </p:spPr>
        <p:txBody>
          <a:bodyPr/>
          <a:lstStyle/>
          <a:p>
            <a:r>
              <a:rPr lang="ru-RU"/>
              <a:t>Сколько крыльев у жука?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Ответ: 2 пары, то есть 4.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1" name="Picture 5" descr="_DSC035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3286125" cy="4537075"/>
          </a:xfrm>
          <a:prstGeom prst="rect">
            <a:avLst/>
          </a:prstGeom>
          <a:noFill/>
        </p:spPr>
      </p:pic>
      <p:pic>
        <p:nvPicPr>
          <p:cNvPr id="19463" name="Picture 7" descr="P51716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916113"/>
            <a:ext cx="4787900" cy="4583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4175125"/>
          </a:xfrm>
        </p:spPr>
        <p:txBody>
          <a:bodyPr/>
          <a:lstStyle/>
          <a:p>
            <a:r>
              <a:rPr lang="ru-RU"/>
              <a:t>Какие ноги вырастают у головастиков раньше: </a:t>
            </a:r>
            <a:br>
              <a:rPr lang="ru-RU"/>
            </a:br>
            <a:r>
              <a:rPr lang="ru-RU"/>
              <a:t>задние или передние?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178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Ответ: задние.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9" name="Picture 5" descr="final_FL0054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700808"/>
            <a:ext cx="5255543" cy="345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4319588"/>
          </a:xfrm>
        </p:spPr>
        <p:txBody>
          <a:bodyPr/>
          <a:lstStyle/>
          <a:p>
            <a:r>
              <a:rPr lang="ru-RU"/>
              <a:t>Какая корова лучше и сытней живёт: </a:t>
            </a:r>
            <a:br>
              <a:rPr lang="ru-RU"/>
            </a:br>
            <a:r>
              <a:rPr lang="ru-RU"/>
              <a:t>хвостатая или бесхвостая?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Ответ: хвостатая. Она отгоняет хвостом кровососущих насекомых.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3" name="Picture 5" descr="1-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2060848"/>
            <a:ext cx="4320009" cy="325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3670300"/>
          </a:xfrm>
        </p:spPr>
        <p:txBody>
          <a:bodyPr/>
          <a:lstStyle/>
          <a:p>
            <a:r>
              <a:rPr lang="ru-RU"/>
              <a:t>Что случается с пчелой после того, как она ужалит?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852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Ответ: пчела умирает.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1" name="Picture 5" descr="152059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700808"/>
            <a:ext cx="3167583" cy="2641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823" name="Picture 7" descr="150077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2420888"/>
            <a:ext cx="3744416" cy="270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4319588"/>
          </a:xfrm>
        </p:spPr>
        <p:txBody>
          <a:bodyPr/>
          <a:lstStyle/>
          <a:p>
            <a:r>
              <a:rPr lang="ru-RU"/>
              <a:t>Глаза на рогах, дом на спине. Кто это?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Ответ: улитка.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9" name="Picture 5" descr="post-46175-1221043139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132856"/>
            <a:ext cx="3455615" cy="2593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1" name="Picture 7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2420888"/>
            <a:ext cx="2961531" cy="2222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1" y="-6"/>
            <a:ext cx="9131318" cy="68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989138"/>
            <a:ext cx="6861175" cy="2286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7800" dirty="0" smtClean="0">
                <a:solidFill>
                  <a:srgbClr val="FF0000"/>
                </a:solidFill>
              </a:rPr>
              <a:t>1 раунд</a:t>
            </a:r>
            <a:br>
              <a:rPr lang="ru-RU" sz="7800" dirty="0" smtClean="0">
                <a:solidFill>
                  <a:srgbClr val="FF0000"/>
                </a:solidFill>
              </a:rPr>
            </a:br>
            <a:r>
              <a:rPr lang="ru-RU" sz="7800" dirty="0" smtClean="0">
                <a:solidFill>
                  <a:srgbClr val="FF0000"/>
                </a:solidFill>
              </a:rPr>
              <a:t>Математика</a:t>
            </a:r>
            <a:endParaRPr lang="ru-RU" sz="7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4175125"/>
          </a:xfrm>
        </p:spPr>
        <p:txBody>
          <a:bodyPr/>
          <a:lstStyle/>
          <a:p>
            <a:r>
              <a:rPr lang="ru-RU"/>
              <a:t>Можно ли назвать паука насекомым?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Ответ: нет. У насекомых 6 ног, </a:t>
            </a:r>
            <a:br>
              <a:rPr lang="ru-RU" sz="4000"/>
            </a:br>
            <a:r>
              <a:rPr lang="ru-RU" sz="4000"/>
              <a:t>а у паука 8.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5" name="Picture 5" descr="spider_at_wi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276475"/>
            <a:ext cx="5222875" cy="385127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3670300"/>
          </a:xfrm>
        </p:spPr>
        <p:txBody>
          <a:bodyPr/>
          <a:lstStyle/>
          <a:p>
            <a:r>
              <a:rPr lang="ru-RU"/>
              <a:t>Что ест зимой жаба?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/>
          <a:lstStyle/>
          <a:p>
            <a:r>
              <a:rPr lang="ru-RU" sz="4000" dirty="0"/>
              <a:t>Ответ: ничего, зимой жаба спит.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7" name="Picture 5" descr="63758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2348880"/>
            <a:ext cx="4392339" cy="3105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3814763"/>
          </a:xfrm>
        </p:spPr>
        <p:txBody>
          <a:bodyPr/>
          <a:lstStyle/>
          <a:p>
            <a:r>
              <a:rPr lang="ru-RU"/>
              <a:t>Все ли зайцы зимой становятся белыми?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Ответ: нет, русаки не белеют,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белеют </a:t>
            </a:r>
            <a:r>
              <a:rPr lang="ru-RU" sz="3200" dirty="0"/>
              <a:t>только беляки.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9" name="Picture 7" descr="zajac-belj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1772816"/>
            <a:ext cx="2987675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2976" y="1428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488" y="4286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1428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1857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25003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3286124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422" y="4643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43768" y="17144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72198" y="5786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14612" y="3286124"/>
            <a:ext cx="51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868" y="3286124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1357298"/>
            <a:ext cx="450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х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9124" y="1285860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у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0496" y="1357298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868" y="135729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3240" y="1357298"/>
            <a:ext cx="50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3240" y="3286124"/>
            <a:ext cx="50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0496" y="3286124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9124" y="3286124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9124" y="857232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9124" y="1785926"/>
            <a:ext cx="50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72462" y="3286124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15206" y="4286256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4714884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01090" y="3357562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15206" y="4786322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01090" y="4786322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00496" y="2285992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3570" y="2285992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868" y="2285992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9124" y="2285992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6314" y="2285992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14942" y="2285992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ь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2132" y="3786190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57686" y="2786058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ц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2" y="3286124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ц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0760" y="3286124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72132" y="2786058"/>
            <a:ext cx="55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й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9388" y="3286124"/>
            <a:ext cx="550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16" y="3286124"/>
            <a:ext cx="537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15206" y="328612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43834" y="3286124"/>
            <a:ext cx="55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15206" y="3786190"/>
            <a:ext cx="55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6644" y="2786058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6644" y="2214554"/>
            <a:ext cx="498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72462" y="4714884"/>
            <a:ext cx="47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1571612"/>
            <a:ext cx="4205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5.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b="1" dirty="0" smtClean="0">
                <a:solidFill>
                  <a:srgbClr val="009900"/>
                </a:solidFill>
              </a:rPr>
              <a:t>С неба падает слезами,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По земле бежит ручьями.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1928802"/>
            <a:ext cx="1227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дождь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571744"/>
            <a:ext cx="41724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6. Ежедневно в семь утра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От трещит: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-Вставать пора!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3286124"/>
            <a:ext cx="18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будильник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929066"/>
            <a:ext cx="39806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7. Целый день купается,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Всё е не разувается.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День и ночь на ножках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Красные сапожки.</a:t>
            </a:r>
            <a:endParaRPr lang="ru-RU" sz="2800" b="1" dirty="0">
              <a:solidFill>
                <a:srgbClr val="99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5143512"/>
            <a:ext cx="807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гусь</a:t>
            </a:r>
            <a:endParaRPr lang="ru-RU" sz="2800" b="1" dirty="0">
              <a:solidFill>
                <a:srgbClr val="99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715016"/>
            <a:ext cx="471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8. Ей бродить ничуть не лень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Рядом с нами целый день.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6143644"/>
            <a:ext cx="876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тень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Общие документы\КАРТИНКИ\АНИМИРОВАННЫЕ КАРТИНКИ\1 (109)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14942" y="1000108"/>
            <a:ext cx="2339998" cy="173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1029" t="3676" r="19117" b="4411"/>
          <a:stretch>
            <a:fillRect/>
          </a:stretch>
        </p:blipFill>
        <p:spPr bwMode="auto">
          <a:xfrm>
            <a:off x="7286644" y="2643182"/>
            <a:ext cx="1571636" cy="206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r="5594"/>
          <a:stretch>
            <a:fillRect/>
          </a:stretch>
        </p:blipFill>
        <p:spPr bwMode="auto">
          <a:xfrm>
            <a:off x="6357950" y="4929198"/>
            <a:ext cx="257176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67544" y="116632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Загадки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4941168"/>
            <a:ext cx="1600136" cy="13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5720" y="857232"/>
            <a:ext cx="44635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1.Каждый год я к вам лечу.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Зимовать у вас хочу.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И ещё красней зимой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Ярко-красный галстук мой.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571612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</a:rPr>
              <a:t>снегирь</a:t>
            </a:r>
            <a:endParaRPr lang="ru-RU" sz="2800" b="1" dirty="0">
              <a:solidFill>
                <a:srgbClr val="0066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404664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2786058"/>
            <a:ext cx="43677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2.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b="1" dirty="0" smtClean="0">
                <a:solidFill>
                  <a:srgbClr val="009900"/>
                </a:solidFill>
              </a:rPr>
              <a:t>Трав копытами касаясь. 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Ходит по лесу красавец.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Ходит смело и легко,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Рога раскинув широко.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082" y="335756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лось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509120"/>
            <a:ext cx="38766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3. Забралась на карниз,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Нос повесила вниз.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На ночь слёзы прячет,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А на солнце плачет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6093296"/>
            <a:ext cx="1554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сосулька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130" descr="лось, анимаш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214554"/>
            <a:ext cx="2000264" cy="2483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8019" y="1020747"/>
            <a:ext cx="34932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161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Конкурс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339975" y="2708275"/>
            <a:ext cx="54006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6400" b="1">
                <a:solidFill>
                  <a:schemeClr val="tx2"/>
                </a:solidFill>
                <a:latin typeface="Arial" charset="0"/>
              </a:rPr>
              <a:t>«Разминка»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1" y="-6"/>
            <a:ext cx="9131318" cy="68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83671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Разоспался барин бурый,</a:t>
            </a:r>
          </a:p>
          <a:p>
            <a:pPr>
              <a:buNone/>
            </a:pPr>
            <a:r>
              <a:rPr lang="ru-RU" dirty="0" smtClean="0"/>
              <a:t>А весной проснулся хмурый.</a:t>
            </a:r>
          </a:p>
          <a:p>
            <a:pPr>
              <a:buNone/>
            </a:pPr>
            <a:r>
              <a:rPr lang="ru-RU" dirty="0" smtClean="0"/>
              <a:t>Недоволен, засопел,</a:t>
            </a:r>
          </a:p>
          <a:p>
            <a:pPr>
              <a:buNone/>
            </a:pPr>
            <a:r>
              <a:rPr lang="ru-RU" dirty="0" smtClean="0"/>
              <a:t>Досмотреть сон не успел.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988840"/>
            <a:ext cx="12897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медведь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92896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Кто умеет прыгать ловко?</a:t>
            </a:r>
          </a:p>
          <a:p>
            <a:pPr>
              <a:buNone/>
            </a:pPr>
            <a:r>
              <a:rPr lang="ru-RU" dirty="0" smtClean="0"/>
              <a:t>Вот спортивная сноровка!</a:t>
            </a:r>
          </a:p>
          <a:p>
            <a:pPr>
              <a:buNone/>
            </a:pPr>
            <a:r>
              <a:rPr lang="ru-RU" dirty="0" smtClean="0"/>
              <a:t>У кого в дупле запас,</a:t>
            </a:r>
          </a:p>
          <a:p>
            <a:pPr>
              <a:buNone/>
            </a:pPr>
            <a:r>
              <a:rPr lang="ru-RU" dirty="0" smtClean="0"/>
              <a:t>Скачет кто получше нас?</a:t>
            </a:r>
          </a:p>
          <a:p>
            <a:pPr>
              <a:buNone/>
            </a:pPr>
            <a:r>
              <a:rPr lang="ru-RU" dirty="0" smtClean="0"/>
              <a:t>Кто же песенки поет,</a:t>
            </a:r>
          </a:p>
          <a:p>
            <a:pPr>
              <a:buNone/>
            </a:pPr>
            <a:r>
              <a:rPr lang="ru-RU" dirty="0" smtClean="0"/>
              <a:t>Да орешки всё грызет?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6021288"/>
            <a:ext cx="9414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кабан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725144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Кто под дубом часто бродит, </a:t>
            </a:r>
          </a:p>
          <a:p>
            <a:pPr>
              <a:buNone/>
            </a:pPr>
            <a:r>
              <a:rPr lang="ru-RU" dirty="0" smtClean="0"/>
              <a:t>Желуди смакует,</a:t>
            </a:r>
          </a:p>
          <a:p>
            <a:pPr>
              <a:buNone/>
            </a:pPr>
            <a:r>
              <a:rPr lang="ru-RU" dirty="0" smtClean="0"/>
              <a:t>И за кем охотник ходит</a:t>
            </a:r>
          </a:p>
          <a:p>
            <a:pPr>
              <a:buNone/>
            </a:pPr>
            <a:r>
              <a:rPr lang="ru-RU" dirty="0" smtClean="0"/>
              <a:t>И добычу чует?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0064" y="4301480"/>
            <a:ext cx="9111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белка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692696"/>
            <a:ext cx="32403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Он рога свои раскинул,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Как корону носит их.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И силен он, и красив он,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Потому попал в наш стих?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1988840"/>
            <a:ext cx="16799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Лось, олень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2564904"/>
            <a:ext cx="31500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Эта птичка никогда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Для птенцов не вьет гнезда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Сядет где-то на суку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И кричит: «Ку-ку, ку-ку»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3933056"/>
            <a:ext cx="12859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кукушка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4365104"/>
            <a:ext cx="32403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Она умна, хитра,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При том  хвостик с маячком.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Хвост мелькает там и тут,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Малыши  за ним бегут.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6021288"/>
            <a:ext cx="8050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Загадки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4797152"/>
            <a:ext cx="1872208" cy="19346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5" descr="ёюсрър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60032" y="2924944"/>
            <a:ext cx="2088232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2852936"/>
            <a:ext cx="1584176" cy="17374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0_8b0_52307fd9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808" y="2780928"/>
            <a:ext cx="1856961" cy="18695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3" descr="2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95536" y="2924944"/>
            <a:ext cx="2112235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07904" y="5013176"/>
            <a:ext cx="1571520" cy="15693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Школа 17_секретарь\Desktop\Новая папка\Животный мир\Лошади, Зебры, Верблюды\00015116.jpg"/>
          <p:cNvPicPr/>
          <p:nvPr/>
        </p:nvPicPr>
        <p:blipFill>
          <a:blip r:embed="rId8" cstate="print">
            <a:grayscl/>
            <a:lum bright="12000" contrast="12000"/>
          </a:blip>
          <a:srcRect l="13638" t="7447" r="17391" b="3901"/>
          <a:stretch>
            <a:fillRect/>
          </a:stretch>
        </p:blipFill>
        <p:spPr bwMode="auto">
          <a:xfrm>
            <a:off x="1619672" y="4880795"/>
            <a:ext cx="1882691" cy="1977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331640" y="-171400"/>
            <a:ext cx="11934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-171400"/>
            <a:ext cx="120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Дик.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5232 L 0.63281 -0.3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10463 L -0.21181 -0.356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7337 L -0.45278 -0.115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0.12662 L -0.7401 0.156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9328 L 0.53507 -0.439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39445 -0.15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3 -0.09769 L -0.39358 -0.02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Конкурс «Ромашка»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9878694">
            <a:off x="4087594" y="2361383"/>
            <a:ext cx="2407184" cy="9974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1119750">
            <a:off x="4380271" y="3931935"/>
            <a:ext cx="2407184" cy="9974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5655316">
            <a:off x="3064575" y="4974844"/>
            <a:ext cx="2407184" cy="9974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9096571">
            <a:off x="1574303" y="4535593"/>
            <a:ext cx="2407184" cy="9974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68275">
            <a:off x="1109266" y="3116200"/>
            <a:ext cx="2407184" cy="9974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4186790">
            <a:off x="2164154" y="1783798"/>
            <a:ext cx="2407184" cy="99743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91880" y="3356992"/>
            <a:ext cx="100811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9825861">
            <a:off x="4173582" y="2463171"/>
            <a:ext cx="2222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ц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ыпленок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431892">
            <a:off x="4654758" y="4060499"/>
            <a:ext cx="1122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олк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8222741">
            <a:off x="2349525" y="4630296"/>
            <a:ext cx="1032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игр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332008">
            <a:off x="2022987" y="3293439"/>
            <a:ext cx="1094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сел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4609746">
            <a:off x="2608557" y="2146776"/>
            <a:ext cx="1454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ошка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188001">
            <a:off x="3732852" y="5040224"/>
            <a:ext cx="1094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нот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685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240631"/>
            <a:ext cx="7488634" cy="5617369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поле пахали 7 тракторов. 2 трактора остановились. Сколько тракторов в поле?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>
                <a:solidFill>
                  <a:srgbClr val="800080"/>
                </a:solidFill>
              </a:rPr>
              <a:t>У животного 2 правые ноги, 2 левые ноги, 2 ноги спереди, 2 сзади. Сколько ног у животного?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/>
              <a:t>На какое дерево садится ворона во время проливного дождя?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>
                <a:solidFill>
                  <a:srgbClr val="800080"/>
                </a:solidFill>
              </a:rPr>
              <a:t>Шил 7 братьев. У каждого брата по 1 сестре. Сколько шло человек?</a:t>
            </a:r>
          </a:p>
        </p:txBody>
      </p:sp>
      <p:sp>
        <p:nvSpPr>
          <p:cNvPr id="380932" name="WordArt 4"/>
          <p:cNvSpPr>
            <a:spLocks noChangeArrowheads="1" noChangeShapeType="1" noTextEdit="1"/>
          </p:cNvSpPr>
          <p:nvPr/>
        </p:nvSpPr>
        <p:spPr bwMode="auto">
          <a:xfrm>
            <a:off x="8532813" y="115888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0933" name="WordArt 5"/>
          <p:cNvSpPr>
            <a:spLocks noChangeArrowheads="1" noChangeShapeType="1" noTextEdit="1"/>
          </p:cNvSpPr>
          <p:nvPr/>
        </p:nvSpPr>
        <p:spPr bwMode="auto">
          <a:xfrm>
            <a:off x="8532813" y="836613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0935" name="WordArt 7"/>
          <p:cNvSpPr>
            <a:spLocks noChangeArrowheads="1" noChangeShapeType="1" noTextEdit="1"/>
          </p:cNvSpPr>
          <p:nvPr/>
        </p:nvSpPr>
        <p:spPr bwMode="auto">
          <a:xfrm>
            <a:off x="8532813" y="2852738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0936" name="WordArt 8"/>
          <p:cNvSpPr>
            <a:spLocks noChangeArrowheads="1" noChangeShapeType="1" noTextEdit="1"/>
          </p:cNvSpPr>
          <p:nvPr/>
        </p:nvSpPr>
        <p:spPr bwMode="auto">
          <a:xfrm>
            <a:off x="8459788" y="3644900"/>
            <a:ext cx="431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0937" name="WordArt 9"/>
          <p:cNvSpPr>
            <a:spLocks noChangeArrowheads="1" noChangeShapeType="1" noTextEdit="1"/>
          </p:cNvSpPr>
          <p:nvPr/>
        </p:nvSpPr>
        <p:spPr bwMode="auto">
          <a:xfrm>
            <a:off x="8459788" y="4437063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0939" name="WordArt 11"/>
          <p:cNvSpPr>
            <a:spLocks noChangeArrowheads="1" noChangeShapeType="1" noTextEdit="1"/>
          </p:cNvSpPr>
          <p:nvPr/>
        </p:nvSpPr>
        <p:spPr bwMode="auto">
          <a:xfrm>
            <a:off x="8532813" y="6092825"/>
            <a:ext cx="431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56376" y="126876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72400" y="249289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4077072"/>
            <a:ext cx="2400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мокрое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84368" y="4581128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1340768"/>
            <a:ext cx="676875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</a:pPr>
            <a:r>
              <a:rPr lang="ru-RU" sz="2800" dirty="0" smtClean="0"/>
              <a:t>5.    На </a:t>
            </a:r>
            <a:r>
              <a:rPr lang="ru-RU" sz="2800" dirty="0" smtClean="0"/>
              <a:t>прогулку вышли 9 собак. Из них 2 собаки белые, 3 черные, остальные рыжие. Сколько было рыжих?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dirty="0" smtClean="0">
                <a:solidFill>
                  <a:srgbClr val="800080"/>
                </a:solidFill>
              </a:rPr>
              <a:t>6.    В </a:t>
            </a:r>
            <a:r>
              <a:rPr lang="ru-RU" sz="2800" dirty="0" smtClean="0">
                <a:solidFill>
                  <a:srgbClr val="800080"/>
                </a:solidFill>
              </a:rPr>
              <a:t>пруду плавало 7 уток. Они решили поиграть и нырнули в глубину. Сколько уток плавало в пруду</a:t>
            </a:r>
            <a:r>
              <a:rPr lang="ru-RU" sz="2800" dirty="0" smtClean="0">
                <a:solidFill>
                  <a:srgbClr val="800080"/>
                </a:solidFill>
              </a:rPr>
              <a:t>?</a:t>
            </a:r>
            <a:endParaRPr lang="ru-RU" sz="2800" dirty="0" smtClean="0">
              <a:solidFill>
                <a:srgbClr val="800080"/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ru-RU" sz="2800" dirty="0" smtClean="0"/>
              <a:t>7.   По </a:t>
            </a:r>
            <a:r>
              <a:rPr lang="ru-RU" sz="2800" dirty="0" smtClean="0"/>
              <a:t>тропинке идут 3 черных и 6 серых гусей. А навстречу им 1 серая и 1 белая утка. Сколько было всего уток?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 dirty="0" smtClean="0">
                <a:solidFill>
                  <a:srgbClr val="800080"/>
                </a:solidFill>
              </a:rPr>
              <a:t>8.   Наступил </a:t>
            </a:r>
            <a:r>
              <a:rPr lang="ru-RU" sz="2800" dirty="0" smtClean="0">
                <a:solidFill>
                  <a:srgbClr val="800080"/>
                </a:solidFill>
              </a:rPr>
              <a:t>декабрь, распустились 3 ромашки, а потом еще одна. Сколько цветов распустились?</a:t>
            </a:r>
            <a:endParaRPr lang="ru-RU" sz="2800" dirty="0">
              <a:solidFill>
                <a:srgbClr val="80008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1340768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234888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2360" y="3429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436510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099" name="AutoShape 3"/>
          <p:cNvSpPr>
            <a:spLocks noChangeArrowheads="1"/>
          </p:cNvSpPr>
          <p:nvPr/>
        </p:nvSpPr>
        <p:spPr bwMode="auto">
          <a:xfrm rot="78259812">
            <a:off x="4859338" y="4149725"/>
            <a:ext cx="1800225" cy="1871663"/>
          </a:xfrm>
          <a:prstGeom prst="rtTriangl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8100" name="AutoShape 4"/>
          <p:cNvSpPr>
            <a:spLocks noChangeArrowheads="1"/>
          </p:cNvSpPr>
          <p:nvPr/>
        </p:nvSpPr>
        <p:spPr bwMode="auto">
          <a:xfrm rot="2690530">
            <a:off x="7451725" y="4149725"/>
            <a:ext cx="1814513" cy="1814513"/>
          </a:xfrm>
          <a:prstGeom prst="rtTriangl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8101" name="AutoShape 5"/>
          <p:cNvSpPr>
            <a:spLocks noChangeArrowheads="1"/>
          </p:cNvSpPr>
          <p:nvPr/>
        </p:nvSpPr>
        <p:spPr bwMode="auto">
          <a:xfrm rot="18862189">
            <a:off x="6156326" y="2852737"/>
            <a:ext cx="1814512" cy="1814513"/>
          </a:xfrm>
          <a:prstGeom prst="rtTriangl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8102" name="AutoShape 6"/>
          <p:cNvSpPr>
            <a:spLocks noChangeArrowheads="1"/>
          </p:cNvSpPr>
          <p:nvPr/>
        </p:nvSpPr>
        <p:spPr bwMode="auto">
          <a:xfrm rot="29710580">
            <a:off x="6156325" y="5445125"/>
            <a:ext cx="1814513" cy="1814513"/>
          </a:xfrm>
          <a:prstGeom prst="rtTriangl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8103" name="AutoShape 7"/>
          <p:cNvSpPr>
            <a:spLocks noChangeArrowheads="1"/>
          </p:cNvSpPr>
          <p:nvPr/>
        </p:nvSpPr>
        <p:spPr bwMode="auto">
          <a:xfrm rot="29680313">
            <a:off x="6156326" y="2852737"/>
            <a:ext cx="1814512" cy="1814513"/>
          </a:xfrm>
          <a:prstGeom prst="rtTriangle">
            <a:avLst/>
          </a:prstGeom>
          <a:solidFill>
            <a:srgbClr val="FF99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8104" name="WordArt 8"/>
          <p:cNvSpPr>
            <a:spLocks noChangeArrowheads="1" noChangeShapeType="1" noTextEdit="1"/>
          </p:cNvSpPr>
          <p:nvPr/>
        </p:nvSpPr>
        <p:spPr bwMode="auto">
          <a:xfrm>
            <a:off x="2483768" y="980728"/>
            <a:ext cx="51847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Острый глаз</a:t>
            </a:r>
          </a:p>
        </p:txBody>
      </p:sp>
      <p:sp>
        <p:nvSpPr>
          <p:cNvPr id="388105" name="Text Box 9"/>
          <p:cNvSpPr txBox="1">
            <a:spLocks noChangeArrowheads="1"/>
          </p:cNvSpPr>
          <p:nvPr/>
        </p:nvSpPr>
        <p:spPr bwMode="auto">
          <a:xfrm>
            <a:off x="1042988" y="2393950"/>
            <a:ext cx="4410075" cy="19208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C3300"/>
                </a:solidFill>
                <a:latin typeface="Arial" charset="0"/>
              </a:rPr>
              <a:t>Сосчитайте, </a:t>
            </a:r>
          </a:p>
          <a:p>
            <a:r>
              <a:rPr lang="ru-RU" sz="4000" b="1" dirty="0">
                <a:solidFill>
                  <a:srgbClr val="CC3300"/>
                </a:solidFill>
                <a:latin typeface="Arial" charset="0"/>
              </a:rPr>
              <a:t>сколько </a:t>
            </a:r>
          </a:p>
          <a:p>
            <a:r>
              <a:rPr lang="ru-RU" sz="4000" b="1" dirty="0">
                <a:solidFill>
                  <a:srgbClr val="CC3300"/>
                </a:solidFill>
                <a:latin typeface="Arial" charset="0"/>
              </a:rPr>
              <a:t>треугольников? </a:t>
            </a:r>
          </a:p>
        </p:txBody>
      </p:sp>
      <p:pic>
        <p:nvPicPr>
          <p:cNvPr id="388106" name="Picture 10" descr="2778213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152525" cy="1647825"/>
          </a:xfrm>
          <a:prstGeom prst="rect">
            <a:avLst/>
          </a:prstGeom>
          <a:noFill/>
        </p:spPr>
      </p:pic>
      <p:sp>
        <p:nvSpPr>
          <p:cNvPr id="388107" name="Text Box 11"/>
          <p:cNvSpPr txBox="1">
            <a:spLocks noChangeArrowheads="1"/>
          </p:cNvSpPr>
          <p:nvPr/>
        </p:nvSpPr>
        <p:spPr bwMode="auto">
          <a:xfrm>
            <a:off x="1259632" y="4797152"/>
            <a:ext cx="3540125" cy="579437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93300"/>
                </a:solidFill>
                <a:latin typeface="Arial" charset="0"/>
              </a:rPr>
              <a:t>9 </a:t>
            </a:r>
            <a:r>
              <a:rPr lang="ru-RU" sz="3200" b="1" dirty="0">
                <a:solidFill>
                  <a:srgbClr val="993300"/>
                </a:solidFill>
                <a:latin typeface="Arial" charset="0"/>
              </a:rPr>
              <a:t>треугольников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49672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Отгадай ребус</a:t>
            </a:r>
          </a:p>
        </p:txBody>
      </p:sp>
      <p:pic>
        <p:nvPicPr>
          <p:cNvPr id="7172" name="Picture 4" descr="2778213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8913"/>
            <a:ext cx="1152525" cy="1647825"/>
          </a:xfrm>
          <a:prstGeom prst="rect">
            <a:avLst/>
          </a:prstGeom>
          <a:noFill/>
        </p:spPr>
      </p:pic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84168" y="5517232"/>
            <a:ext cx="1333500" cy="82391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993300"/>
                </a:solidFill>
              </a:rPr>
              <a:t>Два</a:t>
            </a:r>
          </a:p>
        </p:txBody>
      </p:sp>
      <p:graphicFrame>
        <p:nvGraphicFramePr>
          <p:cNvPr id="7239" name="Group 71"/>
          <p:cNvGraphicFramePr>
            <a:graphicFrameLocks noGrp="1"/>
          </p:cNvGraphicFramePr>
          <p:nvPr/>
        </p:nvGraphicFramePr>
        <p:xfrm>
          <a:off x="1331913" y="1773238"/>
          <a:ext cx="4248150" cy="1439863"/>
        </p:xfrm>
        <a:graphic>
          <a:graphicData uri="http://schemas.openxmlformats.org/drawingml/2006/table">
            <a:tbl>
              <a:tblPr/>
              <a:tblGrid>
                <a:gridCol w="4248150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40" name="Group 72"/>
          <p:cNvGraphicFramePr>
            <a:graphicFrameLocks noGrp="1"/>
          </p:cNvGraphicFramePr>
          <p:nvPr/>
        </p:nvGraphicFramePr>
        <p:xfrm>
          <a:off x="1331913" y="3357563"/>
          <a:ext cx="4248150" cy="1727200"/>
        </p:xfrm>
        <a:graphic>
          <a:graphicData uri="http://schemas.openxmlformats.org/drawingml/2006/table">
            <a:tbl>
              <a:tblPr/>
              <a:tblGrid>
                <a:gridCol w="4248150"/>
              </a:tblGrid>
              <a:tr h="172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41" name="Group 73"/>
          <p:cNvGraphicFramePr>
            <a:graphicFrameLocks noGrp="1"/>
          </p:cNvGraphicFramePr>
          <p:nvPr/>
        </p:nvGraphicFramePr>
        <p:xfrm>
          <a:off x="1331913" y="5300663"/>
          <a:ext cx="4105275" cy="1296988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403350" y="1773238"/>
            <a:ext cx="3862388" cy="1368425"/>
            <a:chOff x="1429" y="300"/>
            <a:chExt cx="2288" cy="862"/>
          </a:xfrm>
        </p:grpSpPr>
        <p:pic>
          <p:nvPicPr>
            <p:cNvPr id="7227" name="Picture 59" descr="MC900052815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0" y="391"/>
              <a:ext cx="1140" cy="771"/>
            </a:xfrm>
            <a:prstGeom prst="rect">
              <a:avLst/>
            </a:prstGeom>
            <a:noFill/>
          </p:spPr>
        </p:pic>
        <p:sp>
          <p:nvSpPr>
            <p:cNvPr id="7228" name="Text Box 60"/>
            <p:cNvSpPr txBox="1">
              <a:spLocks noChangeArrowheads="1"/>
            </p:cNvSpPr>
            <p:nvPr/>
          </p:nvSpPr>
          <p:spPr bwMode="auto">
            <a:xfrm>
              <a:off x="1429" y="436"/>
              <a:ext cx="815" cy="6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600" b="1">
                  <a:solidFill>
                    <a:srgbClr val="CC3300"/>
                  </a:solidFill>
                </a:rPr>
                <a:t>ЧИ</a:t>
              </a:r>
              <a:endParaRPr lang="ru-RU"/>
            </a:p>
          </p:txBody>
        </p:sp>
        <p:sp>
          <p:nvSpPr>
            <p:cNvPr id="7229" name="Text Box 61"/>
            <p:cNvSpPr txBox="1">
              <a:spLocks noChangeArrowheads="1"/>
            </p:cNvSpPr>
            <p:nvPr/>
          </p:nvSpPr>
          <p:spPr bwMode="auto">
            <a:xfrm>
              <a:off x="3470" y="300"/>
              <a:ext cx="247" cy="6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600" b="1">
                  <a:solidFill>
                    <a:srgbClr val="CC3300"/>
                  </a:solidFill>
                </a:rPr>
                <a:t>,</a:t>
              </a:r>
              <a:endParaRPr lang="ru-RU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835150" y="3357563"/>
            <a:ext cx="3101975" cy="1749425"/>
            <a:chOff x="1610" y="1661"/>
            <a:chExt cx="1954" cy="1102"/>
          </a:xfrm>
        </p:grpSpPr>
        <p:pic>
          <p:nvPicPr>
            <p:cNvPr id="7231" name="Picture 63" descr="1685789288021624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1" y="1661"/>
              <a:ext cx="1270" cy="1102"/>
            </a:xfrm>
            <a:prstGeom prst="rect">
              <a:avLst/>
            </a:prstGeom>
            <a:noFill/>
          </p:spPr>
        </p:pic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1610" y="1797"/>
              <a:ext cx="527" cy="6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600" b="1">
                  <a:solidFill>
                    <a:srgbClr val="CC3300"/>
                  </a:solidFill>
                </a:rPr>
                <a:t>О</a:t>
              </a:r>
              <a:endParaRPr lang="ru-RU"/>
            </a:p>
          </p:txBody>
        </p:sp>
        <p:sp>
          <p:nvSpPr>
            <p:cNvPr id="7233" name="Text Box 65"/>
            <p:cNvSpPr txBox="1">
              <a:spLocks noChangeArrowheads="1"/>
            </p:cNvSpPr>
            <p:nvPr/>
          </p:nvSpPr>
          <p:spPr bwMode="auto">
            <a:xfrm>
              <a:off x="2971" y="1797"/>
              <a:ext cx="593" cy="6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600" b="1">
                  <a:solidFill>
                    <a:srgbClr val="CC3300"/>
                  </a:solidFill>
                </a:rPr>
                <a:t>Ж</a:t>
              </a:r>
              <a:endParaRPr lang="ru-RU"/>
            </a:p>
          </p:txBody>
        </p:sp>
        <p:sp>
          <p:nvSpPr>
            <p:cNvPr id="7234" name="Line 66"/>
            <p:cNvSpPr>
              <a:spLocks noChangeShapeType="1"/>
            </p:cNvSpPr>
            <p:nvPr/>
          </p:nvSpPr>
          <p:spPr bwMode="auto">
            <a:xfrm>
              <a:off x="3061" y="1933"/>
              <a:ext cx="409" cy="363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Line 67"/>
            <p:cNvSpPr>
              <a:spLocks noChangeShapeType="1"/>
            </p:cNvSpPr>
            <p:nvPr/>
          </p:nvSpPr>
          <p:spPr bwMode="auto">
            <a:xfrm>
              <a:off x="3061" y="1979"/>
              <a:ext cx="454" cy="36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Line 68"/>
            <p:cNvSpPr>
              <a:spLocks noChangeShapeType="1"/>
            </p:cNvSpPr>
            <p:nvPr/>
          </p:nvSpPr>
          <p:spPr bwMode="auto">
            <a:xfrm flipV="1">
              <a:off x="3061" y="1979"/>
              <a:ext cx="363" cy="317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Line 69"/>
            <p:cNvSpPr>
              <a:spLocks noChangeShapeType="1"/>
            </p:cNvSpPr>
            <p:nvPr/>
          </p:nvSpPr>
          <p:spPr bwMode="auto">
            <a:xfrm flipV="1">
              <a:off x="3061" y="1933"/>
              <a:ext cx="409" cy="408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Line 70"/>
            <p:cNvSpPr>
              <a:spLocks noChangeShapeType="1"/>
            </p:cNvSpPr>
            <p:nvPr/>
          </p:nvSpPr>
          <p:spPr bwMode="auto">
            <a:xfrm flipV="1">
              <a:off x="3061" y="1933"/>
              <a:ext cx="409" cy="40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763713" y="5300663"/>
            <a:ext cx="2376487" cy="1246187"/>
            <a:chOff x="1519" y="1026"/>
            <a:chExt cx="1497" cy="785"/>
          </a:xfrm>
        </p:grpSpPr>
        <p:sp>
          <p:nvSpPr>
            <p:cNvPr id="7243" name="Text Box 75"/>
            <p:cNvSpPr txBox="1">
              <a:spLocks noChangeArrowheads="1"/>
            </p:cNvSpPr>
            <p:nvPr/>
          </p:nvSpPr>
          <p:spPr bwMode="auto">
            <a:xfrm>
              <a:off x="1519" y="1117"/>
              <a:ext cx="933" cy="6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600" b="1">
                  <a:solidFill>
                    <a:srgbClr val="CC3300"/>
                  </a:solidFill>
                </a:rPr>
                <a:t>Д ,,</a:t>
              </a:r>
              <a:endParaRPr lang="ru-RU"/>
            </a:p>
          </p:txBody>
        </p:sp>
        <p:pic>
          <p:nvPicPr>
            <p:cNvPr id="7244" name="Picture 76" descr="MC900441419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6" y="1026"/>
              <a:ext cx="590" cy="785"/>
            </a:xfrm>
            <a:prstGeom prst="rect">
              <a:avLst/>
            </a:prstGeom>
            <a:noFill/>
          </p:spPr>
        </p:pic>
      </p:grp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012160" y="2060848"/>
            <a:ext cx="1927225" cy="76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993300"/>
                </a:solidFill>
              </a:rPr>
              <a:t>Число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5940152" y="3861048"/>
            <a:ext cx="1654175" cy="76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993300"/>
                </a:solidFill>
              </a:rPr>
              <a:t>Один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  <p:bldP spid="7246" grpId="0"/>
      <p:bldP spid="72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805</Words>
  <Application>Microsoft Office PowerPoint</Application>
  <PresentationFormat>Экран (4:3)</PresentationFormat>
  <Paragraphs>262</Paragraphs>
  <Slides>52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 «Все обо всем»</vt:lpstr>
      <vt:lpstr>1 раунд Математика</vt:lpstr>
      <vt:lpstr>Приветствие  команд</vt:lpstr>
      <vt:lpstr>1 раунд Математика</vt:lpstr>
      <vt:lpstr>Слайд 5</vt:lpstr>
      <vt:lpstr>Слайд 6</vt:lpstr>
      <vt:lpstr>Слайд 7</vt:lpstr>
      <vt:lpstr>Слайд 8</vt:lpstr>
      <vt:lpstr>Слайд 9</vt:lpstr>
      <vt:lpstr>Слайд 10</vt:lpstr>
      <vt:lpstr>Конкурс «Логический»</vt:lpstr>
      <vt:lpstr>Конкурс «Логический»</vt:lpstr>
      <vt:lpstr>2 раунд Русский язык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3 раунд Природа</vt:lpstr>
      <vt:lpstr>Зачем грачи ходят по полю за пахарем?</vt:lpstr>
      <vt:lpstr>Ответ: едят червей, которых вытащил наружу плуг.</vt:lpstr>
      <vt:lpstr>Сколько крыльев у жука?</vt:lpstr>
      <vt:lpstr>Ответ: 2 пары, то есть 4.</vt:lpstr>
      <vt:lpstr>Какие ноги вырастают у головастиков раньше:  задние или передние?</vt:lpstr>
      <vt:lpstr>Ответ: задние.</vt:lpstr>
      <vt:lpstr>Какая корова лучше и сытней живёт:  хвостатая или бесхвостая?</vt:lpstr>
      <vt:lpstr>Ответ: хвостатая. Она отгоняет хвостом кровососущих насекомых.</vt:lpstr>
      <vt:lpstr>Что случается с пчелой после того, как она ужалит?</vt:lpstr>
      <vt:lpstr>Ответ: пчела умирает.</vt:lpstr>
      <vt:lpstr>Глаза на рогах, дом на спине. Кто это?</vt:lpstr>
      <vt:lpstr>Ответ: улитка.</vt:lpstr>
      <vt:lpstr>Можно ли назвать паука насекомым?</vt:lpstr>
      <vt:lpstr>Ответ: нет. У насекомых 6 ног,  а у паука 8.</vt:lpstr>
      <vt:lpstr>Что ест зимой жаба?</vt:lpstr>
      <vt:lpstr>Ответ: ничего, зимой жаба спит.</vt:lpstr>
      <vt:lpstr>Все ли зайцы зимой становятся белыми?</vt:lpstr>
      <vt:lpstr>Ответ: нет, русаки не белеют,  белеют только беляки.</vt:lpstr>
      <vt:lpstr>Слайд 46</vt:lpstr>
      <vt:lpstr>Слайд 47</vt:lpstr>
      <vt:lpstr>Слайд 48</vt:lpstr>
      <vt:lpstr>Слайд 49</vt:lpstr>
      <vt:lpstr>Загадки</vt:lpstr>
      <vt:lpstr>Слайд 51</vt:lpstr>
      <vt:lpstr>Конкурс «Ромашка»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2011-10-10T13:34:17Z</dcterms:created>
  <dcterms:modified xsi:type="dcterms:W3CDTF">2011-10-12T06:49:52Z</dcterms:modified>
</cp:coreProperties>
</file>