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58" r:id="rId5"/>
    <p:sldId id="274" r:id="rId6"/>
    <p:sldId id="262" r:id="rId7"/>
    <p:sldId id="275" r:id="rId8"/>
    <p:sldId id="259" r:id="rId9"/>
    <p:sldId id="276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29" autoAdjust="0"/>
    <p:restoredTop sz="94660"/>
  </p:normalViewPr>
  <p:slideViewPr>
    <p:cSldViewPr>
      <p:cViewPr varScale="1">
        <p:scale>
          <a:sx n="68" d="100"/>
          <a:sy n="68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0"/>
    </c:view3D>
    <c:plotArea>
      <c:layout>
        <c:manualLayout>
          <c:layoutTarget val="inner"/>
          <c:xMode val="edge"/>
          <c:yMode val="edge"/>
          <c:x val="0"/>
          <c:y val="7.1901428988043457E-4"/>
          <c:w val="1"/>
          <c:h val="0.8263432588167858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9999FF"/>
            </a:solidFill>
            <a:ln w="12701">
              <a:solidFill>
                <a:srgbClr val="000000"/>
              </a:solidFill>
              <a:prstDash val="solid"/>
            </a:ln>
          </c:spPr>
          <c:dPt>
            <c:idx val="1"/>
            <c:spPr>
              <a:solidFill>
                <a:srgbClr val="993366"/>
              </a:solidFill>
              <a:ln w="12701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CC"/>
              </a:solidFill>
              <a:ln w="12701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CCFFFF"/>
              </a:solidFill>
              <a:ln w="12701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9.6910699003207201E-2"/>
                  <c:y val="3.440411125079956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15 st</a:t>
                    </a:r>
                  </a:p>
                </c:rich>
              </c:tx>
              <c:showCatName val="1"/>
              <c:showSerName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23 st</a:t>
                    </a:r>
                  </a:p>
                </c:rich>
              </c:tx>
              <c:showCatName val="1"/>
              <c:showSerName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25 st.</a:t>
                    </a:r>
                  </a:p>
                </c:rich>
              </c:tx>
              <c:showCatName val="1"/>
              <c:showSerName val="1"/>
            </c:dLbl>
            <c:dLbl>
              <c:idx val="3"/>
              <c:layout>
                <c:manualLayout>
                  <c:x val="0.11942704501677713"/>
                  <c:y val="3.533805333156883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12 st.</a:t>
                    </a:r>
                  </a:p>
                </c:rich>
              </c:tx>
              <c:showCatName val="1"/>
              <c:showSerName val="1"/>
            </c:dLbl>
            <c:spPr>
              <a:noFill/>
              <a:ln w="25403">
                <a:noFill/>
              </a:ln>
            </c:spPr>
            <c:txPr>
              <a:bodyPr/>
              <a:lstStyle/>
              <a:p>
                <a:pPr>
                  <a:defRPr sz="20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CatName val="1"/>
            <c:showSerName val="1"/>
            <c:showLeaderLines val="1"/>
          </c:dLbls>
          <c:cat>
            <c:strRef>
              <c:f>Sheet1!$B$1:$E$1</c:f>
              <c:strCache>
                <c:ptCount val="4"/>
                <c:pt idx="0">
                  <c:v>15 st</c:v>
                </c:pt>
                <c:pt idx="1">
                  <c:v>23 st</c:v>
                </c:pt>
                <c:pt idx="2">
                  <c:v>25 st.</c:v>
                </c:pt>
                <c:pt idx="3">
                  <c:v>12 st.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15</c:v>
                </c:pt>
                <c:pt idx="1">
                  <c:v>23</c:v>
                </c:pt>
                <c:pt idx="2">
                  <c:v>25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993366"/>
            </a:solidFill>
            <a:ln w="12701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12701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CC"/>
              </a:solidFill>
              <a:ln w="12701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CCFFFF"/>
              </a:solidFill>
              <a:ln w="12701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Sheet1!$B$1:$E$1</c:f>
              <c:strCache>
                <c:ptCount val="4"/>
                <c:pt idx="0">
                  <c:v>15 st</c:v>
                </c:pt>
                <c:pt idx="1">
                  <c:v>23 st</c:v>
                </c:pt>
                <c:pt idx="2">
                  <c:v>25 st.</c:v>
                </c:pt>
                <c:pt idx="3">
                  <c:v>12 st.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FFFFCC"/>
            </a:solidFill>
            <a:ln w="12701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12701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993366"/>
              </a:solidFill>
              <a:ln w="12701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CCFFFF"/>
              </a:solidFill>
              <a:ln w="12701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Sheet1!$B$1:$E$1</c:f>
              <c:strCache>
                <c:ptCount val="4"/>
                <c:pt idx="0">
                  <c:v>15 st</c:v>
                </c:pt>
                <c:pt idx="1">
                  <c:v>23 st</c:v>
                </c:pt>
                <c:pt idx="2">
                  <c:v>25 st.</c:v>
                </c:pt>
                <c:pt idx="3">
                  <c:v>12 st.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</c:strCache>
            </c:strRef>
          </c:tx>
          <c:spPr>
            <a:solidFill>
              <a:srgbClr val="CCFFFF"/>
            </a:solidFill>
            <a:ln w="12701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12701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993366"/>
              </a:solidFill>
              <a:ln w="12701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CC"/>
              </a:solidFill>
              <a:ln w="12701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Sheet1!$B$1:$E$1</c:f>
              <c:strCache>
                <c:ptCount val="4"/>
                <c:pt idx="0">
                  <c:v>15 st</c:v>
                </c:pt>
                <c:pt idx="1">
                  <c:v>23 st</c:v>
                </c:pt>
                <c:pt idx="2">
                  <c:v>25 st.</c:v>
                </c:pt>
                <c:pt idx="3">
                  <c:v>12 st.</c:v>
                </c:pt>
              </c:strCache>
            </c:strRef>
          </c:cat>
          <c:val>
            <c:numRef>
              <c:f>Sheet1!$B$5:$E$5</c:f>
              <c:numCache>
                <c:formatCode>General</c:formatCode>
                <c:ptCount val="4"/>
              </c:numCache>
            </c:numRef>
          </c:val>
        </c:ser>
      </c:pie3DChart>
      <c:spPr>
        <a:solidFill>
          <a:srgbClr val="C0C0C0"/>
        </a:solidFill>
        <a:ln w="12701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4.7712228832971999E-2"/>
          <c:y val="0.83957733731559436"/>
          <c:w val="0.90265914607641951"/>
          <c:h val="0.1343215223097112"/>
        </c:manualLayout>
      </c:layout>
      <c:spPr>
        <a:noFill/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745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9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196779964221825"/>
          <c:y val="0.1787709497206704"/>
          <c:w val="0.85509838998211096"/>
          <c:h val="0.7206703910614527"/>
        </c:manualLayout>
      </c:layout>
      <c:areaChart>
        <c:grouping val="stacked"/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575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</c:strCache>
            </c:strRef>
          </c:tx>
          <c:spPr>
            <a:solidFill>
              <a:srgbClr val="CCFFFF"/>
            </a:solidFill>
            <a:ln w="12700">
              <a:solidFill>
                <a:srgbClr val="000000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Sheet1!$B$5:$E$5</c:f>
              <c:numCache>
                <c:formatCode>General</c:formatCode>
                <c:ptCount val="4"/>
              </c:numCache>
            </c:numRef>
          </c:val>
        </c:ser>
        <c:axId val="143432320"/>
        <c:axId val="143454592"/>
      </c:areaChar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0000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2"/>
            <c:spPr>
              <a:solidFill>
                <a:srgbClr val="80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3399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0</c:v>
                </c:pt>
                <c:pt idx="1">
                  <c:v>17</c:v>
                </c:pt>
                <c:pt idx="2">
                  <c:v>17</c:v>
                </c:pt>
                <c:pt idx="3">
                  <c:v>11</c:v>
                </c:pt>
              </c:numCache>
            </c:numRef>
          </c:val>
        </c:ser>
        <c:axId val="143456128"/>
        <c:axId val="143457664"/>
      </c:barChart>
      <c:catAx>
        <c:axId val="143432320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575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43454592"/>
        <c:crosses val="autoZero"/>
        <c:auto val="1"/>
        <c:lblAlgn val="ctr"/>
        <c:lblOffset val="100"/>
        <c:tickLblSkip val="1"/>
        <c:tickMarkSkip val="1"/>
      </c:catAx>
      <c:valAx>
        <c:axId val="143454592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575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43432320"/>
        <c:crosses val="autoZero"/>
        <c:crossBetween val="midCat"/>
      </c:valAx>
      <c:catAx>
        <c:axId val="143456128"/>
        <c:scaling>
          <c:orientation val="minMax"/>
        </c:scaling>
        <c:delete val="1"/>
        <c:axPos val="l"/>
        <c:numFmt formatCode="General" sourceLinked="1"/>
        <c:tickLblPos val="nextTo"/>
        <c:crossAx val="143457664"/>
        <c:crosses val="autoZero"/>
        <c:auto val="1"/>
        <c:lblAlgn val="ctr"/>
        <c:lblOffset val="100"/>
      </c:catAx>
      <c:valAx>
        <c:axId val="143457664"/>
        <c:scaling>
          <c:orientation val="minMax"/>
        </c:scaling>
        <c:axPos val="t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575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43456128"/>
        <c:crosses val="max"/>
        <c:crossBetween val="between"/>
      </c:valAx>
      <c:spPr>
        <a:solidFill>
          <a:srgbClr val="FFFF00"/>
        </a:solidFill>
        <a:ln w="12700">
          <a:solidFill>
            <a:srgbClr val="808080"/>
          </a:solidFill>
          <a:prstDash val="solid"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575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00"/>
      <c:depthPercent val="160"/>
      <c:rAngAx val="1"/>
    </c:view3D>
    <c:plotArea>
      <c:layout>
        <c:manualLayout>
          <c:layoutTarget val="inner"/>
          <c:xMode val="edge"/>
          <c:yMode val="edge"/>
          <c:x val="8.1377151799687006E-2"/>
          <c:y val="8.0862533692722366E-2"/>
          <c:w val="0.88532520493360645"/>
          <c:h val="0.82210242587601057"/>
        </c:manualLayout>
      </c:layout>
      <c:bar3DChart>
        <c:barDir val="col"/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Lbls>
            <c:showVal val="1"/>
          </c:dLbls>
          <c:cat>
            <c:numRef>
              <c:f>Sheet1!$B$1:$G$1</c:f>
              <c:numCache>
                <c:formatCode>General</c:formatCode>
                <c:ptCount val="6"/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dLbls>
            <c:showVal val="1"/>
          </c:dLbls>
          <c:cat>
            <c:numRef>
              <c:f>Sheet1!$B$1:$G$1</c:f>
              <c:numCache>
                <c:formatCode>General</c:formatCode>
                <c:ptCount val="6"/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FFFFCC"/>
            </a:solidFill>
            <a:ln w="38100">
              <a:solidFill>
                <a:srgbClr val="000000"/>
              </a:solidFill>
              <a:prstDash val="solid"/>
            </a:ln>
          </c:spPr>
          <c:dLbls>
            <c:showVal val="1"/>
          </c:dLbls>
          <c:cat>
            <c:numRef>
              <c:f>Sheet1!$B$1:$G$1</c:f>
              <c:numCache>
                <c:formatCode>General</c:formatCode>
                <c:ptCount val="6"/>
              </c:numCache>
            </c:numRef>
          </c:cat>
          <c:val>
            <c:numRef>
              <c:f>Sheet1!$B$4:$G$4</c:f>
              <c:numCache>
                <c:formatCode>General</c:formatCode>
                <c:ptCount val="6"/>
                <c:pt idx="0">
                  <c:v>10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CCFFFF"/>
            </a:solidFill>
            <a:ln w="12700">
              <a:solidFill>
                <a:srgbClr val="000000"/>
              </a:solidFill>
              <a:prstDash val="solid"/>
            </a:ln>
          </c:spPr>
          <c:dLbls>
            <c:showVal val="1"/>
          </c:dLbls>
          <c:cat>
            <c:numRef>
              <c:f>Sheet1!$B$1:$G$1</c:f>
              <c:numCache>
                <c:formatCode>General</c:formatCode>
                <c:ptCount val="6"/>
              </c:numCache>
            </c:numRef>
          </c:cat>
          <c:val>
            <c:numRef>
              <c:f>Sheet1!$B$5:$G$5</c:f>
              <c:numCache>
                <c:formatCode>General</c:formatCode>
                <c:ptCount val="6"/>
                <c:pt idx="0">
                  <c:v>20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5</c:v>
                </c:pt>
              </c:strCache>
            </c:strRef>
          </c:tx>
          <c:dLbls>
            <c:showVal val="1"/>
          </c:dLbls>
          <c:cat>
            <c:numRef>
              <c:f>Sheet1!$B$1:$G$1</c:f>
              <c:numCache>
                <c:formatCode>General</c:formatCode>
                <c:ptCount val="6"/>
              </c:numCache>
            </c:numRef>
          </c:cat>
          <c:val>
            <c:numRef>
              <c:f>Sheet1!$B$6:$G$6</c:f>
              <c:numCache>
                <c:formatCode>General</c:formatCode>
                <c:ptCount val="6"/>
                <c:pt idx="0">
                  <c:v>11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6</c:v>
                </c:pt>
              </c:strCache>
            </c:strRef>
          </c:tx>
          <c:spPr>
            <a:solidFill>
              <a:srgbClr val="FF8080"/>
            </a:solidFill>
            <a:ln w="12700">
              <a:solidFill>
                <a:srgbClr val="000000"/>
              </a:solidFill>
              <a:prstDash val="solid"/>
            </a:ln>
          </c:spPr>
          <c:dLbls>
            <c:showVal val="1"/>
          </c:dLbls>
          <c:cat>
            <c:numRef>
              <c:f>Sheet1!$B$1:$G$1</c:f>
              <c:numCache>
                <c:formatCode>General</c:formatCode>
                <c:ptCount val="6"/>
              </c:numCache>
            </c:numRef>
          </c:cat>
          <c:val>
            <c:numRef>
              <c:f>Sheet1!$B$7:$G$7</c:f>
              <c:numCache>
                <c:formatCode>General</c:formatCode>
                <c:ptCount val="6"/>
                <c:pt idx="0">
                  <c:v>20</c:v>
                </c:pt>
              </c:numCache>
            </c:numRef>
          </c:val>
        </c:ser>
        <c:gapWidth val="0"/>
        <c:shape val="cylinder"/>
        <c:axId val="137986816"/>
        <c:axId val="137988352"/>
        <c:axId val="138179456"/>
      </c:bar3DChart>
      <c:catAx>
        <c:axId val="137986816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25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37988352"/>
        <c:crosses val="autoZero"/>
        <c:auto val="1"/>
        <c:lblAlgn val="ctr"/>
        <c:lblOffset val="100"/>
        <c:tickLblSkip val="1"/>
        <c:tickMarkSkip val="1"/>
      </c:catAx>
      <c:valAx>
        <c:axId val="137988352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25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37986816"/>
        <c:crosses val="autoZero"/>
        <c:crossBetween val="between"/>
      </c:valAx>
      <c:serAx>
        <c:axId val="138179456"/>
        <c:scaling>
          <c:orientation val="minMax"/>
        </c:scaling>
        <c:axPos val="b"/>
        <c:tickLblPos val="nextTo"/>
        <c:crossAx val="137988352"/>
        <c:crosses val="autoZero"/>
      </c:serAx>
    </c:plotArea>
    <c:legend>
      <c:legendPos val="r"/>
      <c:layout>
        <c:manualLayout>
          <c:xMode val="edge"/>
          <c:yMode val="edge"/>
          <c:x val="4.0679176466578065E-2"/>
          <c:y val="0.91729440069991264"/>
          <c:w val="0.95932082353342241"/>
          <c:h val="8.1955745115193976E-2"/>
        </c:manualLayout>
      </c:layout>
      <c:spPr>
        <a:noFill/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495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625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04EDB95-2005-4DE1-9393-388A3222F2A6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1A405714-D143-444E-9164-93A4033CB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Что такое здоровый образ жиз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533400"/>
            <a:ext cx="914400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en-US" sz="6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Healthy way of life</a:t>
            </a: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7200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The student: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Maryam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Rizakhanova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B form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The teacher: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Gusejnova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S.M.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The teacher of English language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34634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Что такое здоровый образ жиз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291264" cy="20882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Georgia" pitchFamily="18" charset="0"/>
                <a:ea typeface="+mj-ea"/>
                <a:cs typeface="+mj-cs"/>
              </a:rPr>
              <a:t>«</a:t>
            </a:r>
            <a:r>
              <a:rPr lang="ru-RU" b="1" dirty="0">
                <a:solidFill>
                  <a:srgbClr val="FFFF00"/>
                </a:solidFill>
                <a:latin typeface="Georgia" pitchFamily="18" charset="0"/>
                <a:ea typeface="+mj-ea"/>
                <a:cs typeface="+mj-cs"/>
              </a:rPr>
              <a:t>Ваше здоровье – самое ценное, что у вас есть. На всю жизнь вам дается только один </a:t>
            </a:r>
            <a:r>
              <a:rPr lang="ru-RU" b="1" dirty="0" smtClean="0">
                <a:solidFill>
                  <a:srgbClr val="FFFF00"/>
                </a:solidFill>
                <a:latin typeface="Georgia" pitchFamily="18" charset="0"/>
                <a:ea typeface="+mj-ea"/>
                <a:cs typeface="+mj-cs"/>
              </a:rPr>
              <a:t>организм».</a:t>
            </a: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</a:p>
          <a:p>
            <a:pPr marL="0" indent="0" algn="r">
              <a:buNone/>
            </a:pP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Гиппократ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2770" name="AutoShape 2" descr="http://www.colloidalsilver.com/wp-content/uploads/2014/07/Hippocrates_Colloidal-Silve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://www.colloidalsilver.com/wp-content/uploads/2014/07/Hippocrates_Colloidal-Silve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4" name="Picture 6" descr="http://cdn.okultureno.ru/medialibrary/d67/d673c74c7549fd2b26faa660e21e87ea/Gippokr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676400"/>
            <a:ext cx="5128330" cy="5181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134467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лл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17"/>
            <a:ext cx="9144000" cy="68502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3600" y="0"/>
            <a:ext cx="70104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7030A0"/>
                </a:solidFill>
                <a:ea typeface="Times New Roman"/>
              </a:rPr>
              <a:t>Здоровый образ жизни – </a:t>
            </a:r>
          </a:p>
          <a:p>
            <a:pPr algn="ctr"/>
            <a:r>
              <a:rPr lang="ru-RU" sz="4400" b="1" i="1" dirty="0" smtClean="0">
                <a:solidFill>
                  <a:srgbClr val="FFFF00"/>
                </a:solidFill>
                <a:ea typeface="Times New Roman"/>
              </a:rPr>
              <a:t> </a:t>
            </a:r>
            <a:r>
              <a:rPr lang="ru-RU" sz="3600" b="1" i="1" dirty="0" smtClean="0">
                <a:solidFill>
                  <a:srgbClr val="C00000"/>
                </a:solidFill>
                <a:ea typeface="Times New Roman"/>
              </a:rPr>
              <a:t>это способ жизнедеятельности,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ea typeface="Times New Roman"/>
              </a:rPr>
              <a:t> направленный на полное изменение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ea typeface="Times New Roman"/>
              </a:rPr>
              <a:t>прежних привычек,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ea typeface="Times New Roman"/>
              </a:rPr>
              <a:t> касающихся еды, режима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ea typeface="Times New Roman"/>
              </a:rPr>
              <a:t>физической активности и отдыха.</a:t>
            </a:r>
            <a:endParaRPr lang="ru-RU" sz="3600" i="1" dirty="0"/>
          </a:p>
        </p:txBody>
      </p:sp>
    </p:spTree>
    <p:extLst>
      <p:ext uri="{BB962C8B-B14F-4D97-AF65-F5344CB8AC3E}">
        <p14:creationId xmlns="" xmlns:p14="http://schemas.microsoft.com/office/powerpoint/2010/main" val="11366942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Администратор\Desktop\ррпр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2362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Спорт</a:t>
            </a:r>
            <a:endParaRPr lang="ru-RU" sz="48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Администратор\Desktop\Гайдара\Новая папка (8)\1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2971800" cy="67213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Объект 2"/>
          <p:cNvGraphicFramePr/>
          <p:nvPr/>
        </p:nvGraphicFramePr>
        <p:xfrm>
          <a:off x="2734574" y="0"/>
          <a:ext cx="6409426" cy="662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4176135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C:\Users\Администратор\Desktop\ррпр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70077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6477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	</a:t>
            </a:r>
            <a:r>
              <a:rPr lang="ru-RU" sz="4800" b="1" dirty="0">
                <a:solidFill>
                  <a:srgbClr val="FFFF00"/>
                </a:solidFill>
              </a:rPr>
              <a:t>Избавляемся от вредных привычек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3075" name="Picture 3" descr="F:\i (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0801"/>
            <a:ext cx="4608940" cy="4267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426" y="1600201"/>
            <a:ext cx="5216574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265305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C:\Users\Администратор\Desktop\ррпр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70077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6477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	</a:t>
            </a:r>
            <a:r>
              <a:rPr lang="ru-RU" sz="4800" b="1" dirty="0">
                <a:solidFill>
                  <a:srgbClr val="FFFF00"/>
                </a:solidFill>
              </a:rPr>
              <a:t>Избавляемся от вредных привычек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8" name="Picture 3" descr="F:\i (1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0"/>
            <a:ext cx="2590800" cy="3832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Объект 1"/>
          <p:cNvGraphicFramePr/>
          <p:nvPr/>
        </p:nvGraphicFramePr>
        <p:xfrm>
          <a:off x="304800" y="1600200"/>
          <a:ext cx="6324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7265305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i (1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08213"/>
            <a:ext cx="6881192" cy="33925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i (2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6751338" cy="4876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0"/>
            <a:ext cx="84249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FFFF00"/>
                </a:solidFill>
              </a:rPr>
              <a:t>Правильное и здоровое </a:t>
            </a:r>
            <a:r>
              <a:rPr lang="ru-RU" sz="6000" b="1" dirty="0" smtClean="0">
                <a:solidFill>
                  <a:srgbClr val="FFFF00"/>
                </a:solidFill>
              </a:rPr>
              <a:t>   </a:t>
            </a:r>
            <a:r>
              <a:rPr lang="ru-RU" sz="6600" b="1" dirty="0" smtClean="0">
                <a:solidFill>
                  <a:srgbClr val="FFFF00"/>
                </a:solidFill>
              </a:rPr>
              <a:t>питание</a:t>
            </a:r>
            <a:endParaRPr lang="ru-RU" sz="6600" b="1" dirty="0">
              <a:solidFill>
                <a:srgbClr val="FFFF00"/>
              </a:solidFill>
            </a:endParaRPr>
          </a:p>
        </p:txBody>
      </p:sp>
      <p:pic>
        <p:nvPicPr>
          <p:cNvPr id="5" name="Picture 2" descr="F:\i (8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400"/>
            <a:ext cx="5410200" cy="4800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F:\i (1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005871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Администратор\Desktop\ррпр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Правильное питание</a:t>
            </a:r>
            <a:endParaRPr lang="ru-RU" sz="4800" b="1" dirty="0">
              <a:solidFill>
                <a:srgbClr val="FFFF00"/>
              </a:solidFill>
            </a:endParaRPr>
          </a:p>
        </p:txBody>
      </p:sp>
      <p:graphicFrame>
        <p:nvGraphicFramePr>
          <p:cNvPr id="6" name="Объект 2"/>
          <p:cNvGraphicFramePr/>
          <p:nvPr/>
        </p:nvGraphicFramePr>
        <p:xfrm>
          <a:off x="3276600" y="914400"/>
          <a:ext cx="57150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0" name="Picture 2" descr="https://s1.1zoom.ru/b5150/470/Clock_Vegetables_Fruit_Creative_White_background_516329_1600x9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6000"/>
            <a:ext cx="3352800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76135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дминистратор\Desktop\лл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49991"/>
            <a:ext cx="5040560" cy="621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54394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271</TotalTime>
  <Words>91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Апекс</vt:lpstr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Основной</cp:lastModifiedBy>
  <cp:revision>21</cp:revision>
  <dcterms:created xsi:type="dcterms:W3CDTF">2016-03-16T06:59:21Z</dcterms:created>
  <dcterms:modified xsi:type="dcterms:W3CDTF">2018-11-20T06:13:33Z</dcterms:modified>
</cp:coreProperties>
</file>