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1" r:id="rId3"/>
    <p:sldId id="263" r:id="rId4"/>
    <p:sldId id="264" r:id="rId5"/>
    <p:sldId id="265" r:id="rId6"/>
    <p:sldId id="292" r:id="rId7"/>
    <p:sldId id="293" r:id="rId8"/>
    <p:sldId id="266" r:id="rId9"/>
    <p:sldId id="267" r:id="rId10"/>
    <p:sldId id="269" r:id="rId11"/>
    <p:sldId id="262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5" r:id="rId26"/>
    <p:sldId id="287" r:id="rId27"/>
    <p:sldId id="289" r:id="rId28"/>
    <p:sldId id="290" r:id="rId29"/>
    <p:sldId id="26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900"/>
    <a:srgbClr val="173A8D"/>
    <a:srgbClr val="129481"/>
    <a:srgbClr val="0F2741"/>
    <a:srgbClr val="001736"/>
    <a:srgbClr val="003374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243" autoAdjust="0"/>
    <p:restoredTop sz="86380" autoAdjust="0"/>
  </p:normalViewPr>
  <p:slideViewPr>
    <p:cSldViewPr snapToGrid="0"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56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четв.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7а</c:v>
                </c:pt>
                <c:pt idx="8">
                  <c:v>7б</c:v>
                </c:pt>
                <c:pt idx="9">
                  <c:v>7в</c:v>
                </c:pt>
                <c:pt idx="10">
                  <c:v>8а</c:v>
                </c:pt>
                <c:pt idx="11">
                  <c:v>8б</c:v>
                </c:pt>
                <c:pt idx="12">
                  <c:v>8в</c:v>
                </c:pt>
                <c:pt idx="13">
                  <c:v>9а</c:v>
                </c:pt>
                <c:pt idx="14">
                  <c:v>9б</c:v>
                </c:pt>
                <c:pt idx="15">
                  <c:v>9в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9</c:v>
                </c:pt>
                <c:pt idx="1">
                  <c:v>59</c:v>
                </c:pt>
                <c:pt idx="2">
                  <c:v>41</c:v>
                </c:pt>
                <c:pt idx="3">
                  <c:v>35</c:v>
                </c:pt>
                <c:pt idx="4">
                  <c:v>53</c:v>
                </c:pt>
                <c:pt idx="5">
                  <c:v>50</c:v>
                </c:pt>
                <c:pt idx="6">
                  <c:v>66</c:v>
                </c:pt>
                <c:pt idx="7">
                  <c:v>45</c:v>
                </c:pt>
                <c:pt idx="8">
                  <c:v>44</c:v>
                </c:pt>
                <c:pt idx="9">
                  <c:v>62</c:v>
                </c:pt>
                <c:pt idx="10">
                  <c:v>32</c:v>
                </c:pt>
                <c:pt idx="11">
                  <c:v>19</c:v>
                </c:pt>
                <c:pt idx="12">
                  <c:v>49</c:v>
                </c:pt>
                <c:pt idx="13">
                  <c:v>33</c:v>
                </c:pt>
                <c:pt idx="14">
                  <c:v>101</c:v>
                </c:pt>
                <c:pt idx="15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четв.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7а</c:v>
                </c:pt>
                <c:pt idx="8">
                  <c:v>7б</c:v>
                </c:pt>
                <c:pt idx="9">
                  <c:v>7в</c:v>
                </c:pt>
                <c:pt idx="10">
                  <c:v>8а</c:v>
                </c:pt>
                <c:pt idx="11">
                  <c:v>8б</c:v>
                </c:pt>
                <c:pt idx="12">
                  <c:v>8в</c:v>
                </c:pt>
                <c:pt idx="13">
                  <c:v>9а</c:v>
                </c:pt>
                <c:pt idx="14">
                  <c:v>9б</c:v>
                </c:pt>
                <c:pt idx="15">
                  <c:v>9в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четв.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7а</c:v>
                </c:pt>
                <c:pt idx="8">
                  <c:v>7б</c:v>
                </c:pt>
                <c:pt idx="9">
                  <c:v>7в</c:v>
                </c:pt>
                <c:pt idx="10">
                  <c:v>8а</c:v>
                </c:pt>
                <c:pt idx="11">
                  <c:v>8б</c:v>
                </c:pt>
                <c:pt idx="12">
                  <c:v>8в</c:v>
                </c:pt>
                <c:pt idx="13">
                  <c:v>9а</c:v>
                </c:pt>
                <c:pt idx="14">
                  <c:v>9б</c:v>
                </c:pt>
                <c:pt idx="15">
                  <c:v>9в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четв.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7а</c:v>
                </c:pt>
                <c:pt idx="8">
                  <c:v>7б</c:v>
                </c:pt>
                <c:pt idx="9">
                  <c:v>7в</c:v>
                </c:pt>
                <c:pt idx="10">
                  <c:v>8а</c:v>
                </c:pt>
                <c:pt idx="11">
                  <c:v>8б</c:v>
                </c:pt>
                <c:pt idx="12">
                  <c:v>8в</c:v>
                </c:pt>
                <c:pt idx="13">
                  <c:v>9а</c:v>
                </c:pt>
                <c:pt idx="14">
                  <c:v>9б</c:v>
                </c:pt>
                <c:pt idx="15">
                  <c:v>9в</c:v>
                </c:pt>
              </c:strCache>
            </c:strRef>
          </c:cat>
          <c:val>
            <c:numRef>
              <c:f>Лист1!$E$2:$E$17</c:f>
              <c:numCache>
                <c:formatCode>General</c:formatCode>
                <c:ptCount val="16"/>
              </c:numCache>
            </c:numRef>
          </c:val>
        </c:ser>
        <c:shape val="box"/>
        <c:axId val="73907584"/>
        <c:axId val="82711680"/>
        <c:axId val="0"/>
      </c:bar3DChart>
      <c:catAx>
        <c:axId val="73907584"/>
        <c:scaling>
          <c:orientation val="minMax"/>
        </c:scaling>
        <c:axPos val="b"/>
        <c:tickLblPos val="nextTo"/>
        <c:crossAx val="82711680"/>
        <c:crosses val="autoZero"/>
        <c:auto val="1"/>
        <c:lblAlgn val="ctr"/>
        <c:lblOffset val="100"/>
      </c:catAx>
      <c:valAx>
        <c:axId val="82711680"/>
        <c:scaling>
          <c:orientation val="minMax"/>
        </c:scaling>
        <c:axPos val="l"/>
        <c:majorGridlines/>
        <c:numFmt formatCode="General" sourceLinked="1"/>
        <c:tickLblPos val="nextTo"/>
        <c:crossAx val="73907584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общ-е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97</c:v>
                </c:pt>
                <c:pt idx="1">
                  <c:v>97</c:v>
                </c:pt>
                <c:pt idx="2">
                  <c:v>95</c:v>
                </c:pt>
                <c:pt idx="3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общ-е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общ-е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общ-е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axId val="93209344"/>
        <c:axId val="93210880"/>
      </c:barChart>
      <c:catAx>
        <c:axId val="9320934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3210880"/>
        <c:crosses val="autoZero"/>
        <c:auto val="1"/>
        <c:lblAlgn val="ctr"/>
        <c:lblOffset val="100"/>
      </c:catAx>
      <c:valAx>
        <c:axId val="93210880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93209344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информ.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3.6</c:v>
                </c:pt>
                <c:pt idx="1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информ.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информ.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информ.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shape val="box"/>
        <c:axId val="93078656"/>
        <c:axId val="93080192"/>
        <c:axId val="0"/>
      </c:bar3DChart>
      <c:catAx>
        <c:axId val="9307865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3080192"/>
        <c:crosses val="autoZero"/>
        <c:auto val="1"/>
        <c:lblAlgn val="ctr"/>
        <c:lblOffset val="100"/>
      </c:catAx>
      <c:valAx>
        <c:axId val="93080192"/>
        <c:scaling>
          <c:orientation val="minMax"/>
          <c:max val="5"/>
          <c:min val="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93078656"/>
        <c:crosses val="autoZero"/>
        <c:crossBetween val="between"/>
        <c:majorUnit val="0.5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shape val="box"/>
        <c:axId val="93111808"/>
        <c:axId val="93113344"/>
        <c:axId val="0"/>
      </c:bar3DChart>
      <c:catAx>
        <c:axId val="9311180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3113344"/>
        <c:crosses val="autoZero"/>
        <c:auto val="1"/>
        <c:lblAlgn val="ctr"/>
        <c:lblOffset val="100"/>
      </c:catAx>
      <c:valAx>
        <c:axId val="93113344"/>
        <c:scaling>
          <c:orientation val="minMax"/>
          <c:max val="8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93111808"/>
        <c:crosses val="autoZero"/>
        <c:crossBetween val="between"/>
        <c:majorUnit val="5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информ.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</c:v>
                </c:pt>
                <c:pt idx="1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информ.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информ.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информ.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axId val="92469120"/>
        <c:axId val="92470656"/>
      </c:barChart>
      <c:catAx>
        <c:axId val="9246912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2470656"/>
        <c:crosses val="autoZero"/>
        <c:auto val="1"/>
        <c:lblAlgn val="ctr"/>
        <c:lblOffset val="100"/>
      </c:catAx>
      <c:valAx>
        <c:axId val="92470656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92469120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труд (м)</c:v>
                </c:pt>
                <c:pt idx="1">
                  <c:v>труд (д)</c:v>
                </c:pt>
                <c:pt idx="2">
                  <c:v>физ-ра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4.8</c:v>
                </c:pt>
                <c:pt idx="1">
                  <c:v>4</c:v>
                </c:pt>
                <c:pt idx="2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труд (м)</c:v>
                </c:pt>
                <c:pt idx="1">
                  <c:v>труд (д)</c:v>
                </c:pt>
                <c:pt idx="2">
                  <c:v>физ-ра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труд (м)</c:v>
                </c:pt>
                <c:pt idx="1">
                  <c:v>труд (д)</c:v>
                </c:pt>
                <c:pt idx="2">
                  <c:v>физ-ра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труд (м)</c:v>
                </c:pt>
                <c:pt idx="1">
                  <c:v>труд (д)</c:v>
                </c:pt>
                <c:pt idx="2">
                  <c:v>физ-ра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shape val="box"/>
        <c:axId val="96547584"/>
        <c:axId val="96549120"/>
        <c:axId val="0"/>
      </c:bar3DChart>
      <c:catAx>
        <c:axId val="9654758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6549120"/>
        <c:crosses val="autoZero"/>
        <c:auto val="1"/>
        <c:lblAlgn val="ctr"/>
        <c:lblOffset val="100"/>
      </c:catAx>
      <c:valAx>
        <c:axId val="96549120"/>
        <c:scaling>
          <c:orientation val="minMax"/>
          <c:max val="5"/>
          <c:min val="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96547584"/>
        <c:crosses val="autoZero"/>
        <c:crossBetween val="between"/>
        <c:majorUnit val="0.5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техн (м)</c:v>
                </c:pt>
                <c:pt idx="1">
                  <c:v>техн (д)</c:v>
                </c:pt>
                <c:pt idx="2">
                  <c:v>физ-ра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94</c:v>
                </c:pt>
                <c:pt idx="2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техн (м)</c:v>
                </c:pt>
                <c:pt idx="1">
                  <c:v>техн (д)</c:v>
                </c:pt>
                <c:pt idx="2">
                  <c:v>физ-ра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техн (м)</c:v>
                </c:pt>
                <c:pt idx="1">
                  <c:v>техн (д)</c:v>
                </c:pt>
                <c:pt idx="2">
                  <c:v>физ-ра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техн (м)</c:v>
                </c:pt>
                <c:pt idx="1">
                  <c:v>техн (д)</c:v>
                </c:pt>
                <c:pt idx="2">
                  <c:v>физ-ра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shape val="box"/>
        <c:axId val="95816704"/>
        <c:axId val="95822592"/>
        <c:axId val="0"/>
      </c:bar3DChart>
      <c:catAx>
        <c:axId val="9581670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5822592"/>
        <c:crosses val="autoZero"/>
        <c:auto val="1"/>
        <c:lblAlgn val="ctr"/>
        <c:lblOffset val="100"/>
      </c:catAx>
      <c:valAx>
        <c:axId val="95822592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95816704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техн. (м)</c:v>
                </c:pt>
                <c:pt idx="1">
                  <c:v>техн (д)</c:v>
                </c:pt>
                <c:pt idx="2">
                  <c:v>физ-ра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техн. (м)</c:v>
                </c:pt>
                <c:pt idx="1">
                  <c:v>техн (д)</c:v>
                </c:pt>
                <c:pt idx="2">
                  <c:v>физ-ра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техн. (м)</c:v>
                </c:pt>
                <c:pt idx="1">
                  <c:v>техн (д)</c:v>
                </c:pt>
                <c:pt idx="2">
                  <c:v>физ-ра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техн. (м)</c:v>
                </c:pt>
                <c:pt idx="1">
                  <c:v>техн (д)</c:v>
                </c:pt>
                <c:pt idx="2">
                  <c:v>физ-ра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axId val="95984256"/>
        <c:axId val="95990144"/>
      </c:barChart>
      <c:catAx>
        <c:axId val="9598425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5990144"/>
        <c:crosses val="autoZero"/>
        <c:auto val="1"/>
        <c:lblAlgn val="ctr"/>
        <c:lblOffset val="100"/>
      </c:catAx>
      <c:valAx>
        <c:axId val="95990144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95984256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М. Магомедовна</c:v>
                </c:pt>
                <c:pt idx="1">
                  <c:v>Ф.Магомедгабибовна</c:v>
                </c:pt>
                <c:pt idx="2">
                  <c:v>М. Махмудовна</c:v>
                </c:pt>
                <c:pt idx="3">
                  <c:v>И. Исаевна</c:v>
                </c:pt>
                <c:pt idx="4">
                  <c:v>Ф. Миразагасановна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</c:v>
                </c:pt>
                <c:pt idx="1">
                  <c:v>33</c:v>
                </c:pt>
                <c:pt idx="2">
                  <c:v>37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М. Магомедовна</c:v>
                </c:pt>
                <c:pt idx="1">
                  <c:v>Ф.Магомедгабибовна</c:v>
                </c:pt>
                <c:pt idx="2">
                  <c:v>М. Махмудовна</c:v>
                </c:pt>
                <c:pt idx="3">
                  <c:v>И. Исаевна</c:v>
                </c:pt>
                <c:pt idx="4">
                  <c:v>Ф. Миразагасановна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М. Магомедовна</c:v>
                </c:pt>
                <c:pt idx="1">
                  <c:v>Ф.Магомедгабибовна</c:v>
                </c:pt>
                <c:pt idx="2">
                  <c:v>М. Махмудовна</c:v>
                </c:pt>
                <c:pt idx="3">
                  <c:v>И. Исаевна</c:v>
                </c:pt>
                <c:pt idx="4">
                  <c:v>Ф. Миразагасановна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М. Магомедовна</c:v>
                </c:pt>
                <c:pt idx="1">
                  <c:v>Ф.Магомедгабибовна</c:v>
                </c:pt>
                <c:pt idx="2">
                  <c:v>М. Махмудовна</c:v>
                </c:pt>
                <c:pt idx="3">
                  <c:v>И. Исаевна</c:v>
                </c:pt>
                <c:pt idx="4">
                  <c:v>Ф. Миразагасановна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hape val="box"/>
        <c:axId val="96025216"/>
        <c:axId val="96031104"/>
        <c:axId val="0"/>
      </c:bar3DChart>
      <c:catAx>
        <c:axId val="96025216"/>
        <c:scaling>
          <c:orientation val="minMax"/>
        </c:scaling>
        <c:axPos val="b"/>
        <c:tickLblPos val="nextTo"/>
        <c:crossAx val="96031104"/>
        <c:crosses val="autoZero"/>
        <c:auto val="1"/>
        <c:lblAlgn val="ctr"/>
        <c:lblOffset val="100"/>
      </c:catAx>
      <c:valAx>
        <c:axId val="96031104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6025216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С. Назимовна</c:v>
                </c:pt>
                <c:pt idx="1">
                  <c:v>А. Ибрагимхал.</c:v>
                </c:pt>
                <c:pt idx="2">
                  <c:v>А. Магомедовна</c:v>
                </c:pt>
                <c:pt idx="3">
                  <c:v>З. Магиятд.</c:v>
                </c:pt>
                <c:pt idx="4">
                  <c:v>Р. Гергаевна</c:v>
                </c:pt>
                <c:pt idx="5">
                  <c:v>Н.Магомедовна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57</c:v>
                </c:pt>
                <c:pt idx="1">
                  <c:v>21</c:v>
                </c:pt>
                <c:pt idx="2">
                  <c:v>26</c:v>
                </c:pt>
                <c:pt idx="3">
                  <c:v>33</c:v>
                </c:pt>
                <c:pt idx="4">
                  <c:v>55</c:v>
                </c:pt>
                <c:pt idx="5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С. Назимовна</c:v>
                </c:pt>
                <c:pt idx="1">
                  <c:v>А. Ибрагимхал.</c:v>
                </c:pt>
                <c:pt idx="2">
                  <c:v>А. Магомедовна</c:v>
                </c:pt>
                <c:pt idx="3">
                  <c:v>З. Магиятд.</c:v>
                </c:pt>
                <c:pt idx="4">
                  <c:v>Р. Гергаевна</c:v>
                </c:pt>
                <c:pt idx="5">
                  <c:v>Н.Магомедовна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С. Назимовна</c:v>
                </c:pt>
                <c:pt idx="1">
                  <c:v>А. Ибрагимхал.</c:v>
                </c:pt>
                <c:pt idx="2">
                  <c:v>А. Магомедовна</c:v>
                </c:pt>
                <c:pt idx="3">
                  <c:v>З. Магиятд.</c:v>
                </c:pt>
                <c:pt idx="4">
                  <c:v>Р. Гергаевна</c:v>
                </c:pt>
                <c:pt idx="5">
                  <c:v>Н.Магомедовна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С. Назимовна</c:v>
                </c:pt>
                <c:pt idx="1">
                  <c:v>А. Ибрагимхал.</c:v>
                </c:pt>
                <c:pt idx="2">
                  <c:v>А. Магомедовна</c:v>
                </c:pt>
                <c:pt idx="3">
                  <c:v>З. Магиятд.</c:v>
                </c:pt>
                <c:pt idx="4">
                  <c:v>Р. Гергаевна</c:v>
                </c:pt>
                <c:pt idx="5">
                  <c:v>Н.Магомедовна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</c:ser>
        <c:shape val="box"/>
        <c:axId val="98066816"/>
        <c:axId val="98068352"/>
        <c:axId val="0"/>
      </c:bar3DChart>
      <c:catAx>
        <c:axId val="98066816"/>
        <c:scaling>
          <c:orientation val="minMax"/>
        </c:scaling>
        <c:axPos val="b"/>
        <c:tickLblPos val="nextTo"/>
        <c:crossAx val="98068352"/>
        <c:crosses val="autoZero"/>
        <c:auto val="1"/>
        <c:lblAlgn val="ctr"/>
        <c:lblOffset val="100"/>
      </c:catAx>
      <c:valAx>
        <c:axId val="9806835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8066816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С. Миргаш.</c:v>
                </c:pt>
                <c:pt idx="1">
                  <c:v>Х. Натиковна</c:v>
                </c:pt>
                <c:pt idx="2">
                  <c:v>Д. Юсуфовна</c:v>
                </c:pt>
                <c:pt idx="3">
                  <c:v>А.Шамильевна</c:v>
                </c:pt>
                <c:pt idx="4">
                  <c:v>О.Танхумовна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38</c:v>
                </c:pt>
                <c:pt idx="2">
                  <c:v>52</c:v>
                </c:pt>
                <c:pt idx="3">
                  <c:v>52</c:v>
                </c:pt>
                <c:pt idx="4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С. Миргаш.</c:v>
                </c:pt>
                <c:pt idx="1">
                  <c:v>Х. Натиковна</c:v>
                </c:pt>
                <c:pt idx="2">
                  <c:v>Д. Юсуфовна</c:v>
                </c:pt>
                <c:pt idx="3">
                  <c:v>А.Шамильевна</c:v>
                </c:pt>
                <c:pt idx="4">
                  <c:v>О.Танхумовна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С. Миргаш.</c:v>
                </c:pt>
                <c:pt idx="1">
                  <c:v>Х. Натиковна</c:v>
                </c:pt>
                <c:pt idx="2">
                  <c:v>Д. Юсуфовна</c:v>
                </c:pt>
                <c:pt idx="3">
                  <c:v>А.Шамильевна</c:v>
                </c:pt>
                <c:pt idx="4">
                  <c:v>О.Танхумовна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С. Миргаш.</c:v>
                </c:pt>
                <c:pt idx="1">
                  <c:v>Х. Натиковна</c:v>
                </c:pt>
                <c:pt idx="2">
                  <c:v>Д. Юсуфовна</c:v>
                </c:pt>
                <c:pt idx="3">
                  <c:v>А.Шамильевна</c:v>
                </c:pt>
                <c:pt idx="4">
                  <c:v>О.Танхумовна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hape val="box"/>
        <c:axId val="97975680"/>
        <c:axId val="98313344"/>
        <c:axId val="0"/>
      </c:bar3DChart>
      <c:catAx>
        <c:axId val="97975680"/>
        <c:scaling>
          <c:orientation val="minMax"/>
        </c:scaling>
        <c:axPos val="b"/>
        <c:tickLblPos val="nextTo"/>
        <c:crossAx val="98313344"/>
        <c:crosses val="autoZero"/>
        <c:auto val="1"/>
        <c:lblAlgn val="ctr"/>
        <c:lblOffset val="100"/>
      </c:catAx>
      <c:valAx>
        <c:axId val="98313344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7975680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четв.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7а</c:v>
                </c:pt>
                <c:pt idx="8">
                  <c:v>7б</c:v>
                </c:pt>
                <c:pt idx="9">
                  <c:v>7в</c:v>
                </c:pt>
                <c:pt idx="10">
                  <c:v>8а</c:v>
                </c:pt>
                <c:pt idx="11">
                  <c:v>8б</c:v>
                </c:pt>
                <c:pt idx="12">
                  <c:v>8в</c:v>
                </c:pt>
                <c:pt idx="13">
                  <c:v>9а</c:v>
                </c:pt>
                <c:pt idx="14">
                  <c:v>9б</c:v>
                </c:pt>
                <c:pt idx="15">
                  <c:v>9в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4</c:v>
                </c:pt>
                <c:pt idx="1">
                  <c:v>12</c:v>
                </c:pt>
                <c:pt idx="2">
                  <c:v>14</c:v>
                </c:pt>
                <c:pt idx="3">
                  <c:v>12</c:v>
                </c:pt>
                <c:pt idx="4">
                  <c:v>16</c:v>
                </c:pt>
                <c:pt idx="5">
                  <c:v>21</c:v>
                </c:pt>
                <c:pt idx="6">
                  <c:v>14</c:v>
                </c:pt>
                <c:pt idx="7">
                  <c:v>15</c:v>
                </c:pt>
                <c:pt idx="8">
                  <c:v>17</c:v>
                </c:pt>
                <c:pt idx="9">
                  <c:v>20</c:v>
                </c:pt>
                <c:pt idx="10">
                  <c:v>8</c:v>
                </c:pt>
                <c:pt idx="11">
                  <c:v>15</c:v>
                </c:pt>
                <c:pt idx="12">
                  <c:v>14</c:v>
                </c:pt>
                <c:pt idx="13">
                  <c:v>13</c:v>
                </c:pt>
                <c:pt idx="14">
                  <c:v>18</c:v>
                </c:pt>
                <c:pt idx="15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четв.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7а</c:v>
                </c:pt>
                <c:pt idx="8">
                  <c:v>7б</c:v>
                </c:pt>
                <c:pt idx="9">
                  <c:v>7в</c:v>
                </c:pt>
                <c:pt idx="10">
                  <c:v>8а</c:v>
                </c:pt>
                <c:pt idx="11">
                  <c:v>8б</c:v>
                </c:pt>
                <c:pt idx="12">
                  <c:v>8в</c:v>
                </c:pt>
                <c:pt idx="13">
                  <c:v>9а</c:v>
                </c:pt>
                <c:pt idx="14">
                  <c:v>9б</c:v>
                </c:pt>
                <c:pt idx="15">
                  <c:v>9в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четв.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7а</c:v>
                </c:pt>
                <c:pt idx="8">
                  <c:v>7б</c:v>
                </c:pt>
                <c:pt idx="9">
                  <c:v>7в</c:v>
                </c:pt>
                <c:pt idx="10">
                  <c:v>8а</c:v>
                </c:pt>
                <c:pt idx="11">
                  <c:v>8б</c:v>
                </c:pt>
                <c:pt idx="12">
                  <c:v>8в</c:v>
                </c:pt>
                <c:pt idx="13">
                  <c:v>9а</c:v>
                </c:pt>
                <c:pt idx="14">
                  <c:v>9б</c:v>
                </c:pt>
                <c:pt idx="15">
                  <c:v>9в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четв.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7а</c:v>
                </c:pt>
                <c:pt idx="8">
                  <c:v>7б</c:v>
                </c:pt>
                <c:pt idx="9">
                  <c:v>7в</c:v>
                </c:pt>
                <c:pt idx="10">
                  <c:v>8а</c:v>
                </c:pt>
                <c:pt idx="11">
                  <c:v>8б</c:v>
                </c:pt>
                <c:pt idx="12">
                  <c:v>8в</c:v>
                </c:pt>
                <c:pt idx="13">
                  <c:v>9а</c:v>
                </c:pt>
                <c:pt idx="14">
                  <c:v>9б</c:v>
                </c:pt>
                <c:pt idx="15">
                  <c:v>9в</c:v>
                </c:pt>
              </c:strCache>
            </c:strRef>
          </c:cat>
          <c:val>
            <c:numRef>
              <c:f>Лист1!$E$2:$E$17</c:f>
              <c:numCache>
                <c:formatCode>General</c:formatCode>
                <c:ptCount val="16"/>
              </c:numCache>
            </c:numRef>
          </c:val>
        </c:ser>
        <c:shape val="box"/>
        <c:axId val="82763136"/>
        <c:axId val="86574208"/>
        <c:axId val="0"/>
      </c:bar3DChart>
      <c:catAx>
        <c:axId val="82763136"/>
        <c:scaling>
          <c:orientation val="minMax"/>
        </c:scaling>
        <c:axPos val="b"/>
        <c:tickLblPos val="nextTo"/>
        <c:crossAx val="86574208"/>
        <c:crosses val="autoZero"/>
        <c:auto val="1"/>
        <c:lblAlgn val="ctr"/>
        <c:lblOffset val="100"/>
      </c:catAx>
      <c:valAx>
        <c:axId val="86574208"/>
        <c:scaling>
          <c:orientation val="minMax"/>
        </c:scaling>
        <c:axPos val="l"/>
        <c:majorGridlines/>
        <c:numFmt formatCode="General" sourceLinked="1"/>
        <c:tickLblPos val="nextTo"/>
        <c:crossAx val="82763136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Д. Мавламовна</c:v>
                </c:pt>
                <c:pt idx="1">
                  <c:v>С. Ашурбековна</c:v>
                </c:pt>
                <c:pt idx="2">
                  <c:v>М. Арминаковна</c:v>
                </c:pt>
                <c:pt idx="3">
                  <c:v>Н. Гамидовна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49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Д. Мавламовна</c:v>
                </c:pt>
                <c:pt idx="1">
                  <c:v>С. Ашурбековна</c:v>
                </c:pt>
                <c:pt idx="2">
                  <c:v>М. Арминаковна</c:v>
                </c:pt>
                <c:pt idx="3">
                  <c:v>Н. Гамидовна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Д. Мавламовна</c:v>
                </c:pt>
                <c:pt idx="1">
                  <c:v>С. Ашурбековна</c:v>
                </c:pt>
                <c:pt idx="2">
                  <c:v>М. Арминаковна</c:v>
                </c:pt>
                <c:pt idx="3">
                  <c:v>Н. Гамидовна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Д. Мавламовна</c:v>
                </c:pt>
                <c:pt idx="1">
                  <c:v>С. Ашурбековна</c:v>
                </c:pt>
                <c:pt idx="2">
                  <c:v>М. Арминаковна</c:v>
                </c:pt>
                <c:pt idx="3">
                  <c:v>Н. Гамидовна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hape val="box"/>
        <c:axId val="98514048"/>
        <c:axId val="98515584"/>
        <c:axId val="0"/>
      </c:bar3DChart>
      <c:catAx>
        <c:axId val="98514048"/>
        <c:scaling>
          <c:orientation val="minMax"/>
        </c:scaling>
        <c:axPos val="b"/>
        <c:tickLblPos val="nextTo"/>
        <c:crossAx val="98515584"/>
        <c:crosses val="autoZero"/>
        <c:auto val="1"/>
        <c:lblAlgn val="ctr"/>
        <c:lblOffset val="100"/>
      </c:catAx>
      <c:valAx>
        <c:axId val="98515584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8514048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Д. Абдуселим.</c:v>
                </c:pt>
                <c:pt idx="1">
                  <c:v>З. Абукасумовна</c:v>
                </c:pt>
                <c:pt idx="2">
                  <c:v>В. Седретд. (б.)</c:v>
                </c:pt>
                <c:pt idx="3">
                  <c:v>В. Седретд. (г.)</c:v>
                </c:pt>
                <c:pt idx="4">
                  <c:v>А.Алиевна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</c:v>
                </c:pt>
                <c:pt idx="1">
                  <c:v>36</c:v>
                </c:pt>
                <c:pt idx="2">
                  <c:v>46</c:v>
                </c:pt>
                <c:pt idx="4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Д. Абдуселим.</c:v>
                </c:pt>
                <c:pt idx="1">
                  <c:v>З. Абукасумовна</c:v>
                </c:pt>
                <c:pt idx="2">
                  <c:v>В. Седретд. (б.)</c:v>
                </c:pt>
                <c:pt idx="3">
                  <c:v>В. Седретд. (г.)</c:v>
                </c:pt>
                <c:pt idx="4">
                  <c:v>А.Алиевна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Д. Абдуселим.</c:v>
                </c:pt>
                <c:pt idx="1">
                  <c:v>З. Абукасумовна</c:v>
                </c:pt>
                <c:pt idx="2">
                  <c:v>В. Седретд. (б.)</c:v>
                </c:pt>
                <c:pt idx="3">
                  <c:v>В. Седретд. (г.)</c:v>
                </c:pt>
                <c:pt idx="4">
                  <c:v>А.Алиевна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Д. Абдуселим.</c:v>
                </c:pt>
                <c:pt idx="1">
                  <c:v>З. Абукасумовна</c:v>
                </c:pt>
                <c:pt idx="2">
                  <c:v>В. Седретд. (б.)</c:v>
                </c:pt>
                <c:pt idx="3">
                  <c:v>В. Седретд. (г.)</c:v>
                </c:pt>
                <c:pt idx="4">
                  <c:v>А.Алиевна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hape val="box"/>
        <c:axId val="98491008"/>
        <c:axId val="98763136"/>
        <c:axId val="0"/>
      </c:bar3DChart>
      <c:catAx>
        <c:axId val="98491008"/>
        <c:scaling>
          <c:orientation val="minMax"/>
        </c:scaling>
        <c:axPos val="b"/>
        <c:tickLblPos val="nextTo"/>
        <c:crossAx val="98763136"/>
        <c:crosses val="autoZero"/>
        <c:auto val="1"/>
        <c:lblAlgn val="ctr"/>
        <c:lblOffset val="100"/>
      </c:catAx>
      <c:valAx>
        <c:axId val="9876313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8491008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Д. Мирзагас. (и.)</c:v>
                </c:pt>
                <c:pt idx="1">
                  <c:v>Д. Мирз. (общ)</c:v>
                </c:pt>
                <c:pt idx="2">
                  <c:v>Г. Шаг. (ист)</c:v>
                </c:pt>
                <c:pt idx="3">
                  <c:v>Г. Шаг. (общ.)</c:v>
                </c:pt>
                <c:pt idx="4">
                  <c:v>Н.Г.(общ)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2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Д. Мирзагас. (и.)</c:v>
                </c:pt>
                <c:pt idx="1">
                  <c:v>Д. Мирз. (общ)</c:v>
                </c:pt>
                <c:pt idx="2">
                  <c:v>Г. Шаг. (ист)</c:v>
                </c:pt>
                <c:pt idx="3">
                  <c:v>Г. Шаг. (общ.)</c:v>
                </c:pt>
                <c:pt idx="4">
                  <c:v>Н.Г.(общ)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Д. Мирзагас. (и.)</c:v>
                </c:pt>
                <c:pt idx="1">
                  <c:v>Д. Мирз. (общ)</c:v>
                </c:pt>
                <c:pt idx="2">
                  <c:v>Г. Шаг. (ист)</c:v>
                </c:pt>
                <c:pt idx="3">
                  <c:v>Г. Шаг. (общ.)</c:v>
                </c:pt>
                <c:pt idx="4">
                  <c:v>Н.Г.(общ)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Д. Мирзагас. (и.)</c:v>
                </c:pt>
                <c:pt idx="1">
                  <c:v>Д. Мирз. (общ)</c:v>
                </c:pt>
                <c:pt idx="2">
                  <c:v>Г. Шаг. (ист)</c:v>
                </c:pt>
                <c:pt idx="3">
                  <c:v>Г. Шаг. (общ.)</c:v>
                </c:pt>
                <c:pt idx="4">
                  <c:v>Н.Г.(общ)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hape val="box"/>
        <c:axId val="99037952"/>
        <c:axId val="99039488"/>
        <c:axId val="0"/>
      </c:bar3DChart>
      <c:catAx>
        <c:axId val="99037952"/>
        <c:scaling>
          <c:orientation val="minMax"/>
        </c:scaling>
        <c:axPos val="b"/>
        <c:tickLblPos val="nextTo"/>
        <c:crossAx val="99039488"/>
        <c:crosses val="autoZero"/>
        <c:auto val="1"/>
        <c:lblAlgn val="ctr"/>
        <c:lblOffset val="100"/>
      </c:catAx>
      <c:valAx>
        <c:axId val="9903948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9037952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I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7а</c:v>
                </c:pt>
                <c:pt idx="8">
                  <c:v>7б</c:v>
                </c:pt>
                <c:pt idx="9">
                  <c:v>7в</c:v>
                </c:pt>
                <c:pt idx="10">
                  <c:v>8а</c:v>
                </c:pt>
                <c:pt idx="11">
                  <c:v>8б</c:v>
                </c:pt>
                <c:pt idx="12">
                  <c:v>8в</c:v>
                </c:pt>
                <c:pt idx="13">
                  <c:v>9а</c:v>
                </c:pt>
                <c:pt idx="14">
                  <c:v>9б</c:v>
                </c:pt>
                <c:pt idx="15">
                  <c:v>9в</c:v>
                </c:pt>
                <c:pt idx="16">
                  <c:v>10</c:v>
                </c:pt>
                <c:pt idx="17">
                  <c:v>11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28</c:v>
                </c:pt>
                <c:pt idx="1">
                  <c:v>15</c:v>
                </c:pt>
                <c:pt idx="2">
                  <c:v>28</c:v>
                </c:pt>
                <c:pt idx="3">
                  <c:v>22</c:v>
                </c:pt>
                <c:pt idx="4">
                  <c:v>46</c:v>
                </c:pt>
                <c:pt idx="5">
                  <c:v>8</c:v>
                </c:pt>
                <c:pt idx="6">
                  <c:v>30</c:v>
                </c:pt>
                <c:pt idx="7">
                  <c:v>25</c:v>
                </c:pt>
                <c:pt idx="8">
                  <c:v>12</c:v>
                </c:pt>
                <c:pt idx="9">
                  <c:v>19</c:v>
                </c:pt>
                <c:pt idx="10">
                  <c:v>33</c:v>
                </c:pt>
                <c:pt idx="12">
                  <c:v>29</c:v>
                </c:pt>
                <c:pt idx="13">
                  <c:v>40</c:v>
                </c:pt>
                <c:pt idx="14">
                  <c:v>22</c:v>
                </c:pt>
                <c:pt idx="15">
                  <c:v>13</c:v>
                </c:pt>
                <c:pt idx="16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7а</c:v>
                </c:pt>
                <c:pt idx="8">
                  <c:v>7б</c:v>
                </c:pt>
                <c:pt idx="9">
                  <c:v>7в</c:v>
                </c:pt>
                <c:pt idx="10">
                  <c:v>8а</c:v>
                </c:pt>
                <c:pt idx="11">
                  <c:v>8б</c:v>
                </c:pt>
                <c:pt idx="12">
                  <c:v>8в</c:v>
                </c:pt>
                <c:pt idx="13">
                  <c:v>9а</c:v>
                </c:pt>
                <c:pt idx="14">
                  <c:v>9б</c:v>
                </c:pt>
                <c:pt idx="15">
                  <c:v>9в</c:v>
                </c:pt>
                <c:pt idx="16">
                  <c:v>10</c:v>
                </c:pt>
                <c:pt idx="17">
                  <c:v>11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7а</c:v>
                </c:pt>
                <c:pt idx="8">
                  <c:v>7б</c:v>
                </c:pt>
                <c:pt idx="9">
                  <c:v>7в</c:v>
                </c:pt>
                <c:pt idx="10">
                  <c:v>8а</c:v>
                </c:pt>
                <c:pt idx="11">
                  <c:v>8б</c:v>
                </c:pt>
                <c:pt idx="12">
                  <c:v>8в</c:v>
                </c:pt>
                <c:pt idx="13">
                  <c:v>9а</c:v>
                </c:pt>
                <c:pt idx="14">
                  <c:v>9б</c:v>
                </c:pt>
                <c:pt idx="15">
                  <c:v>9в</c:v>
                </c:pt>
                <c:pt idx="16">
                  <c:v>10</c:v>
                </c:pt>
                <c:pt idx="17">
                  <c:v>11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IV</c:v>
                </c:pt>
              </c:strCache>
            </c:strRef>
          </c:tx>
          <c:dLbls>
            <c:showVal val="1"/>
          </c:dLbls>
          <c:cat>
            <c:strRef>
              <c:f>Лист1!$A$2:$A$19</c:f>
              <c:strCache>
                <c:ptCount val="18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7а</c:v>
                </c:pt>
                <c:pt idx="8">
                  <c:v>7б</c:v>
                </c:pt>
                <c:pt idx="9">
                  <c:v>7в</c:v>
                </c:pt>
                <c:pt idx="10">
                  <c:v>8а</c:v>
                </c:pt>
                <c:pt idx="11">
                  <c:v>8б</c:v>
                </c:pt>
                <c:pt idx="12">
                  <c:v>8в</c:v>
                </c:pt>
                <c:pt idx="13">
                  <c:v>9а</c:v>
                </c:pt>
                <c:pt idx="14">
                  <c:v>9б</c:v>
                </c:pt>
                <c:pt idx="15">
                  <c:v>9в</c:v>
                </c:pt>
                <c:pt idx="16">
                  <c:v>10</c:v>
                </c:pt>
                <c:pt idx="17">
                  <c:v>11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</c:numCache>
            </c:numRef>
          </c:val>
        </c:ser>
        <c:axId val="86749568"/>
        <c:axId val="86751104"/>
      </c:barChart>
      <c:catAx>
        <c:axId val="86749568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86751104"/>
        <c:crosses val="autoZero"/>
        <c:auto val="1"/>
        <c:lblAlgn val="ctr"/>
        <c:lblOffset val="100"/>
      </c:catAx>
      <c:valAx>
        <c:axId val="86751104"/>
        <c:scaling>
          <c:orientation val="minMax"/>
        </c:scaling>
        <c:axPos val="l"/>
        <c:majorGridlines/>
        <c:numFmt formatCode="General" sourceLinked="1"/>
        <c:tickLblPos val="nextTo"/>
        <c:crossAx val="867495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I</c:v>
                </c:pt>
              </c:strCache>
            </c:strRef>
          </c:tx>
          <c:cat>
            <c:strRef>
              <c:f>Лист1!$A$2:$A$21</c:f>
              <c:strCache>
                <c:ptCount val="18"/>
                <c:pt idx="0">
                  <c:v>5а</c:v>
                </c:pt>
                <c:pt idx="1">
                  <c:v>5а</c:v>
                </c:pt>
                <c:pt idx="2">
                  <c:v>5б</c:v>
                </c:pt>
                <c:pt idx="3">
                  <c:v>5в</c:v>
                </c:pt>
                <c:pt idx="4">
                  <c:v>5г</c:v>
                </c:pt>
                <c:pt idx="5">
                  <c:v>6а</c:v>
                </c:pt>
                <c:pt idx="6">
                  <c:v>6б</c:v>
                </c:pt>
                <c:pt idx="7">
                  <c:v>6в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8а</c:v>
                </c:pt>
                <c:pt idx="12">
                  <c:v>8б</c:v>
                </c:pt>
                <c:pt idx="13">
                  <c:v>8в</c:v>
                </c:pt>
                <c:pt idx="14">
                  <c:v>9а</c:v>
                </c:pt>
                <c:pt idx="15">
                  <c:v>9б</c:v>
                </c:pt>
                <c:pt idx="16">
                  <c:v>9в</c:v>
                </c:pt>
                <c:pt idx="17">
                  <c:v>9г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92</c:v>
                </c:pt>
                <c:pt idx="5">
                  <c:v>92</c:v>
                </c:pt>
                <c:pt idx="6">
                  <c:v>83</c:v>
                </c:pt>
                <c:pt idx="7">
                  <c:v>93</c:v>
                </c:pt>
                <c:pt idx="8">
                  <c:v>77</c:v>
                </c:pt>
                <c:pt idx="9">
                  <c:v>81</c:v>
                </c:pt>
                <c:pt idx="10">
                  <c:v>83</c:v>
                </c:pt>
                <c:pt idx="11">
                  <c:v>84</c:v>
                </c:pt>
                <c:pt idx="12">
                  <c:v>76</c:v>
                </c:pt>
                <c:pt idx="13">
                  <c:v>95</c:v>
                </c:pt>
                <c:pt idx="14">
                  <c:v>100</c:v>
                </c:pt>
                <c:pt idx="15">
                  <c:v>75</c:v>
                </c:pt>
                <c:pt idx="16">
                  <c:v>90</c:v>
                </c:pt>
              </c:numCache>
            </c:numRef>
          </c:val>
        </c:ser>
        <c:axId val="87209472"/>
        <c:axId val="87211008"/>
      </c:barChart>
      <c:catAx>
        <c:axId val="87209472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87211008"/>
        <c:crosses val="autoZero"/>
        <c:auto val="1"/>
        <c:lblAlgn val="ctr"/>
        <c:lblOffset val="100"/>
      </c:catAx>
      <c:valAx>
        <c:axId val="87211008"/>
        <c:scaling>
          <c:orientation val="minMax"/>
        </c:scaling>
        <c:axPos val="l"/>
        <c:majorGridlines/>
        <c:numFmt formatCode="General" sourceLinked="1"/>
        <c:tickLblPos val="nextTo"/>
        <c:crossAx val="872094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3.3</c:v>
                </c:pt>
                <c:pt idx="1">
                  <c:v>3.5</c:v>
                </c:pt>
                <c:pt idx="2">
                  <c:v>3.4</c:v>
                </c:pt>
                <c:pt idx="3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hape val="box"/>
        <c:axId val="86024960"/>
        <c:axId val="86026496"/>
        <c:axId val="0"/>
      </c:bar3DChart>
      <c:catAx>
        <c:axId val="8602496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86026496"/>
        <c:crosses val="autoZero"/>
        <c:auto val="1"/>
        <c:lblAlgn val="ctr"/>
        <c:lblOffset val="100"/>
      </c:catAx>
      <c:valAx>
        <c:axId val="86026496"/>
        <c:scaling>
          <c:orientation val="minMax"/>
          <c:max val="5"/>
          <c:min val="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86024960"/>
        <c:crosses val="autoZero"/>
        <c:crossBetween val="between"/>
        <c:majorUnit val="0.5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47</c:v>
                </c:pt>
                <c:pt idx="2">
                  <c:v>36</c:v>
                </c:pt>
                <c:pt idx="3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hape val="box"/>
        <c:axId val="87540864"/>
        <c:axId val="87542400"/>
        <c:axId val="0"/>
      </c:bar3DChart>
      <c:catAx>
        <c:axId val="8754086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87542400"/>
        <c:crosses val="autoZero"/>
        <c:auto val="1"/>
        <c:lblAlgn val="ctr"/>
        <c:lblOffset val="100"/>
      </c:catAx>
      <c:valAx>
        <c:axId val="87542400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87540864"/>
        <c:crosses val="autoZero"/>
        <c:crossBetween val="between"/>
        <c:majorUnit val="5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97</c:v>
                </c:pt>
                <c:pt idx="2">
                  <c:v>97</c:v>
                </c:pt>
                <c:pt idx="3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axId val="85762048"/>
        <c:axId val="85763584"/>
      </c:barChart>
      <c:catAx>
        <c:axId val="8576204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85763584"/>
        <c:crosses val="autoZero"/>
        <c:auto val="1"/>
        <c:lblAlgn val="ctr"/>
        <c:lblOffset val="100"/>
      </c:catAx>
      <c:valAx>
        <c:axId val="85763584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85762048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обществ.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3.7</c:v>
                </c:pt>
                <c:pt idx="1">
                  <c:v>3.6</c:v>
                </c:pt>
                <c:pt idx="2">
                  <c:v>3.5</c:v>
                </c:pt>
                <c:pt idx="3">
                  <c:v>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обществ.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обществ.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обществ.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hape val="box"/>
        <c:axId val="85672320"/>
        <c:axId val="85673856"/>
        <c:axId val="0"/>
      </c:bar3DChart>
      <c:catAx>
        <c:axId val="8567232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85673856"/>
        <c:crosses val="autoZero"/>
        <c:auto val="1"/>
        <c:lblAlgn val="ctr"/>
        <c:lblOffset val="100"/>
      </c:catAx>
      <c:valAx>
        <c:axId val="85673856"/>
        <c:scaling>
          <c:orientation val="minMax"/>
          <c:max val="5"/>
          <c:min val="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85672320"/>
        <c:crosses val="autoZero"/>
        <c:crossBetween val="between"/>
        <c:majorUnit val="0.5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общ-е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59</c:v>
                </c:pt>
                <c:pt idx="1">
                  <c:v>50</c:v>
                </c:pt>
                <c:pt idx="2">
                  <c:v>37</c:v>
                </c:pt>
                <c:pt idx="3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общ-е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общ-е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общ-е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hape val="box"/>
        <c:axId val="92939008"/>
        <c:axId val="92940544"/>
        <c:axId val="0"/>
      </c:bar3DChart>
      <c:catAx>
        <c:axId val="9293900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2940544"/>
        <c:crosses val="autoZero"/>
        <c:auto val="1"/>
        <c:lblAlgn val="ctr"/>
        <c:lblOffset val="100"/>
      </c:catAx>
      <c:valAx>
        <c:axId val="92940544"/>
        <c:scaling>
          <c:orientation val="minMax"/>
          <c:max val="7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92939008"/>
        <c:crosses val="autoZero"/>
        <c:crossBetween val="between"/>
        <c:majorUnit val="5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0203F-CBAB-4E10-95BA-D1679D616EB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B2A58-538C-4ADF-96F3-386E6DBB8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BC5FD-95F3-49C5-A63D-C4C69FF1FC8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05" t="11141" r="19116" b="1103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291547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101" y="4706471"/>
            <a:ext cx="5401043" cy="788332"/>
          </a:xfrm>
        </p:spPr>
        <p:txBody>
          <a:bodyPr>
            <a:noAutofit/>
          </a:bodyPr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Анализ УВР основной и старшей школы за 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I 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четверть</a:t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2019-2020 </a:t>
            </a:r>
            <a:r>
              <a:rPr lang="ru-RU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уч.год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683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32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3200" b="1" dirty="0" smtClean="0">
                <a:solidFill>
                  <a:srgbClr val="FF0000"/>
                </a:solidFill>
              </a:rPr>
              <a:t> по классам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(% успеваемости)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34290"/>
          <a:ext cx="9144000" cy="572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(средний балл)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(качество)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(успеваемость)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(средний балл)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(качество)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(успеваемость)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(средний балл)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(качество)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(успеваемость)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08720" y="404340"/>
            <a:ext cx="8435280" cy="64807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Движение в основной школе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822960" y="1097279"/>
          <a:ext cx="7929154" cy="511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775"/>
                <a:gridCol w="1702886"/>
                <a:gridCol w="1585831"/>
                <a:gridCol w="1585831"/>
                <a:gridCol w="1585831"/>
              </a:tblGrid>
              <a:tr h="1280172">
                <a:tc>
                  <a:txBody>
                    <a:bodyPr/>
                    <a:lstStyle/>
                    <a:p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2800" baseline="0" dirty="0" smtClean="0">
                          <a:latin typeface="Arial" pitchFamily="34" charset="0"/>
                          <a:cs typeface="Arial" pitchFamily="34" charset="0"/>
                        </a:rPr>
                        <a:t>начало 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Выбыло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Прибыло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На конец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5879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1четв</a:t>
                      </a:r>
                      <a:endParaRPr lang="ru-RU" sz="3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358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358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5879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2четв</a:t>
                      </a:r>
                      <a:endParaRPr lang="ru-RU" sz="3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879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3четв</a:t>
                      </a:r>
                      <a:endParaRPr lang="ru-RU" sz="3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879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4четв</a:t>
                      </a:r>
                      <a:endParaRPr lang="ru-RU" sz="3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(средний балл)</a:t>
            </a: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(качество)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(успеваемость)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00298" y="0"/>
            <a:ext cx="3899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00298" y="0"/>
            <a:ext cx="2148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Рус. яз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00298" y="0"/>
            <a:ext cx="254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Англ. яз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59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Физика, химия, информатика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4400" y="0"/>
            <a:ext cx="6459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География, биология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8027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История, обществознание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   Slide title</a:t>
            </a:r>
            <a:endParaRPr lang="ru-RU" dirty="0">
              <a:latin typeface="+mn-lt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987242" y="1840838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985654" y="2602838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988829" y="3350551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85654" y="4112551"/>
            <a:ext cx="5070475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985654" y="4874551"/>
            <a:ext cx="5064125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154" y="313509"/>
            <a:ext cx="8229600" cy="6926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Результаты четверти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7462" y="969604"/>
          <a:ext cx="8007900" cy="5583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54"/>
                <a:gridCol w="1722703"/>
                <a:gridCol w="1601581"/>
                <a:gridCol w="1601581"/>
                <a:gridCol w="1601581"/>
              </a:tblGrid>
              <a:tr h="10305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1четв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 2четв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3четв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4четв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На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«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5»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12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На «4»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73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На «3»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235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На «2»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39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Ср.балл 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3,1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% </a:t>
                      </a: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кач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21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2"/>
                          </a:solidFill>
                        </a:rPr>
                        <a:t>%успев.</a:t>
                      </a:r>
                      <a:endParaRPr lang="ru-RU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90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728" y="352697"/>
            <a:ext cx="8363272" cy="692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Движение в  старшей школе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96749" y="1159294"/>
          <a:ext cx="7925182" cy="5412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038"/>
                <a:gridCol w="1702033"/>
                <a:gridCol w="1585037"/>
                <a:gridCol w="1585037"/>
                <a:gridCol w="1585037"/>
              </a:tblGrid>
              <a:tr h="12566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 </a:t>
                      </a:r>
                      <a:r>
                        <a:rPr lang="ru-RU" sz="2800" baseline="0" dirty="0" smtClean="0"/>
                        <a:t>начало 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Выбыло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Прибыло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 конец</a:t>
                      </a:r>
                      <a:endParaRPr lang="ru-RU" sz="2800" dirty="0"/>
                    </a:p>
                  </a:txBody>
                  <a:tcPr/>
                </a:tc>
              </a:tr>
              <a:tr h="103907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1четв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-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-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44</a:t>
                      </a:r>
                      <a:endParaRPr lang="ru-RU" sz="4000" dirty="0"/>
                    </a:p>
                  </a:txBody>
                  <a:tcPr/>
                </a:tc>
              </a:tr>
              <a:tr h="103907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2четв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907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3четв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907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4четв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4" y="365760"/>
            <a:ext cx="6662056" cy="6926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Результаты  полугодий 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48150" y="1012898"/>
          <a:ext cx="7777839" cy="5337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159"/>
                <a:gridCol w="2646447"/>
                <a:gridCol w="2824233"/>
              </a:tblGrid>
              <a:tr h="11816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1 полугодие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2 полугодие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</a:tr>
              <a:tr h="54044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entury" pitchFamily="18" charset="0"/>
                        </a:rPr>
                        <a:t>На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  <a:latin typeface="Century" pitchFamily="18" charset="0"/>
                        </a:rPr>
                        <a:t> «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entury" pitchFamily="18" charset="0"/>
                        </a:rPr>
                        <a:t>5»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44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entury" pitchFamily="18" charset="0"/>
                        </a:rPr>
                        <a:t>На «4»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44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entury" pitchFamily="18" charset="0"/>
                        </a:rPr>
                        <a:t>На «3»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entury" pitchFamily="18" charset="0"/>
                        </a:rPr>
                        <a:t>На «2»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44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entury" pitchFamily="18" charset="0"/>
                        </a:rPr>
                        <a:t>Ср.балл 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44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entury" pitchFamily="18" charset="0"/>
                        </a:rPr>
                        <a:t>% </a:t>
                      </a:r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  <a:latin typeface="Century" pitchFamily="18" charset="0"/>
                        </a:rPr>
                        <a:t>Кач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entury" pitchFamily="18" charset="0"/>
                        </a:rPr>
                        <a:t>.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44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entury" pitchFamily="18" charset="0"/>
                        </a:rPr>
                        <a:t>%Успев.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8640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Посещаемость по классам (кол. дней)</a:t>
            </a:r>
            <a:endParaRPr lang="ru-RU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848360"/>
          <a:ext cx="9144000" cy="600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8640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Посещаемость по классам (кол-во учен.)</a:t>
            </a:r>
            <a:endParaRPr lang="ru-RU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848360"/>
          <a:ext cx="9144000" cy="600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" y="-10"/>
          <a:ext cx="9143996" cy="68580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7754"/>
                <a:gridCol w="1659989"/>
                <a:gridCol w="1280012"/>
                <a:gridCol w="799463"/>
                <a:gridCol w="799463"/>
                <a:gridCol w="799463"/>
                <a:gridCol w="799463"/>
                <a:gridCol w="799463"/>
                <a:gridCol w="699337"/>
                <a:gridCol w="899589"/>
              </a:tblGrid>
              <a:tr h="873664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/>
                        <a:t>Кл</a:t>
                      </a:r>
                      <a:endParaRPr lang="ru-RU" sz="1600" dirty="0"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/>
                        <a:t>Ф.И.О. учителя</a:t>
                      </a:r>
                      <a:endParaRPr lang="ru-RU" sz="1600" dirty="0"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/>
                        <a:t>Ср.б.</a:t>
                      </a:r>
                      <a:endParaRPr lang="ru-RU" sz="1600" dirty="0"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/>
                        <a:t>% </a:t>
                      </a:r>
                      <a:r>
                        <a:rPr lang="ru-RU" sz="1600" dirty="0" err="1"/>
                        <a:t>кач</a:t>
                      </a:r>
                      <a:r>
                        <a:rPr lang="ru-RU" sz="1600" dirty="0"/>
                        <a:t>.</a:t>
                      </a:r>
                      <a:endParaRPr lang="ru-RU" sz="1600" dirty="0"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/>
                        <a:t>% усп.</a:t>
                      </a:r>
                      <a:endParaRPr lang="ru-RU" sz="1600"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/>
                        <a:t>СОУ</a:t>
                      </a:r>
                      <a:endParaRPr lang="ru-RU" sz="1600" dirty="0"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553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/>
                        <a:t>5а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/>
                        <a:t>Нурова</a:t>
                      </a:r>
                      <a:r>
                        <a:rPr lang="ru-RU" sz="1400" dirty="0"/>
                        <a:t> Х.Н.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3,3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28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100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47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29471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/>
                        <a:t>5б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Алиева А.М.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3,2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15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100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40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FFC000"/>
                    </a:solidFill>
                  </a:tcPr>
                </a:tc>
              </a:tr>
              <a:tr h="29471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/>
                        <a:t>5в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Ильясова З.Г.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3.3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28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100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45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29471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  5г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Гусейнова С.М.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3,2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22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100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42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29471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/>
                        <a:t>6а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Муталимова Д.М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3,4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46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92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49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</a:tr>
              <a:tr h="29471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/>
                        <a:t>6б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Халагуммаева  Н.М.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8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92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37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FF0000"/>
                    </a:solidFill>
                  </a:tcPr>
                </a:tc>
              </a:tr>
              <a:tr h="29471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/>
                        <a:t>6в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/>
                        <a:t>Исмаилова</a:t>
                      </a:r>
                      <a:r>
                        <a:rPr lang="ru-RU" sz="1400" dirty="0"/>
                        <a:t> Л.К.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3,1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83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41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</a:tr>
              <a:tr h="29471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/>
                        <a:t>7а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Гасанова</a:t>
                      </a:r>
                      <a:r>
                        <a:rPr lang="ru-RU" sz="1400" b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Р.Г.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3,2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25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93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42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384553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/>
                        <a:t>7б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Рамазанова </a:t>
                      </a:r>
                      <a:r>
                        <a:rPr lang="ru-RU" sz="1400" dirty="0" smtClean="0"/>
                        <a:t> Н.Г</a:t>
                      </a:r>
                      <a:r>
                        <a:rPr lang="ru-RU" sz="1400" dirty="0"/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12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77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chemeClr val="accent4"/>
                    </a:solidFill>
                  </a:tcPr>
                </a:tc>
              </a:tr>
              <a:tr h="515749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/>
                        <a:t>7в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Гюльметова </a:t>
                      </a:r>
                      <a:r>
                        <a:rPr lang="ru-RU" sz="1400" dirty="0" smtClean="0"/>
                        <a:t> З.З</a:t>
                      </a:r>
                      <a:r>
                        <a:rPr lang="ru-RU" sz="1400" dirty="0"/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19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81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39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29471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/>
                        <a:t>8а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Ахмедова А.И.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3.3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33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83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48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</a:tr>
              <a:tr h="29471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/>
                        <a:t>8б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Меджидова Г.М.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2,8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84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FF0000"/>
                    </a:solidFill>
                  </a:tcPr>
                </a:tc>
              </a:tr>
              <a:tr h="29471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/>
                        <a:t>8в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Рамазанова М.М.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3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29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76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39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515749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/>
                        <a:t>9а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Шихкеримова В.С.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3,4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40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95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49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</a:tr>
              <a:tr h="29471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/>
                        <a:t>9б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Мисриханова Р.А.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3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22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100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42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384553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/>
                        <a:t>9в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Бабаян М.А.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2,9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13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75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34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rgbClr val="FFC000"/>
                    </a:solidFill>
                  </a:tcPr>
                </a:tc>
              </a:tr>
              <a:tr h="557323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/>
                        <a:t>итого</a:t>
                      </a:r>
                      <a:endParaRPr lang="ru-RU" sz="1600" b="1" dirty="0"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5-9классы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3,1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21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90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41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683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32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3200" b="1" dirty="0" smtClean="0">
                <a:solidFill>
                  <a:srgbClr val="FF0000"/>
                </a:solidFill>
              </a:rPr>
              <a:t> по классам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(% качества)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1974</TotalTime>
  <Words>410</Words>
  <Application>Microsoft Office PowerPoint</Application>
  <PresentationFormat>Экран (4:3)</PresentationFormat>
  <Paragraphs>204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   Анализ УВР основной и старшей школы за I четверть 2019-2020 уч.год</vt:lpstr>
      <vt:lpstr>Слайд 2</vt:lpstr>
      <vt:lpstr>Результаты четверти </vt:lpstr>
      <vt:lpstr>Движение в  старшей школе</vt:lpstr>
      <vt:lpstr>Результаты  полугодий </vt:lpstr>
      <vt:lpstr>Слайд 6</vt:lpstr>
      <vt:lpstr>Слайд 7</vt:lpstr>
      <vt:lpstr>Слайд 8</vt:lpstr>
      <vt:lpstr>Мониторинг обученности по классам (% качества)</vt:lpstr>
      <vt:lpstr>Мониторинг обученности по классам (% успеваемости)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  Slide title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154</cp:revision>
  <dcterms:created xsi:type="dcterms:W3CDTF">2016-11-18T14:12:19Z</dcterms:created>
  <dcterms:modified xsi:type="dcterms:W3CDTF">2019-11-28T01:23:43Z</dcterms:modified>
</cp:coreProperties>
</file>