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charts/chart19.xml" ContentType="application/vnd.openxmlformats-officedocument.drawingml.char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harts/chart13.xml" ContentType="application/vnd.openxmlformats-officedocument.drawingml.chart+xml"/>
  <Override PartName="/ppt/charts/chart15.xml" ContentType="application/vnd.openxmlformats-officedocument.drawingml.char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22.xml" ContentType="application/vnd.openxmlformats-officedocument.drawingml.chart+xml"/>
  <Override PartName="/ppt/charts/chart7.xml" ContentType="application/vnd.openxmlformats-officedocument.drawingml.chart+xml"/>
  <Override PartName="/ppt/charts/chart20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rts/chart18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charts/chart16.xml" ContentType="application/vnd.openxmlformats-officedocument.drawingml.char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charts/chart14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charts/chart21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10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handoutMasterIdLst>
    <p:handoutMasterId r:id="rId32"/>
  </p:handoutMasterIdLst>
  <p:sldIdLst>
    <p:sldId id="256" r:id="rId2"/>
    <p:sldId id="261" r:id="rId3"/>
    <p:sldId id="263" r:id="rId4"/>
    <p:sldId id="264" r:id="rId5"/>
    <p:sldId id="265" r:id="rId6"/>
    <p:sldId id="292" r:id="rId7"/>
    <p:sldId id="293" r:id="rId8"/>
    <p:sldId id="266" r:id="rId9"/>
    <p:sldId id="267" r:id="rId10"/>
    <p:sldId id="269" r:id="rId11"/>
    <p:sldId id="262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2" r:id="rId24"/>
    <p:sldId id="283" r:id="rId25"/>
    <p:sldId id="285" r:id="rId26"/>
    <p:sldId id="287" r:id="rId27"/>
    <p:sldId id="289" r:id="rId28"/>
    <p:sldId id="290" r:id="rId29"/>
    <p:sldId id="260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C900"/>
    <a:srgbClr val="173A8D"/>
    <a:srgbClr val="129481"/>
    <a:srgbClr val="0F2741"/>
    <a:srgbClr val="001736"/>
    <a:srgbClr val="003374"/>
    <a:srgbClr val="C9A093"/>
    <a:srgbClr val="F1F1F1"/>
    <a:srgbClr val="385592"/>
    <a:srgbClr val="3A589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3243" autoAdjust="0"/>
    <p:restoredTop sz="86380" autoAdjust="0"/>
  </p:normalViewPr>
  <p:slideViewPr>
    <p:cSldViewPr snapToGrid="0">
      <p:cViewPr varScale="1">
        <p:scale>
          <a:sx n="94" d="100"/>
          <a:sy n="94" d="100"/>
        </p:scale>
        <p:origin x="-20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6" y="561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102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1 четв.</c:v>
                </c:pt>
              </c:strCache>
            </c:strRef>
          </c:tx>
          <c:cat>
            <c:strRef>
              <c:f>Лист1!$A$2:$A$17</c:f>
              <c:strCache>
                <c:ptCount val="16"/>
                <c:pt idx="0">
                  <c:v>5а</c:v>
                </c:pt>
                <c:pt idx="1">
                  <c:v>5б</c:v>
                </c:pt>
                <c:pt idx="2">
                  <c:v>5в</c:v>
                </c:pt>
                <c:pt idx="3">
                  <c:v>5г</c:v>
                </c:pt>
                <c:pt idx="4">
                  <c:v>6а</c:v>
                </c:pt>
                <c:pt idx="5">
                  <c:v>6б</c:v>
                </c:pt>
                <c:pt idx="6">
                  <c:v>6в</c:v>
                </c:pt>
                <c:pt idx="7">
                  <c:v>7а</c:v>
                </c:pt>
                <c:pt idx="8">
                  <c:v>7б</c:v>
                </c:pt>
                <c:pt idx="9">
                  <c:v>7в</c:v>
                </c:pt>
                <c:pt idx="10">
                  <c:v>8а</c:v>
                </c:pt>
                <c:pt idx="11">
                  <c:v>8б</c:v>
                </c:pt>
                <c:pt idx="12">
                  <c:v>8в</c:v>
                </c:pt>
                <c:pt idx="13">
                  <c:v>9а</c:v>
                </c:pt>
                <c:pt idx="14">
                  <c:v>9б</c:v>
                </c:pt>
                <c:pt idx="15">
                  <c:v>9в</c:v>
                </c:pt>
              </c:strCache>
            </c:strRef>
          </c:cat>
          <c:val>
            <c:numRef>
              <c:f>Лист1!$B$2:$B$17</c:f>
              <c:numCache>
                <c:formatCode>General</c:formatCode>
                <c:ptCount val="16"/>
                <c:pt idx="0">
                  <c:v>9</c:v>
                </c:pt>
                <c:pt idx="1">
                  <c:v>59</c:v>
                </c:pt>
                <c:pt idx="2">
                  <c:v>41</c:v>
                </c:pt>
                <c:pt idx="3">
                  <c:v>35</c:v>
                </c:pt>
                <c:pt idx="4">
                  <c:v>53</c:v>
                </c:pt>
                <c:pt idx="5">
                  <c:v>50</c:v>
                </c:pt>
                <c:pt idx="6">
                  <c:v>66</c:v>
                </c:pt>
                <c:pt idx="7">
                  <c:v>45</c:v>
                </c:pt>
                <c:pt idx="8">
                  <c:v>44</c:v>
                </c:pt>
                <c:pt idx="9">
                  <c:v>62</c:v>
                </c:pt>
                <c:pt idx="10">
                  <c:v>32</c:v>
                </c:pt>
                <c:pt idx="11">
                  <c:v>19</c:v>
                </c:pt>
                <c:pt idx="12">
                  <c:v>49</c:v>
                </c:pt>
                <c:pt idx="13">
                  <c:v>33</c:v>
                </c:pt>
                <c:pt idx="14">
                  <c:v>101</c:v>
                </c:pt>
                <c:pt idx="15">
                  <c:v>59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четв.</c:v>
                </c:pt>
              </c:strCache>
            </c:strRef>
          </c:tx>
          <c:cat>
            <c:strRef>
              <c:f>Лист1!$A$2:$A$17</c:f>
              <c:strCache>
                <c:ptCount val="16"/>
                <c:pt idx="0">
                  <c:v>5а</c:v>
                </c:pt>
                <c:pt idx="1">
                  <c:v>5б</c:v>
                </c:pt>
                <c:pt idx="2">
                  <c:v>5в</c:v>
                </c:pt>
                <c:pt idx="3">
                  <c:v>5г</c:v>
                </c:pt>
                <c:pt idx="4">
                  <c:v>6а</c:v>
                </c:pt>
                <c:pt idx="5">
                  <c:v>6б</c:v>
                </c:pt>
                <c:pt idx="6">
                  <c:v>6в</c:v>
                </c:pt>
                <c:pt idx="7">
                  <c:v>7а</c:v>
                </c:pt>
                <c:pt idx="8">
                  <c:v>7б</c:v>
                </c:pt>
                <c:pt idx="9">
                  <c:v>7в</c:v>
                </c:pt>
                <c:pt idx="10">
                  <c:v>8а</c:v>
                </c:pt>
                <c:pt idx="11">
                  <c:v>8б</c:v>
                </c:pt>
                <c:pt idx="12">
                  <c:v>8в</c:v>
                </c:pt>
                <c:pt idx="13">
                  <c:v>9а</c:v>
                </c:pt>
                <c:pt idx="14">
                  <c:v>9б</c:v>
                </c:pt>
                <c:pt idx="15">
                  <c:v>9в</c:v>
                </c:pt>
              </c:strCache>
            </c:strRef>
          </c:cat>
          <c:val>
            <c:numRef>
              <c:f>Лист1!$C$2:$C$17</c:f>
              <c:numCache>
                <c:formatCode>General</c:formatCode>
                <c:ptCount val="16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 четв.</c:v>
                </c:pt>
              </c:strCache>
            </c:strRef>
          </c:tx>
          <c:cat>
            <c:strRef>
              <c:f>Лист1!$A$2:$A$17</c:f>
              <c:strCache>
                <c:ptCount val="16"/>
                <c:pt idx="0">
                  <c:v>5а</c:v>
                </c:pt>
                <c:pt idx="1">
                  <c:v>5б</c:v>
                </c:pt>
                <c:pt idx="2">
                  <c:v>5в</c:v>
                </c:pt>
                <c:pt idx="3">
                  <c:v>5г</c:v>
                </c:pt>
                <c:pt idx="4">
                  <c:v>6а</c:v>
                </c:pt>
                <c:pt idx="5">
                  <c:v>6б</c:v>
                </c:pt>
                <c:pt idx="6">
                  <c:v>6в</c:v>
                </c:pt>
                <c:pt idx="7">
                  <c:v>7а</c:v>
                </c:pt>
                <c:pt idx="8">
                  <c:v>7б</c:v>
                </c:pt>
                <c:pt idx="9">
                  <c:v>7в</c:v>
                </c:pt>
                <c:pt idx="10">
                  <c:v>8а</c:v>
                </c:pt>
                <c:pt idx="11">
                  <c:v>8б</c:v>
                </c:pt>
                <c:pt idx="12">
                  <c:v>8в</c:v>
                </c:pt>
                <c:pt idx="13">
                  <c:v>9а</c:v>
                </c:pt>
                <c:pt idx="14">
                  <c:v>9б</c:v>
                </c:pt>
                <c:pt idx="15">
                  <c:v>9в</c:v>
                </c:pt>
              </c:strCache>
            </c:strRef>
          </c:cat>
          <c:val>
            <c:numRef>
              <c:f>Лист1!$D$2:$D$17</c:f>
              <c:numCache>
                <c:formatCode>General</c:formatCode>
                <c:ptCount val="16"/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4 четв.</c:v>
                </c:pt>
              </c:strCache>
            </c:strRef>
          </c:tx>
          <c:cat>
            <c:strRef>
              <c:f>Лист1!$A$2:$A$17</c:f>
              <c:strCache>
                <c:ptCount val="16"/>
                <c:pt idx="0">
                  <c:v>5а</c:v>
                </c:pt>
                <c:pt idx="1">
                  <c:v>5б</c:v>
                </c:pt>
                <c:pt idx="2">
                  <c:v>5в</c:v>
                </c:pt>
                <c:pt idx="3">
                  <c:v>5г</c:v>
                </c:pt>
                <c:pt idx="4">
                  <c:v>6а</c:v>
                </c:pt>
                <c:pt idx="5">
                  <c:v>6б</c:v>
                </c:pt>
                <c:pt idx="6">
                  <c:v>6в</c:v>
                </c:pt>
                <c:pt idx="7">
                  <c:v>7а</c:v>
                </c:pt>
                <c:pt idx="8">
                  <c:v>7б</c:v>
                </c:pt>
                <c:pt idx="9">
                  <c:v>7в</c:v>
                </c:pt>
                <c:pt idx="10">
                  <c:v>8а</c:v>
                </c:pt>
                <c:pt idx="11">
                  <c:v>8б</c:v>
                </c:pt>
                <c:pt idx="12">
                  <c:v>8в</c:v>
                </c:pt>
                <c:pt idx="13">
                  <c:v>9а</c:v>
                </c:pt>
                <c:pt idx="14">
                  <c:v>9б</c:v>
                </c:pt>
                <c:pt idx="15">
                  <c:v>9в</c:v>
                </c:pt>
              </c:strCache>
            </c:strRef>
          </c:cat>
          <c:val>
            <c:numRef>
              <c:f>Лист1!$E$2:$E$17</c:f>
              <c:numCache>
                <c:formatCode>General</c:formatCode>
                <c:ptCount val="16"/>
              </c:numCache>
            </c:numRef>
          </c:val>
        </c:ser>
        <c:shape val="box"/>
        <c:axId val="73907584"/>
        <c:axId val="82711680"/>
        <c:axId val="0"/>
      </c:bar3DChart>
      <c:catAx>
        <c:axId val="73907584"/>
        <c:scaling>
          <c:orientation val="minMax"/>
        </c:scaling>
        <c:axPos val="b"/>
        <c:tickLblPos val="nextTo"/>
        <c:crossAx val="82711680"/>
        <c:crosses val="autoZero"/>
        <c:auto val="1"/>
        <c:lblAlgn val="ctr"/>
        <c:lblOffset val="100"/>
      </c:catAx>
      <c:valAx>
        <c:axId val="82711680"/>
        <c:scaling>
          <c:orientation val="minMax"/>
        </c:scaling>
        <c:axPos val="l"/>
        <c:majorGridlines/>
        <c:numFmt formatCode="General" sourceLinked="1"/>
        <c:tickLblPos val="nextTo"/>
        <c:crossAx val="73907584"/>
        <c:crosses val="autoZero"/>
        <c:crossBetween val="between"/>
        <c:majorUnit val="10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1 четв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история</c:v>
                </c:pt>
                <c:pt idx="1">
                  <c:v>лит-ра</c:v>
                </c:pt>
                <c:pt idx="2">
                  <c:v>биол.</c:v>
                </c:pt>
                <c:pt idx="3">
                  <c:v>геогр.</c:v>
                </c:pt>
                <c:pt idx="4">
                  <c:v>общ-е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97</c:v>
                </c:pt>
                <c:pt idx="1">
                  <c:v>97</c:v>
                </c:pt>
                <c:pt idx="2">
                  <c:v>95</c:v>
                </c:pt>
                <c:pt idx="3">
                  <c:v>98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четв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история</c:v>
                </c:pt>
                <c:pt idx="1">
                  <c:v>лит-ра</c:v>
                </c:pt>
                <c:pt idx="2">
                  <c:v>биол.</c:v>
                </c:pt>
                <c:pt idx="3">
                  <c:v>геогр.</c:v>
                </c:pt>
                <c:pt idx="4">
                  <c:v>общ-е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 четв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история</c:v>
                </c:pt>
                <c:pt idx="1">
                  <c:v>лит-ра</c:v>
                </c:pt>
                <c:pt idx="2">
                  <c:v>биол.</c:v>
                </c:pt>
                <c:pt idx="3">
                  <c:v>геогр.</c:v>
                </c:pt>
                <c:pt idx="4">
                  <c:v>общ-е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4 четв</c:v>
                </c:pt>
              </c:strCache>
            </c:strRef>
          </c:tx>
          <c:dLbls>
            <c:showVal val="1"/>
          </c:dLbls>
          <c:cat>
            <c:strRef>
              <c:f>Лист1!$A$2:$A$6</c:f>
              <c:strCache>
                <c:ptCount val="5"/>
                <c:pt idx="0">
                  <c:v>история</c:v>
                </c:pt>
                <c:pt idx="1">
                  <c:v>лит-ра</c:v>
                </c:pt>
                <c:pt idx="2">
                  <c:v>биол.</c:v>
                </c:pt>
                <c:pt idx="3">
                  <c:v>геогр.</c:v>
                </c:pt>
                <c:pt idx="4">
                  <c:v>общ-е</c:v>
                </c:pt>
              </c:strCache>
            </c:strRef>
          </c:cat>
          <c:val>
            <c:numRef>
              <c:f>Лист1!$E$2:$E$6</c:f>
              <c:numCache>
                <c:formatCode>General</c:formatCode>
                <c:ptCount val="5"/>
              </c:numCache>
            </c:numRef>
          </c:val>
        </c:ser>
        <c:axId val="93209344"/>
        <c:axId val="93210880"/>
      </c:barChart>
      <c:catAx>
        <c:axId val="93209344"/>
        <c:scaling>
          <c:orientation val="minMax"/>
        </c:scaling>
        <c:axPos val="b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93210880"/>
        <c:crosses val="autoZero"/>
        <c:auto val="1"/>
        <c:lblAlgn val="ctr"/>
        <c:lblOffset val="100"/>
      </c:catAx>
      <c:valAx>
        <c:axId val="93210880"/>
        <c:scaling>
          <c:orientation val="minMax"/>
          <c:max val="100"/>
          <c:min val="0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2400"/>
            </a:pPr>
            <a:endParaRPr lang="ru-RU"/>
          </a:p>
        </c:txPr>
        <c:crossAx val="93209344"/>
        <c:crosses val="autoZero"/>
        <c:crossBetween val="between"/>
        <c:majorUnit val="10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1 четв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физика</c:v>
                </c:pt>
                <c:pt idx="1">
                  <c:v>химия</c:v>
                </c:pt>
                <c:pt idx="2">
                  <c:v>информ.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3.6</c:v>
                </c:pt>
                <c:pt idx="1">
                  <c:v>3.5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четв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физика</c:v>
                </c:pt>
                <c:pt idx="1">
                  <c:v>химия</c:v>
                </c:pt>
                <c:pt idx="2">
                  <c:v>информ.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 четв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физика</c:v>
                </c:pt>
                <c:pt idx="1">
                  <c:v>химия</c:v>
                </c:pt>
                <c:pt idx="2">
                  <c:v>информ.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4 четв</c:v>
                </c:pt>
              </c:strCache>
            </c:strRef>
          </c:tx>
          <c:dLbls>
            <c:showVal val="1"/>
          </c:dLbls>
          <c:cat>
            <c:strRef>
              <c:f>Лист1!$A$2:$A$4</c:f>
              <c:strCache>
                <c:ptCount val="3"/>
                <c:pt idx="0">
                  <c:v>физика</c:v>
                </c:pt>
                <c:pt idx="1">
                  <c:v>химия</c:v>
                </c:pt>
                <c:pt idx="2">
                  <c:v>информ.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</c:numCache>
            </c:numRef>
          </c:val>
        </c:ser>
        <c:shape val="box"/>
        <c:axId val="93078656"/>
        <c:axId val="93080192"/>
        <c:axId val="0"/>
      </c:bar3DChart>
      <c:catAx>
        <c:axId val="93078656"/>
        <c:scaling>
          <c:orientation val="minMax"/>
        </c:scaling>
        <c:axPos val="b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93080192"/>
        <c:crosses val="autoZero"/>
        <c:auto val="1"/>
        <c:lblAlgn val="ctr"/>
        <c:lblOffset val="100"/>
      </c:catAx>
      <c:valAx>
        <c:axId val="93080192"/>
        <c:scaling>
          <c:orientation val="minMax"/>
          <c:max val="5"/>
          <c:min val="1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2400"/>
            </a:pPr>
            <a:endParaRPr lang="ru-RU"/>
          </a:p>
        </c:txPr>
        <c:crossAx val="93078656"/>
        <c:crosses val="autoZero"/>
        <c:crossBetween val="between"/>
        <c:majorUnit val="0.5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1 четв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физика</c:v>
                </c:pt>
                <c:pt idx="1">
                  <c:v>химия</c:v>
                </c:pt>
                <c:pt idx="2">
                  <c:v>инф.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44</c:v>
                </c:pt>
                <c:pt idx="1">
                  <c:v>45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четв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физика</c:v>
                </c:pt>
                <c:pt idx="1">
                  <c:v>химия</c:v>
                </c:pt>
                <c:pt idx="2">
                  <c:v>инф.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 четв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физика</c:v>
                </c:pt>
                <c:pt idx="1">
                  <c:v>химия</c:v>
                </c:pt>
                <c:pt idx="2">
                  <c:v>инф.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4 четв</c:v>
                </c:pt>
              </c:strCache>
            </c:strRef>
          </c:tx>
          <c:dLbls>
            <c:showVal val="1"/>
          </c:dLbls>
          <c:cat>
            <c:strRef>
              <c:f>Лист1!$A$2:$A$4</c:f>
              <c:strCache>
                <c:ptCount val="3"/>
                <c:pt idx="0">
                  <c:v>физика</c:v>
                </c:pt>
                <c:pt idx="1">
                  <c:v>химия</c:v>
                </c:pt>
                <c:pt idx="2">
                  <c:v>инф.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</c:numCache>
            </c:numRef>
          </c:val>
        </c:ser>
        <c:shape val="box"/>
        <c:axId val="93111808"/>
        <c:axId val="93113344"/>
        <c:axId val="0"/>
      </c:bar3DChart>
      <c:catAx>
        <c:axId val="93111808"/>
        <c:scaling>
          <c:orientation val="minMax"/>
        </c:scaling>
        <c:axPos val="b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93113344"/>
        <c:crosses val="autoZero"/>
        <c:auto val="1"/>
        <c:lblAlgn val="ctr"/>
        <c:lblOffset val="100"/>
      </c:catAx>
      <c:valAx>
        <c:axId val="93113344"/>
        <c:scaling>
          <c:orientation val="minMax"/>
          <c:max val="80"/>
          <c:min val="0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2400"/>
            </a:pPr>
            <a:endParaRPr lang="ru-RU"/>
          </a:p>
        </c:txPr>
        <c:crossAx val="93111808"/>
        <c:crosses val="autoZero"/>
        <c:crossBetween val="between"/>
        <c:majorUnit val="5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1 четв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физика</c:v>
                </c:pt>
                <c:pt idx="1">
                  <c:v>химия</c:v>
                </c:pt>
                <c:pt idx="2">
                  <c:v>информ.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99</c:v>
                </c:pt>
                <c:pt idx="1">
                  <c:v>98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четв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физика</c:v>
                </c:pt>
                <c:pt idx="1">
                  <c:v>химия</c:v>
                </c:pt>
                <c:pt idx="2">
                  <c:v>информ.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 четв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физика</c:v>
                </c:pt>
                <c:pt idx="1">
                  <c:v>химия</c:v>
                </c:pt>
                <c:pt idx="2">
                  <c:v>информ.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4 четв</c:v>
                </c:pt>
              </c:strCache>
            </c:strRef>
          </c:tx>
          <c:dLbls>
            <c:showVal val="1"/>
          </c:dLbls>
          <c:cat>
            <c:strRef>
              <c:f>Лист1!$A$2:$A$4</c:f>
              <c:strCache>
                <c:ptCount val="3"/>
                <c:pt idx="0">
                  <c:v>физика</c:v>
                </c:pt>
                <c:pt idx="1">
                  <c:v>химия</c:v>
                </c:pt>
                <c:pt idx="2">
                  <c:v>информ.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</c:numCache>
            </c:numRef>
          </c:val>
        </c:ser>
        <c:axId val="92469120"/>
        <c:axId val="92470656"/>
      </c:barChart>
      <c:catAx>
        <c:axId val="92469120"/>
        <c:scaling>
          <c:orientation val="minMax"/>
        </c:scaling>
        <c:axPos val="b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92470656"/>
        <c:crosses val="autoZero"/>
        <c:auto val="1"/>
        <c:lblAlgn val="ctr"/>
        <c:lblOffset val="100"/>
      </c:catAx>
      <c:valAx>
        <c:axId val="92470656"/>
        <c:scaling>
          <c:orientation val="minMax"/>
          <c:max val="100"/>
          <c:min val="0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2400"/>
            </a:pPr>
            <a:endParaRPr lang="ru-RU"/>
          </a:p>
        </c:txPr>
        <c:crossAx val="92469120"/>
        <c:crosses val="autoZero"/>
        <c:crossBetween val="between"/>
        <c:majorUnit val="10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1 четв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труд (м)</c:v>
                </c:pt>
                <c:pt idx="1">
                  <c:v>труд (д)</c:v>
                </c:pt>
                <c:pt idx="2">
                  <c:v>физ-ра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4.8</c:v>
                </c:pt>
                <c:pt idx="1">
                  <c:v>4</c:v>
                </c:pt>
                <c:pt idx="2">
                  <c:v>4.5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четв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труд (м)</c:v>
                </c:pt>
                <c:pt idx="1">
                  <c:v>труд (д)</c:v>
                </c:pt>
                <c:pt idx="2">
                  <c:v>физ-ра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 четв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труд (м)</c:v>
                </c:pt>
                <c:pt idx="1">
                  <c:v>труд (д)</c:v>
                </c:pt>
                <c:pt idx="2">
                  <c:v>физ-ра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4 четв</c:v>
                </c:pt>
              </c:strCache>
            </c:strRef>
          </c:tx>
          <c:dLbls>
            <c:showVal val="1"/>
          </c:dLbls>
          <c:cat>
            <c:strRef>
              <c:f>Лист1!$A$2:$A$4</c:f>
              <c:strCache>
                <c:ptCount val="3"/>
                <c:pt idx="0">
                  <c:v>труд (м)</c:v>
                </c:pt>
                <c:pt idx="1">
                  <c:v>труд (д)</c:v>
                </c:pt>
                <c:pt idx="2">
                  <c:v>физ-ра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</c:numCache>
            </c:numRef>
          </c:val>
        </c:ser>
        <c:shape val="box"/>
        <c:axId val="96547584"/>
        <c:axId val="96549120"/>
        <c:axId val="0"/>
      </c:bar3DChart>
      <c:catAx>
        <c:axId val="96547584"/>
        <c:scaling>
          <c:orientation val="minMax"/>
        </c:scaling>
        <c:axPos val="b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96549120"/>
        <c:crosses val="autoZero"/>
        <c:auto val="1"/>
        <c:lblAlgn val="ctr"/>
        <c:lblOffset val="100"/>
      </c:catAx>
      <c:valAx>
        <c:axId val="96549120"/>
        <c:scaling>
          <c:orientation val="minMax"/>
          <c:max val="5"/>
          <c:min val="1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2400"/>
            </a:pPr>
            <a:endParaRPr lang="ru-RU"/>
          </a:p>
        </c:txPr>
        <c:crossAx val="96547584"/>
        <c:crosses val="autoZero"/>
        <c:crossBetween val="between"/>
        <c:majorUnit val="0.5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1 четв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техн (м)</c:v>
                </c:pt>
                <c:pt idx="1">
                  <c:v>техн (д)</c:v>
                </c:pt>
                <c:pt idx="2">
                  <c:v>физ-ра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80</c:v>
                </c:pt>
                <c:pt idx="1">
                  <c:v>94</c:v>
                </c:pt>
                <c:pt idx="2">
                  <c:v>95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четв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техн (м)</c:v>
                </c:pt>
                <c:pt idx="1">
                  <c:v>техн (д)</c:v>
                </c:pt>
                <c:pt idx="2">
                  <c:v>физ-ра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 четв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техн (м)</c:v>
                </c:pt>
                <c:pt idx="1">
                  <c:v>техн (д)</c:v>
                </c:pt>
                <c:pt idx="2">
                  <c:v>физ-ра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4 четв</c:v>
                </c:pt>
              </c:strCache>
            </c:strRef>
          </c:tx>
          <c:dLbls>
            <c:showVal val="1"/>
          </c:dLbls>
          <c:cat>
            <c:strRef>
              <c:f>Лист1!$A$2:$A$4</c:f>
              <c:strCache>
                <c:ptCount val="3"/>
                <c:pt idx="0">
                  <c:v>техн (м)</c:v>
                </c:pt>
                <c:pt idx="1">
                  <c:v>техн (д)</c:v>
                </c:pt>
                <c:pt idx="2">
                  <c:v>физ-ра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</c:numCache>
            </c:numRef>
          </c:val>
        </c:ser>
        <c:shape val="box"/>
        <c:axId val="95816704"/>
        <c:axId val="95822592"/>
        <c:axId val="0"/>
      </c:bar3DChart>
      <c:catAx>
        <c:axId val="95816704"/>
        <c:scaling>
          <c:orientation val="minMax"/>
        </c:scaling>
        <c:axPos val="b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95822592"/>
        <c:crosses val="autoZero"/>
        <c:auto val="1"/>
        <c:lblAlgn val="ctr"/>
        <c:lblOffset val="100"/>
      </c:catAx>
      <c:valAx>
        <c:axId val="95822592"/>
        <c:scaling>
          <c:orientation val="minMax"/>
          <c:max val="100"/>
          <c:min val="0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2400"/>
            </a:pPr>
            <a:endParaRPr lang="ru-RU"/>
          </a:p>
        </c:txPr>
        <c:crossAx val="95816704"/>
        <c:crosses val="autoZero"/>
        <c:crossBetween val="between"/>
        <c:majorUnit val="10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1 четв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техн. (м)</c:v>
                </c:pt>
                <c:pt idx="1">
                  <c:v>техн (д)</c:v>
                </c:pt>
                <c:pt idx="2">
                  <c:v>физ-ра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четв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техн. (м)</c:v>
                </c:pt>
                <c:pt idx="1">
                  <c:v>техн (д)</c:v>
                </c:pt>
                <c:pt idx="2">
                  <c:v>физ-ра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 четв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техн. (м)</c:v>
                </c:pt>
                <c:pt idx="1">
                  <c:v>техн (д)</c:v>
                </c:pt>
                <c:pt idx="2">
                  <c:v>физ-ра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4 четв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техн. (м)</c:v>
                </c:pt>
                <c:pt idx="1">
                  <c:v>техн (д)</c:v>
                </c:pt>
                <c:pt idx="2">
                  <c:v>физ-ра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</c:numCache>
            </c:numRef>
          </c:val>
        </c:ser>
        <c:axId val="95984256"/>
        <c:axId val="95990144"/>
      </c:barChart>
      <c:catAx>
        <c:axId val="95984256"/>
        <c:scaling>
          <c:orientation val="minMax"/>
        </c:scaling>
        <c:axPos val="b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95990144"/>
        <c:crosses val="autoZero"/>
        <c:auto val="1"/>
        <c:lblAlgn val="ctr"/>
        <c:lblOffset val="100"/>
      </c:catAx>
      <c:valAx>
        <c:axId val="95990144"/>
        <c:scaling>
          <c:orientation val="minMax"/>
          <c:max val="100"/>
          <c:min val="0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2400"/>
            </a:pPr>
            <a:endParaRPr lang="ru-RU"/>
          </a:p>
        </c:txPr>
        <c:crossAx val="95984256"/>
        <c:crosses val="autoZero"/>
        <c:crossBetween val="between"/>
        <c:majorUnit val="10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1 четв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М. Магомедовна</c:v>
                </c:pt>
                <c:pt idx="1">
                  <c:v>Ф.Магомедгабибовна</c:v>
                </c:pt>
                <c:pt idx="2">
                  <c:v>М. Махмудовна</c:v>
                </c:pt>
                <c:pt idx="3">
                  <c:v>И. Исаевна</c:v>
                </c:pt>
                <c:pt idx="4">
                  <c:v>Ф. Миразагасановна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42</c:v>
                </c:pt>
                <c:pt idx="1">
                  <c:v>33</c:v>
                </c:pt>
                <c:pt idx="2">
                  <c:v>37</c:v>
                </c:pt>
                <c:pt idx="3">
                  <c:v>35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четв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М. Магомедовна</c:v>
                </c:pt>
                <c:pt idx="1">
                  <c:v>Ф.Магомедгабибовна</c:v>
                </c:pt>
                <c:pt idx="2">
                  <c:v>М. Махмудовна</c:v>
                </c:pt>
                <c:pt idx="3">
                  <c:v>И. Исаевна</c:v>
                </c:pt>
                <c:pt idx="4">
                  <c:v>Ф. Миразагасановна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 четв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М. Магомедовна</c:v>
                </c:pt>
                <c:pt idx="1">
                  <c:v>Ф.Магомедгабибовна</c:v>
                </c:pt>
                <c:pt idx="2">
                  <c:v>М. Махмудовна</c:v>
                </c:pt>
                <c:pt idx="3">
                  <c:v>И. Исаевна</c:v>
                </c:pt>
                <c:pt idx="4">
                  <c:v>Ф. Миразагасановна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4 четв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М. Магомедовна</c:v>
                </c:pt>
                <c:pt idx="1">
                  <c:v>Ф.Магомедгабибовна</c:v>
                </c:pt>
                <c:pt idx="2">
                  <c:v>М. Махмудовна</c:v>
                </c:pt>
                <c:pt idx="3">
                  <c:v>И. Исаевна</c:v>
                </c:pt>
                <c:pt idx="4">
                  <c:v>Ф. Миразагасановна</c:v>
                </c:pt>
              </c:strCache>
            </c:strRef>
          </c:cat>
          <c:val>
            <c:numRef>
              <c:f>Лист1!$E$2:$E$6</c:f>
              <c:numCache>
                <c:formatCode>General</c:formatCode>
                <c:ptCount val="5"/>
              </c:numCache>
            </c:numRef>
          </c:val>
        </c:ser>
        <c:shape val="box"/>
        <c:axId val="96025216"/>
        <c:axId val="96031104"/>
        <c:axId val="0"/>
      </c:bar3DChart>
      <c:catAx>
        <c:axId val="96025216"/>
        <c:scaling>
          <c:orientation val="minMax"/>
        </c:scaling>
        <c:axPos val="b"/>
        <c:tickLblPos val="nextTo"/>
        <c:crossAx val="96031104"/>
        <c:crosses val="autoZero"/>
        <c:auto val="1"/>
        <c:lblAlgn val="ctr"/>
        <c:lblOffset val="100"/>
      </c:catAx>
      <c:valAx>
        <c:axId val="96031104"/>
        <c:scaling>
          <c:orientation val="minMax"/>
          <c:max val="100"/>
        </c:scaling>
        <c:axPos val="l"/>
        <c:majorGridlines/>
        <c:numFmt formatCode="General" sourceLinked="1"/>
        <c:tickLblPos val="nextTo"/>
        <c:crossAx val="96025216"/>
        <c:crosses val="autoZero"/>
        <c:crossBetween val="between"/>
        <c:majorUnit val="10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1 четв</c:v>
                </c:pt>
              </c:strCache>
            </c:strRef>
          </c:tx>
          <c:dLbls>
            <c:showVal val="1"/>
          </c:dLbls>
          <c:cat>
            <c:strRef>
              <c:f>Лист1!$A$2:$A$7</c:f>
              <c:strCache>
                <c:ptCount val="6"/>
                <c:pt idx="0">
                  <c:v>С. Назимовна</c:v>
                </c:pt>
                <c:pt idx="1">
                  <c:v>А. Ибрагимхал.</c:v>
                </c:pt>
                <c:pt idx="2">
                  <c:v>А. Магомедовна</c:v>
                </c:pt>
                <c:pt idx="3">
                  <c:v>З. Магиятд.</c:v>
                </c:pt>
                <c:pt idx="4">
                  <c:v>Р. Гергаевна</c:v>
                </c:pt>
                <c:pt idx="5">
                  <c:v>Н.Магомедовна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57</c:v>
                </c:pt>
                <c:pt idx="1">
                  <c:v>21</c:v>
                </c:pt>
                <c:pt idx="2">
                  <c:v>26</c:v>
                </c:pt>
                <c:pt idx="3">
                  <c:v>33</c:v>
                </c:pt>
                <c:pt idx="4">
                  <c:v>55</c:v>
                </c:pt>
                <c:pt idx="5">
                  <c:v>37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четв</c:v>
                </c:pt>
              </c:strCache>
            </c:strRef>
          </c:tx>
          <c:dLbls>
            <c:showVal val="1"/>
          </c:dLbls>
          <c:cat>
            <c:strRef>
              <c:f>Лист1!$A$2:$A$7</c:f>
              <c:strCache>
                <c:ptCount val="6"/>
                <c:pt idx="0">
                  <c:v>С. Назимовна</c:v>
                </c:pt>
                <c:pt idx="1">
                  <c:v>А. Ибрагимхал.</c:v>
                </c:pt>
                <c:pt idx="2">
                  <c:v>А. Магомедовна</c:v>
                </c:pt>
                <c:pt idx="3">
                  <c:v>З. Магиятд.</c:v>
                </c:pt>
                <c:pt idx="4">
                  <c:v>Р. Гергаевна</c:v>
                </c:pt>
                <c:pt idx="5">
                  <c:v>Н.Магомедовна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 четв</c:v>
                </c:pt>
              </c:strCache>
            </c:strRef>
          </c:tx>
          <c:dLbls>
            <c:showVal val="1"/>
          </c:dLbls>
          <c:cat>
            <c:strRef>
              <c:f>Лист1!$A$2:$A$7</c:f>
              <c:strCache>
                <c:ptCount val="6"/>
                <c:pt idx="0">
                  <c:v>С. Назимовна</c:v>
                </c:pt>
                <c:pt idx="1">
                  <c:v>А. Ибрагимхал.</c:v>
                </c:pt>
                <c:pt idx="2">
                  <c:v>А. Магомедовна</c:v>
                </c:pt>
                <c:pt idx="3">
                  <c:v>З. Магиятд.</c:v>
                </c:pt>
                <c:pt idx="4">
                  <c:v>Р. Гергаевна</c:v>
                </c:pt>
                <c:pt idx="5">
                  <c:v>Н.Магомедовна</c:v>
                </c:pt>
              </c:strCache>
            </c:strRef>
          </c:cat>
          <c:val>
            <c:numRef>
              <c:f>Лист1!$D$2:$D$7</c:f>
              <c:numCache>
                <c:formatCode>General</c:formatCode>
                <c:ptCount val="6"/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4 четв</c:v>
                </c:pt>
              </c:strCache>
            </c:strRef>
          </c:tx>
          <c:dLbls>
            <c:showVal val="1"/>
          </c:dLbls>
          <c:cat>
            <c:strRef>
              <c:f>Лист1!$A$2:$A$7</c:f>
              <c:strCache>
                <c:ptCount val="6"/>
                <c:pt idx="0">
                  <c:v>С. Назимовна</c:v>
                </c:pt>
                <c:pt idx="1">
                  <c:v>А. Ибрагимхал.</c:v>
                </c:pt>
                <c:pt idx="2">
                  <c:v>А. Магомедовна</c:v>
                </c:pt>
                <c:pt idx="3">
                  <c:v>З. Магиятд.</c:v>
                </c:pt>
                <c:pt idx="4">
                  <c:v>Р. Гергаевна</c:v>
                </c:pt>
                <c:pt idx="5">
                  <c:v>Н.Магомедовна</c:v>
                </c:pt>
              </c:strCache>
            </c:strRef>
          </c:cat>
          <c:val>
            <c:numRef>
              <c:f>Лист1!$E$2:$E$7</c:f>
              <c:numCache>
                <c:formatCode>General</c:formatCode>
                <c:ptCount val="6"/>
              </c:numCache>
            </c:numRef>
          </c:val>
        </c:ser>
        <c:shape val="box"/>
        <c:axId val="98066816"/>
        <c:axId val="98068352"/>
        <c:axId val="0"/>
      </c:bar3DChart>
      <c:catAx>
        <c:axId val="98066816"/>
        <c:scaling>
          <c:orientation val="minMax"/>
        </c:scaling>
        <c:axPos val="b"/>
        <c:tickLblPos val="nextTo"/>
        <c:crossAx val="98068352"/>
        <c:crosses val="autoZero"/>
        <c:auto val="1"/>
        <c:lblAlgn val="ctr"/>
        <c:lblOffset val="100"/>
      </c:catAx>
      <c:valAx>
        <c:axId val="98068352"/>
        <c:scaling>
          <c:orientation val="minMax"/>
          <c:max val="100"/>
        </c:scaling>
        <c:axPos val="l"/>
        <c:majorGridlines/>
        <c:numFmt formatCode="General" sourceLinked="1"/>
        <c:tickLblPos val="nextTo"/>
        <c:crossAx val="98066816"/>
        <c:crosses val="autoZero"/>
        <c:crossBetween val="between"/>
        <c:majorUnit val="10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1 четв</c:v>
                </c:pt>
              </c:strCache>
            </c:strRef>
          </c:tx>
          <c:dLbls>
            <c:showVal val="1"/>
          </c:dLbls>
          <c:cat>
            <c:strRef>
              <c:f>Лист1!$A$2:$A$6</c:f>
              <c:strCache>
                <c:ptCount val="5"/>
                <c:pt idx="0">
                  <c:v>С. Миргаш.</c:v>
                </c:pt>
                <c:pt idx="1">
                  <c:v>Х. Натиковна</c:v>
                </c:pt>
                <c:pt idx="2">
                  <c:v>Д. Юсуфовна</c:v>
                </c:pt>
                <c:pt idx="3">
                  <c:v>А.Шамильевна</c:v>
                </c:pt>
                <c:pt idx="4">
                  <c:v>О.Танхумовна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50</c:v>
                </c:pt>
                <c:pt idx="1">
                  <c:v>38</c:v>
                </c:pt>
                <c:pt idx="2">
                  <c:v>52</c:v>
                </c:pt>
                <c:pt idx="3">
                  <c:v>52</c:v>
                </c:pt>
                <c:pt idx="4">
                  <c:v>50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четв</c:v>
                </c:pt>
              </c:strCache>
            </c:strRef>
          </c:tx>
          <c:dLbls>
            <c:showVal val="1"/>
          </c:dLbls>
          <c:cat>
            <c:strRef>
              <c:f>Лист1!$A$2:$A$6</c:f>
              <c:strCache>
                <c:ptCount val="5"/>
                <c:pt idx="0">
                  <c:v>С. Миргаш.</c:v>
                </c:pt>
                <c:pt idx="1">
                  <c:v>Х. Натиковна</c:v>
                </c:pt>
                <c:pt idx="2">
                  <c:v>Д. Юсуфовна</c:v>
                </c:pt>
                <c:pt idx="3">
                  <c:v>А.Шамильевна</c:v>
                </c:pt>
                <c:pt idx="4">
                  <c:v>О.Танхумовна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 четв</c:v>
                </c:pt>
              </c:strCache>
            </c:strRef>
          </c:tx>
          <c:dLbls>
            <c:showVal val="1"/>
          </c:dLbls>
          <c:cat>
            <c:strRef>
              <c:f>Лист1!$A$2:$A$6</c:f>
              <c:strCache>
                <c:ptCount val="5"/>
                <c:pt idx="0">
                  <c:v>С. Миргаш.</c:v>
                </c:pt>
                <c:pt idx="1">
                  <c:v>Х. Натиковна</c:v>
                </c:pt>
                <c:pt idx="2">
                  <c:v>Д. Юсуфовна</c:v>
                </c:pt>
                <c:pt idx="3">
                  <c:v>А.Шамильевна</c:v>
                </c:pt>
                <c:pt idx="4">
                  <c:v>О.Танхумовна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4 четв</c:v>
                </c:pt>
              </c:strCache>
            </c:strRef>
          </c:tx>
          <c:dLbls>
            <c:showVal val="1"/>
          </c:dLbls>
          <c:cat>
            <c:strRef>
              <c:f>Лист1!$A$2:$A$6</c:f>
              <c:strCache>
                <c:ptCount val="5"/>
                <c:pt idx="0">
                  <c:v>С. Миргаш.</c:v>
                </c:pt>
                <c:pt idx="1">
                  <c:v>Х. Натиковна</c:v>
                </c:pt>
                <c:pt idx="2">
                  <c:v>Д. Юсуфовна</c:v>
                </c:pt>
                <c:pt idx="3">
                  <c:v>А.Шамильевна</c:v>
                </c:pt>
                <c:pt idx="4">
                  <c:v>О.Танхумовна</c:v>
                </c:pt>
              </c:strCache>
            </c:strRef>
          </c:cat>
          <c:val>
            <c:numRef>
              <c:f>Лист1!$E$2:$E$6</c:f>
              <c:numCache>
                <c:formatCode>General</c:formatCode>
                <c:ptCount val="5"/>
              </c:numCache>
            </c:numRef>
          </c:val>
        </c:ser>
        <c:shape val="box"/>
        <c:axId val="97975680"/>
        <c:axId val="98313344"/>
        <c:axId val="0"/>
      </c:bar3DChart>
      <c:catAx>
        <c:axId val="97975680"/>
        <c:scaling>
          <c:orientation val="minMax"/>
        </c:scaling>
        <c:axPos val="b"/>
        <c:tickLblPos val="nextTo"/>
        <c:crossAx val="98313344"/>
        <c:crosses val="autoZero"/>
        <c:auto val="1"/>
        <c:lblAlgn val="ctr"/>
        <c:lblOffset val="100"/>
      </c:catAx>
      <c:valAx>
        <c:axId val="98313344"/>
        <c:scaling>
          <c:orientation val="minMax"/>
          <c:max val="100"/>
        </c:scaling>
        <c:axPos val="l"/>
        <c:majorGridlines/>
        <c:numFmt formatCode="General" sourceLinked="1"/>
        <c:tickLblPos val="nextTo"/>
        <c:crossAx val="97975680"/>
        <c:crosses val="autoZero"/>
        <c:crossBetween val="between"/>
        <c:majorUnit val="10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1 четв.</c:v>
                </c:pt>
              </c:strCache>
            </c:strRef>
          </c:tx>
          <c:cat>
            <c:strRef>
              <c:f>Лист1!$A$2:$A$17</c:f>
              <c:strCache>
                <c:ptCount val="16"/>
                <c:pt idx="0">
                  <c:v>5а</c:v>
                </c:pt>
                <c:pt idx="1">
                  <c:v>5б</c:v>
                </c:pt>
                <c:pt idx="2">
                  <c:v>5в</c:v>
                </c:pt>
                <c:pt idx="3">
                  <c:v>5г</c:v>
                </c:pt>
                <c:pt idx="4">
                  <c:v>6а</c:v>
                </c:pt>
                <c:pt idx="5">
                  <c:v>6б</c:v>
                </c:pt>
                <c:pt idx="6">
                  <c:v>6в</c:v>
                </c:pt>
                <c:pt idx="7">
                  <c:v>7а</c:v>
                </c:pt>
                <c:pt idx="8">
                  <c:v>7б</c:v>
                </c:pt>
                <c:pt idx="9">
                  <c:v>7в</c:v>
                </c:pt>
                <c:pt idx="10">
                  <c:v>8а</c:v>
                </c:pt>
                <c:pt idx="11">
                  <c:v>8б</c:v>
                </c:pt>
                <c:pt idx="12">
                  <c:v>8в</c:v>
                </c:pt>
                <c:pt idx="13">
                  <c:v>9а</c:v>
                </c:pt>
                <c:pt idx="14">
                  <c:v>9б</c:v>
                </c:pt>
                <c:pt idx="15">
                  <c:v>9в</c:v>
                </c:pt>
              </c:strCache>
            </c:strRef>
          </c:cat>
          <c:val>
            <c:numRef>
              <c:f>Лист1!$B$2:$B$17</c:f>
              <c:numCache>
                <c:formatCode>General</c:formatCode>
                <c:ptCount val="16"/>
                <c:pt idx="0">
                  <c:v>4</c:v>
                </c:pt>
                <c:pt idx="1">
                  <c:v>12</c:v>
                </c:pt>
                <c:pt idx="2">
                  <c:v>14</c:v>
                </c:pt>
                <c:pt idx="3">
                  <c:v>12</c:v>
                </c:pt>
                <c:pt idx="4">
                  <c:v>16</c:v>
                </c:pt>
                <c:pt idx="5">
                  <c:v>21</c:v>
                </c:pt>
                <c:pt idx="6">
                  <c:v>14</c:v>
                </c:pt>
                <c:pt idx="7">
                  <c:v>15</c:v>
                </c:pt>
                <c:pt idx="8">
                  <c:v>17</c:v>
                </c:pt>
                <c:pt idx="9">
                  <c:v>20</c:v>
                </c:pt>
                <c:pt idx="10">
                  <c:v>8</c:v>
                </c:pt>
                <c:pt idx="11">
                  <c:v>15</c:v>
                </c:pt>
                <c:pt idx="12">
                  <c:v>14</c:v>
                </c:pt>
                <c:pt idx="13">
                  <c:v>13</c:v>
                </c:pt>
                <c:pt idx="14">
                  <c:v>18</c:v>
                </c:pt>
                <c:pt idx="15">
                  <c:v>13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четв.</c:v>
                </c:pt>
              </c:strCache>
            </c:strRef>
          </c:tx>
          <c:cat>
            <c:strRef>
              <c:f>Лист1!$A$2:$A$17</c:f>
              <c:strCache>
                <c:ptCount val="16"/>
                <c:pt idx="0">
                  <c:v>5а</c:v>
                </c:pt>
                <c:pt idx="1">
                  <c:v>5б</c:v>
                </c:pt>
                <c:pt idx="2">
                  <c:v>5в</c:v>
                </c:pt>
                <c:pt idx="3">
                  <c:v>5г</c:v>
                </c:pt>
                <c:pt idx="4">
                  <c:v>6а</c:v>
                </c:pt>
                <c:pt idx="5">
                  <c:v>6б</c:v>
                </c:pt>
                <c:pt idx="6">
                  <c:v>6в</c:v>
                </c:pt>
                <c:pt idx="7">
                  <c:v>7а</c:v>
                </c:pt>
                <c:pt idx="8">
                  <c:v>7б</c:v>
                </c:pt>
                <c:pt idx="9">
                  <c:v>7в</c:v>
                </c:pt>
                <c:pt idx="10">
                  <c:v>8а</c:v>
                </c:pt>
                <c:pt idx="11">
                  <c:v>8б</c:v>
                </c:pt>
                <c:pt idx="12">
                  <c:v>8в</c:v>
                </c:pt>
                <c:pt idx="13">
                  <c:v>9а</c:v>
                </c:pt>
                <c:pt idx="14">
                  <c:v>9б</c:v>
                </c:pt>
                <c:pt idx="15">
                  <c:v>9в</c:v>
                </c:pt>
              </c:strCache>
            </c:strRef>
          </c:cat>
          <c:val>
            <c:numRef>
              <c:f>Лист1!$C$2:$C$17</c:f>
              <c:numCache>
                <c:formatCode>General</c:formatCode>
                <c:ptCount val="16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 четв.</c:v>
                </c:pt>
              </c:strCache>
            </c:strRef>
          </c:tx>
          <c:cat>
            <c:strRef>
              <c:f>Лист1!$A$2:$A$17</c:f>
              <c:strCache>
                <c:ptCount val="16"/>
                <c:pt idx="0">
                  <c:v>5а</c:v>
                </c:pt>
                <c:pt idx="1">
                  <c:v>5б</c:v>
                </c:pt>
                <c:pt idx="2">
                  <c:v>5в</c:v>
                </c:pt>
                <c:pt idx="3">
                  <c:v>5г</c:v>
                </c:pt>
                <c:pt idx="4">
                  <c:v>6а</c:v>
                </c:pt>
                <c:pt idx="5">
                  <c:v>6б</c:v>
                </c:pt>
                <c:pt idx="6">
                  <c:v>6в</c:v>
                </c:pt>
                <c:pt idx="7">
                  <c:v>7а</c:v>
                </c:pt>
                <c:pt idx="8">
                  <c:v>7б</c:v>
                </c:pt>
                <c:pt idx="9">
                  <c:v>7в</c:v>
                </c:pt>
                <c:pt idx="10">
                  <c:v>8а</c:v>
                </c:pt>
                <c:pt idx="11">
                  <c:v>8б</c:v>
                </c:pt>
                <c:pt idx="12">
                  <c:v>8в</c:v>
                </c:pt>
                <c:pt idx="13">
                  <c:v>9а</c:v>
                </c:pt>
                <c:pt idx="14">
                  <c:v>9б</c:v>
                </c:pt>
                <c:pt idx="15">
                  <c:v>9в</c:v>
                </c:pt>
              </c:strCache>
            </c:strRef>
          </c:cat>
          <c:val>
            <c:numRef>
              <c:f>Лист1!$D$2:$D$17</c:f>
              <c:numCache>
                <c:formatCode>General</c:formatCode>
                <c:ptCount val="16"/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4 четв.</c:v>
                </c:pt>
              </c:strCache>
            </c:strRef>
          </c:tx>
          <c:cat>
            <c:strRef>
              <c:f>Лист1!$A$2:$A$17</c:f>
              <c:strCache>
                <c:ptCount val="16"/>
                <c:pt idx="0">
                  <c:v>5а</c:v>
                </c:pt>
                <c:pt idx="1">
                  <c:v>5б</c:v>
                </c:pt>
                <c:pt idx="2">
                  <c:v>5в</c:v>
                </c:pt>
                <c:pt idx="3">
                  <c:v>5г</c:v>
                </c:pt>
                <c:pt idx="4">
                  <c:v>6а</c:v>
                </c:pt>
                <c:pt idx="5">
                  <c:v>6б</c:v>
                </c:pt>
                <c:pt idx="6">
                  <c:v>6в</c:v>
                </c:pt>
                <c:pt idx="7">
                  <c:v>7а</c:v>
                </c:pt>
                <c:pt idx="8">
                  <c:v>7б</c:v>
                </c:pt>
                <c:pt idx="9">
                  <c:v>7в</c:v>
                </c:pt>
                <c:pt idx="10">
                  <c:v>8а</c:v>
                </c:pt>
                <c:pt idx="11">
                  <c:v>8б</c:v>
                </c:pt>
                <c:pt idx="12">
                  <c:v>8в</c:v>
                </c:pt>
                <c:pt idx="13">
                  <c:v>9а</c:v>
                </c:pt>
                <c:pt idx="14">
                  <c:v>9б</c:v>
                </c:pt>
                <c:pt idx="15">
                  <c:v>9в</c:v>
                </c:pt>
              </c:strCache>
            </c:strRef>
          </c:cat>
          <c:val>
            <c:numRef>
              <c:f>Лист1!$E$2:$E$17</c:f>
              <c:numCache>
                <c:formatCode>General</c:formatCode>
                <c:ptCount val="16"/>
              </c:numCache>
            </c:numRef>
          </c:val>
        </c:ser>
        <c:shape val="box"/>
        <c:axId val="82763136"/>
        <c:axId val="86574208"/>
        <c:axId val="0"/>
      </c:bar3DChart>
      <c:catAx>
        <c:axId val="82763136"/>
        <c:scaling>
          <c:orientation val="minMax"/>
        </c:scaling>
        <c:axPos val="b"/>
        <c:tickLblPos val="nextTo"/>
        <c:crossAx val="86574208"/>
        <c:crosses val="autoZero"/>
        <c:auto val="1"/>
        <c:lblAlgn val="ctr"/>
        <c:lblOffset val="100"/>
      </c:catAx>
      <c:valAx>
        <c:axId val="86574208"/>
        <c:scaling>
          <c:orientation val="minMax"/>
        </c:scaling>
        <c:axPos val="l"/>
        <c:majorGridlines/>
        <c:numFmt formatCode="General" sourceLinked="1"/>
        <c:tickLblPos val="nextTo"/>
        <c:crossAx val="82763136"/>
        <c:crosses val="autoZero"/>
        <c:crossBetween val="between"/>
        <c:majorUnit val="10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1 четв</c:v>
                </c:pt>
              </c:strCache>
            </c:strRef>
          </c:tx>
          <c:dLbls>
            <c:showVal val="1"/>
          </c:dLbls>
          <c:cat>
            <c:strRef>
              <c:f>Лист1!$A$2:$A$5</c:f>
              <c:strCache>
                <c:ptCount val="4"/>
                <c:pt idx="0">
                  <c:v>Д. Мавламовна</c:v>
                </c:pt>
                <c:pt idx="1">
                  <c:v>С. Ашурбековна</c:v>
                </c:pt>
                <c:pt idx="2">
                  <c:v>М. Арминаковна</c:v>
                </c:pt>
                <c:pt idx="3">
                  <c:v>Н. Гамидовна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45</c:v>
                </c:pt>
                <c:pt idx="1">
                  <c:v>49</c:v>
                </c:pt>
                <c:pt idx="2">
                  <c:v>39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четв</c:v>
                </c:pt>
              </c:strCache>
            </c:strRef>
          </c:tx>
          <c:dLbls>
            <c:showVal val="1"/>
          </c:dLbls>
          <c:cat>
            <c:strRef>
              <c:f>Лист1!$A$2:$A$5</c:f>
              <c:strCache>
                <c:ptCount val="4"/>
                <c:pt idx="0">
                  <c:v>Д. Мавламовна</c:v>
                </c:pt>
                <c:pt idx="1">
                  <c:v>С. Ашурбековна</c:v>
                </c:pt>
                <c:pt idx="2">
                  <c:v>М. Арминаковна</c:v>
                </c:pt>
                <c:pt idx="3">
                  <c:v>Н. Гамидовна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 четв</c:v>
                </c:pt>
              </c:strCache>
            </c:strRef>
          </c:tx>
          <c:dLbls>
            <c:showVal val="1"/>
          </c:dLbls>
          <c:cat>
            <c:strRef>
              <c:f>Лист1!$A$2:$A$5</c:f>
              <c:strCache>
                <c:ptCount val="4"/>
                <c:pt idx="0">
                  <c:v>Д. Мавламовна</c:v>
                </c:pt>
                <c:pt idx="1">
                  <c:v>С. Ашурбековна</c:v>
                </c:pt>
                <c:pt idx="2">
                  <c:v>М. Арминаковна</c:v>
                </c:pt>
                <c:pt idx="3">
                  <c:v>Н. Гамидовна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4 четв</c:v>
                </c:pt>
              </c:strCache>
            </c:strRef>
          </c:tx>
          <c:dLbls>
            <c:showVal val="1"/>
          </c:dLbls>
          <c:cat>
            <c:strRef>
              <c:f>Лист1!$A$2:$A$5</c:f>
              <c:strCache>
                <c:ptCount val="4"/>
                <c:pt idx="0">
                  <c:v>Д. Мавламовна</c:v>
                </c:pt>
                <c:pt idx="1">
                  <c:v>С. Ашурбековна</c:v>
                </c:pt>
                <c:pt idx="2">
                  <c:v>М. Арминаковна</c:v>
                </c:pt>
                <c:pt idx="3">
                  <c:v>Н. Гамидовна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</c:numCache>
            </c:numRef>
          </c:val>
        </c:ser>
        <c:shape val="box"/>
        <c:axId val="98514048"/>
        <c:axId val="98515584"/>
        <c:axId val="0"/>
      </c:bar3DChart>
      <c:catAx>
        <c:axId val="98514048"/>
        <c:scaling>
          <c:orientation val="minMax"/>
        </c:scaling>
        <c:axPos val="b"/>
        <c:tickLblPos val="nextTo"/>
        <c:crossAx val="98515584"/>
        <c:crosses val="autoZero"/>
        <c:auto val="1"/>
        <c:lblAlgn val="ctr"/>
        <c:lblOffset val="100"/>
      </c:catAx>
      <c:valAx>
        <c:axId val="98515584"/>
        <c:scaling>
          <c:orientation val="minMax"/>
          <c:max val="100"/>
        </c:scaling>
        <c:axPos val="l"/>
        <c:majorGridlines/>
        <c:numFmt formatCode="General" sourceLinked="1"/>
        <c:tickLblPos val="nextTo"/>
        <c:crossAx val="98514048"/>
        <c:crosses val="autoZero"/>
        <c:crossBetween val="between"/>
        <c:majorUnit val="10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1 четв</c:v>
                </c:pt>
              </c:strCache>
            </c:strRef>
          </c:tx>
          <c:dLbls>
            <c:showVal val="1"/>
          </c:dLbls>
          <c:cat>
            <c:strRef>
              <c:f>Лист1!$A$2:$A$6</c:f>
              <c:strCache>
                <c:ptCount val="5"/>
                <c:pt idx="0">
                  <c:v>Д. Абдуселим.</c:v>
                </c:pt>
                <c:pt idx="1">
                  <c:v>З. Абукасумовна</c:v>
                </c:pt>
                <c:pt idx="2">
                  <c:v>В. Седретд. (б.)</c:v>
                </c:pt>
                <c:pt idx="3">
                  <c:v>В. Седретд. (г.)</c:v>
                </c:pt>
                <c:pt idx="4">
                  <c:v>А.Алиевна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54</c:v>
                </c:pt>
                <c:pt idx="1">
                  <c:v>36</c:v>
                </c:pt>
                <c:pt idx="2">
                  <c:v>46</c:v>
                </c:pt>
                <c:pt idx="4">
                  <c:v>27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четв</c:v>
                </c:pt>
              </c:strCache>
            </c:strRef>
          </c:tx>
          <c:dLbls>
            <c:showVal val="1"/>
          </c:dLbls>
          <c:cat>
            <c:strRef>
              <c:f>Лист1!$A$2:$A$6</c:f>
              <c:strCache>
                <c:ptCount val="5"/>
                <c:pt idx="0">
                  <c:v>Д. Абдуселим.</c:v>
                </c:pt>
                <c:pt idx="1">
                  <c:v>З. Абукасумовна</c:v>
                </c:pt>
                <c:pt idx="2">
                  <c:v>В. Седретд. (б.)</c:v>
                </c:pt>
                <c:pt idx="3">
                  <c:v>В. Седретд. (г.)</c:v>
                </c:pt>
                <c:pt idx="4">
                  <c:v>А.Алиевна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 четв</c:v>
                </c:pt>
              </c:strCache>
            </c:strRef>
          </c:tx>
          <c:dLbls>
            <c:showVal val="1"/>
          </c:dLbls>
          <c:cat>
            <c:strRef>
              <c:f>Лист1!$A$2:$A$6</c:f>
              <c:strCache>
                <c:ptCount val="5"/>
                <c:pt idx="0">
                  <c:v>Д. Абдуселим.</c:v>
                </c:pt>
                <c:pt idx="1">
                  <c:v>З. Абукасумовна</c:v>
                </c:pt>
                <c:pt idx="2">
                  <c:v>В. Седретд. (б.)</c:v>
                </c:pt>
                <c:pt idx="3">
                  <c:v>В. Седретд. (г.)</c:v>
                </c:pt>
                <c:pt idx="4">
                  <c:v>А.Алиевна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4 четв</c:v>
                </c:pt>
              </c:strCache>
            </c:strRef>
          </c:tx>
          <c:dLbls>
            <c:showVal val="1"/>
          </c:dLbls>
          <c:cat>
            <c:strRef>
              <c:f>Лист1!$A$2:$A$6</c:f>
              <c:strCache>
                <c:ptCount val="5"/>
                <c:pt idx="0">
                  <c:v>Д. Абдуселим.</c:v>
                </c:pt>
                <c:pt idx="1">
                  <c:v>З. Абукасумовна</c:v>
                </c:pt>
                <c:pt idx="2">
                  <c:v>В. Седретд. (б.)</c:v>
                </c:pt>
                <c:pt idx="3">
                  <c:v>В. Седретд. (г.)</c:v>
                </c:pt>
                <c:pt idx="4">
                  <c:v>А.Алиевна</c:v>
                </c:pt>
              </c:strCache>
            </c:strRef>
          </c:cat>
          <c:val>
            <c:numRef>
              <c:f>Лист1!$E$2:$E$6</c:f>
              <c:numCache>
                <c:formatCode>General</c:formatCode>
                <c:ptCount val="5"/>
              </c:numCache>
            </c:numRef>
          </c:val>
        </c:ser>
        <c:shape val="box"/>
        <c:axId val="98491008"/>
        <c:axId val="98763136"/>
        <c:axId val="0"/>
      </c:bar3DChart>
      <c:catAx>
        <c:axId val="98491008"/>
        <c:scaling>
          <c:orientation val="minMax"/>
        </c:scaling>
        <c:axPos val="b"/>
        <c:tickLblPos val="nextTo"/>
        <c:crossAx val="98763136"/>
        <c:crosses val="autoZero"/>
        <c:auto val="1"/>
        <c:lblAlgn val="ctr"/>
        <c:lblOffset val="100"/>
      </c:catAx>
      <c:valAx>
        <c:axId val="98763136"/>
        <c:scaling>
          <c:orientation val="minMax"/>
          <c:max val="100"/>
        </c:scaling>
        <c:axPos val="l"/>
        <c:majorGridlines/>
        <c:numFmt formatCode="General" sourceLinked="1"/>
        <c:tickLblPos val="nextTo"/>
        <c:crossAx val="98491008"/>
        <c:crosses val="autoZero"/>
        <c:crossBetween val="between"/>
        <c:majorUnit val="10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1 четв</c:v>
                </c:pt>
              </c:strCache>
            </c:strRef>
          </c:tx>
          <c:dLbls>
            <c:showVal val="1"/>
          </c:dLbls>
          <c:cat>
            <c:strRef>
              <c:f>Лист1!$A$2:$A$6</c:f>
              <c:strCache>
                <c:ptCount val="5"/>
                <c:pt idx="0">
                  <c:v>Д. Мирзагас. (и.)</c:v>
                </c:pt>
                <c:pt idx="1">
                  <c:v>Д. Мирз. (общ)</c:v>
                </c:pt>
                <c:pt idx="2">
                  <c:v>Г. Шаг. (ист)</c:v>
                </c:pt>
                <c:pt idx="3">
                  <c:v>Г. Шаг. (общ.)</c:v>
                </c:pt>
                <c:pt idx="4">
                  <c:v>Н.Г.(общ)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50</c:v>
                </c:pt>
                <c:pt idx="2">
                  <c:v>63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четв</c:v>
                </c:pt>
              </c:strCache>
            </c:strRef>
          </c:tx>
          <c:dLbls>
            <c:showVal val="1"/>
          </c:dLbls>
          <c:cat>
            <c:strRef>
              <c:f>Лист1!$A$2:$A$6</c:f>
              <c:strCache>
                <c:ptCount val="5"/>
                <c:pt idx="0">
                  <c:v>Д. Мирзагас. (и.)</c:v>
                </c:pt>
                <c:pt idx="1">
                  <c:v>Д. Мирз. (общ)</c:v>
                </c:pt>
                <c:pt idx="2">
                  <c:v>Г. Шаг. (ист)</c:v>
                </c:pt>
                <c:pt idx="3">
                  <c:v>Г. Шаг. (общ.)</c:v>
                </c:pt>
                <c:pt idx="4">
                  <c:v>Н.Г.(общ)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 четв</c:v>
                </c:pt>
              </c:strCache>
            </c:strRef>
          </c:tx>
          <c:dLbls>
            <c:showVal val="1"/>
          </c:dLbls>
          <c:cat>
            <c:strRef>
              <c:f>Лист1!$A$2:$A$6</c:f>
              <c:strCache>
                <c:ptCount val="5"/>
                <c:pt idx="0">
                  <c:v>Д. Мирзагас. (и.)</c:v>
                </c:pt>
                <c:pt idx="1">
                  <c:v>Д. Мирз. (общ)</c:v>
                </c:pt>
                <c:pt idx="2">
                  <c:v>Г. Шаг. (ист)</c:v>
                </c:pt>
                <c:pt idx="3">
                  <c:v>Г. Шаг. (общ.)</c:v>
                </c:pt>
                <c:pt idx="4">
                  <c:v>Н.Г.(общ)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4 четв</c:v>
                </c:pt>
              </c:strCache>
            </c:strRef>
          </c:tx>
          <c:dLbls>
            <c:showVal val="1"/>
          </c:dLbls>
          <c:cat>
            <c:strRef>
              <c:f>Лист1!$A$2:$A$6</c:f>
              <c:strCache>
                <c:ptCount val="5"/>
                <c:pt idx="0">
                  <c:v>Д. Мирзагас. (и.)</c:v>
                </c:pt>
                <c:pt idx="1">
                  <c:v>Д. Мирз. (общ)</c:v>
                </c:pt>
                <c:pt idx="2">
                  <c:v>Г. Шаг. (ист)</c:v>
                </c:pt>
                <c:pt idx="3">
                  <c:v>Г. Шаг. (общ.)</c:v>
                </c:pt>
                <c:pt idx="4">
                  <c:v>Н.Г.(общ)</c:v>
                </c:pt>
              </c:strCache>
            </c:strRef>
          </c:cat>
          <c:val>
            <c:numRef>
              <c:f>Лист1!$E$2:$E$6</c:f>
              <c:numCache>
                <c:formatCode>General</c:formatCode>
                <c:ptCount val="5"/>
              </c:numCache>
            </c:numRef>
          </c:val>
        </c:ser>
        <c:shape val="box"/>
        <c:axId val="99037952"/>
        <c:axId val="99039488"/>
        <c:axId val="0"/>
      </c:bar3DChart>
      <c:catAx>
        <c:axId val="99037952"/>
        <c:scaling>
          <c:orientation val="minMax"/>
        </c:scaling>
        <c:axPos val="b"/>
        <c:tickLblPos val="nextTo"/>
        <c:crossAx val="99039488"/>
        <c:crosses val="autoZero"/>
        <c:auto val="1"/>
        <c:lblAlgn val="ctr"/>
        <c:lblOffset val="100"/>
      </c:catAx>
      <c:valAx>
        <c:axId val="99039488"/>
        <c:scaling>
          <c:orientation val="minMax"/>
          <c:max val="100"/>
        </c:scaling>
        <c:axPos val="l"/>
        <c:majorGridlines/>
        <c:numFmt formatCode="General" sourceLinked="1"/>
        <c:tickLblPos val="nextTo"/>
        <c:crossAx val="99037952"/>
        <c:crosses val="autoZero"/>
        <c:crossBetween val="between"/>
        <c:majorUnit val="10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I</c:v>
                </c:pt>
              </c:strCache>
            </c:strRef>
          </c:tx>
          <c:cat>
            <c:strRef>
              <c:f>Лист1!$A$2:$A$19</c:f>
              <c:strCache>
                <c:ptCount val="18"/>
                <c:pt idx="0">
                  <c:v>5а</c:v>
                </c:pt>
                <c:pt idx="1">
                  <c:v>5б</c:v>
                </c:pt>
                <c:pt idx="2">
                  <c:v>5в</c:v>
                </c:pt>
                <c:pt idx="3">
                  <c:v>5г</c:v>
                </c:pt>
                <c:pt idx="4">
                  <c:v>6а</c:v>
                </c:pt>
                <c:pt idx="5">
                  <c:v>6б</c:v>
                </c:pt>
                <c:pt idx="6">
                  <c:v>6в</c:v>
                </c:pt>
                <c:pt idx="7">
                  <c:v>7а</c:v>
                </c:pt>
                <c:pt idx="8">
                  <c:v>7б</c:v>
                </c:pt>
                <c:pt idx="9">
                  <c:v>7в</c:v>
                </c:pt>
                <c:pt idx="10">
                  <c:v>8а</c:v>
                </c:pt>
                <c:pt idx="11">
                  <c:v>8б</c:v>
                </c:pt>
                <c:pt idx="12">
                  <c:v>8в</c:v>
                </c:pt>
                <c:pt idx="13">
                  <c:v>9а</c:v>
                </c:pt>
                <c:pt idx="14">
                  <c:v>9б</c:v>
                </c:pt>
                <c:pt idx="15">
                  <c:v>9в</c:v>
                </c:pt>
                <c:pt idx="16">
                  <c:v>10</c:v>
                </c:pt>
                <c:pt idx="17">
                  <c:v>11</c:v>
                </c:pt>
              </c:strCache>
            </c:strRef>
          </c:cat>
          <c:val>
            <c:numRef>
              <c:f>Лист1!$B$2:$B$19</c:f>
              <c:numCache>
                <c:formatCode>General</c:formatCode>
                <c:ptCount val="18"/>
                <c:pt idx="0">
                  <c:v>28</c:v>
                </c:pt>
                <c:pt idx="1">
                  <c:v>15</c:v>
                </c:pt>
                <c:pt idx="2">
                  <c:v>28</c:v>
                </c:pt>
                <c:pt idx="3">
                  <c:v>22</c:v>
                </c:pt>
                <c:pt idx="4">
                  <c:v>46</c:v>
                </c:pt>
                <c:pt idx="5">
                  <c:v>8</c:v>
                </c:pt>
                <c:pt idx="6">
                  <c:v>30</c:v>
                </c:pt>
                <c:pt idx="7">
                  <c:v>25</c:v>
                </c:pt>
                <c:pt idx="8">
                  <c:v>12</c:v>
                </c:pt>
                <c:pt idx="9">
                  <c:v>19</c:v>
                </c:pt>
                <c:pt idx="10">
                  <c:v>33</c:v>
                </c:pt>
                <c:pt idx="12">
                  <c:v>29</c:v>
                </c:pt>
                <c:pt idx="13">
                  <c:v>40</c:v>
                </c:pt>
                <c:pt idx="14">
                  <c:v>22</c:v>
                </c:pt>
                <c:pt idx="15">
                  <c:v>13</c:v>
                </c:pt>
                <c:pt idx="16">
                  <c:v>21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II</c:v>
                </c:pt>
              </c:strCache>
            </c:strRef>
          </c:tx>
          <c:cat>
            <c:strRef>
              <c:f>Лист1!$A$2:$A$19</c:f>
              <c:strCache>
                <c:ptCount val="18"/>
                <c:pt idx="0">
                  <c:v>5а</c:v>
                </c:pt>
                <c:pt idx="1">
                  <c:v>5б</c:v>
                </c:pt>
                <c:pt idx="2">
                  <c:v>5в</c:v>
                </c:pt>
                <c:pt idx="3">
                  <c:v>5г</c:v>
                </c:pt>
                <c:pt idx="4">
                  <c:v>6а</c:v>
                </c:pt>
                <c:pt idx="5">
                  <c:v>6б</c:v>
                </c:pt>
                <c:pt idx="6">
                  <c:v>6в</c:v>
                </c:pt>
                <c:pt idx="7">
                  <c:v>7а</c:v>
                </c:pt>
                <c:pt idx="8">
                  <c:v>7б</c:v>
                </c:pt>
                <c:pt idx="9">
                  <c:v>7в</c:v>
                </c:pt>
                <c:pt idx="10">
                  <c:v>8а</c:v>
                </c:pt>
                <c:pt idx="11">
                  <c:v>8б</c:v>
                </c:pt>
                <c:pt idx="12">
                  <c:v>8в</c:v>
                </c:pt>
                <c:pt idx="13">
                  <c:v>9а</c:v>
                </c:pt>
                <c:pt idx="14">
                  <c:v>9б</c:v>
                </c:pt>
                <c:pt idx="15">
                  <c:v>9в</c:v>
                </c:pt>
                <c:pt idx="16">
                  <c:v>10</c:v>
                </c:pt>
                <c:pt idx="17">
                  <c:v>11</c:v>
                </c:pt>
              </c:strCache>
            </c:strRef>
          </c:cat>
          <c:val>
            <c:numRef>
              <c:f>Лист1!$C$2:$C$19</c:f>
              <c:numCache>
                <c:formatCode>General</c:formatCode>
                <c:ptCount val="18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III</c:v>
                </c:pt>
              </c:strCache>
            </c:strRef>
          </c:tx>
          <c:cat>
            <c:strRef>
              <c:f>Лист1!$A$2:$A$19</c:f>
              <c:strCache>
                <c:ptCount val="18"/>
                <c:pt idx="0">
                  <c:v>5а</c:v>
                </c:pt>
                <c:pt idx="1">
                  <c:v>5б</c:v>
                </c:pt>
                <c:pt idx="2">
                  <c:v>5в</c:v>
                </c:pt>
                <c:pt idx="3">
                  <c:v>5г</c:v>
                </c:pt>
                <c:pt idx="4">
                  <c:v>6а</c:v>
                </c:pt>
                <c:pt idx="5">
                  <c:v>6б</c:v>
                </c:pt>
                <c:pt idx="6">
                  <c:v>6в</c:v>
                </c:pt>
                <c:pt idx="7">
                  <c:v>7а</c:v>
                </c:pt>
                <c:pt idx="8">
                  <c:v>7б</c:v>
                </c:pt>
                <c:pt idx="9">
                  <c:v>7в</c:v>
                </c:pt>
                <c:pt idx="10">
                  <c:v>8а</c:v>
                </c:pt>
                <c:pt idx="11">
                  <c:v>8б</c:v>
                </c:pt>
                <c:pt idx="12">
                  <c:v>8в</c:v>
                </c:pt>
                <c:pt idx="13">
                  <c:v>9а</c:v>
                </c:pt>
                <c:pt idx="14">
                  <c:v>9б</c:v>
                </c:pt>
                <c:pt idx="15">
                  <c:v>9в</c:v>
                </c:pt>
                <c:pt idx="16">
                  <c:v>10</c:v>
                </c:pt>
                <c:pt idx="17">
                  <c:v>11</c:v>
                </c:pt>
              </c:strCache>
            </c:strRef>
          </c:cat>
          <c:val>
            <c:numRef>
              <c:f>Лист1!$D$2:$D$19</c:f>
              <c:numCache>
                <c:formatCode>General</c:formatCode>
                <c:ptCount val="18"/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IV</c:v>
                </c:pt>
              </c:strCache>
            </c:strRef>
          </c:tx>
          <c:dLbls>
            <c:showVal val="1"/>
          </c:dLbls>
          <c:cat>
            <c:strRef>
              <c:f>Лист1!$A$2:$A$19</c:f>
              <c:strCache>
                <c:ptCount val="18"/>
                <c:pt idx="0">
                  <c:v>5а</c:v>
                </c:pt>
                <c:pt idx="1">
                  <c:v>5б</c:v>
                </c:pt>
                <c:pt idx="2">
                  <c:v>5в</c:v>
                </c:pt>
                <c:pt idx="3">
                  <c:v>5г</c:v>
                </c:pt>
                <c:pt idx="4">
                  <c:v>6а</c:v>
                </c:pt>
                <c:pt idx="5">
                  <c:v>6б</c:v>
                </c:pt>
                <c:pt idx="6">
                  <c:v>6в</c:v>
                </c:pt>
                <c:pt idx="7">
                  <c:v>7а</c:v>
                </c:pt>
                <c:pt idx="8">
                  <c:v>7б</c:v>
                </c:pt>
                <c:pt idx="9">
                  <c:v>7в</c:v>
                </c:pt>
                <c:pt idx="10">
                  <c:v>8а</c:v>
                </c:pt>
                <c:pt idx="11">
                  <c:v>8б</c:v>
                </c:pt>
                <c:pt idx="12">
                  <c:v>8в</c:v>
                </c:pt>
                <c:pt idx="13">
                  <c:v>9а</c:v>
                </c:pt>
                <c:pt idx="14">
                  <c:v>9б</c:v>
                </c:pt>
                <c:pt idx="15">
                  <c:v>9в</c:v>
                </c:pt>
                <c:pt idx="16">
                  <c:v>10</c:v>
                </c:pt>
                <c:pt idx="17">
                  <c:v>11</c:v>
                </c:pt>
              </c:strCache>
            </c:strRef>
          </c:cat>
          <c:val>
            <c:numRef>
              <c:f>Лист1!$E$2:$E$19</c:f>
              <c:numCache>
                <c:formatCode>General</c:formatCode>
                <c:ptCount val="18"/>
              </c:numCache>
            </c:numRef>
          </c:val>
        </c:ser>
        <c:axId val="86749568"/>
        <c:axId val="86751104"/>
      </c:barChart>
      <c:catAx>
        <c:axId val="86749568"/>
        <c:scaling>
          <c:orientation val="minMax"/>
        </c:scaling>
        <c:axPos val="b"/>
        <c:tickLblPos val="nextTo"/>
        <c:txPr>
          <a:bodyPr/>
          <a:lstStyle/>
          <a:p>
            <a:pPr>
              <a:defRPr sz="2800"/>
            </a:pPr>
            <a:endParaRPr lang="ru-RU"/>
          </a:p>
        </c:txPr>
        <c:crossAx val="86751104"/>
        <c:crosses val="autoZero"/>
        <c:auto val="1"/>
        <c:lblAlgn val="ctr"/>
        <c:lblOffset val="100"/>
      </c:catAx>
      <c:valAx>
        <c:axId val="86751104"/>
        <c:scaling>
          <c:orientation val="minMax"/>
        </c:scaling>
        <c:axPos val="l"/>
        <c:majorGridlines/>
        <c:numFmt formatCode="General" sourceLinked="1"/>
        <c:tickLblPos val="nextTo"/>
        <c:crossAx val="86749568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I</c:v>
                </c:pt>
              </c:strCache>
            </c:strRef>
          </c:tx>
          <c:cat>
            <c:strRef>
              <c:f>Лист1!$A$2:$A$21</c:f>
              <c:strCache>
                <c:ptCount val="18"/>
                <c:pt idx="0">
                  <c:v>5а</c:v>
                </c:pt>
                <c:pt idx="1">
                  <c:v>5а</c:v>
                </c:pt>
                <c:pt idx="2">
                  <c:v>5б</c:v>
                </c:pt>
                <c:pt idx="3">
                  <c:v>5в</c:v>
                </c:pt>
                <c:pt idx="4">
                  <c:v>5г</c:v>
                </c:pt>
                <c:pt idx="5">
                  <c:v>6а</c:v>
                </c:pt>
                <c:pt idx="6">
                  <c:v>6б</c:v>
                </c:pt>
                <c:pt idx="7">
                  <c:v>6в</c:v>
                </c:pt>
                <c:pt idx="8">
                  <c:v>7а</c:v>
                </c:pt>
                <c:pt idx="9">
                  <c:v>7б</c:v>
                </c:pt>
                <c:pt idx="10">
                  <c:v>7в</c:v>
                </c:pt>
                <c:pt idx="11">
                  <c:v>8а</c:v>
                </c:pt>
                <c:pt idx="12">
                  <c:v>8б</c:v>
                </c:pt>
                <c:pt idx="13">
                  <c:v>8в</c:v>
                </c:pt>
                <c:pt idx="14">
                  <c:v>9а</c:v>
                </c:pt>
                <c:pt idx="15">
                  <c:v>9б</c:v>
                </c:pt>
                <c:pt idx="16">
                  <c:v>9в</c:v>
                </c:pt>
                <c:pt idx="17">
                  <c:v>9г</c:v>
                </c:pt>
              </c:strCache>
            </c:strRef>
          </c:cat>
          <c:val>
            <c:numRef>
              <c:f>Лист1!$B$2:$B$21</c:f>
              <c:numCache>
                <c:formatCode>General</c:formatCode>
                <c:ptCount val="20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92</c:v>
                </c:pt>
                <c:pt idx="5">
                  <c:v>92</c:v>
                </c:pt>
                <c:pt idx="6">
                  <c:v>83</c:v>
                </c:pt>
                <c:pt idx="7">
                  <c:v>93</c:v>
                </c:pt>
                <c:pt idx="8">
                  <c:v>77</c:v>
                </c:pt>
                <c:pt idx="9">
                  <c:v>81</c:v>
                </c:pt>
                <c:pt idx="10">
                  <c:v>83</c:v>
                </c:pt>
                <c:pt idx="11">
                  <c:v>84</c:v>
                </c:pt>
                <c:pt idx="12">
                  <c:v>76</c:v>
                </c:pt>
                <c:pt idx="13">
                  <c:v>95</c:v>
                </c:pt>
                <c:pt idx="14">
                  <c:v>100</c:v>
                </c:pt>
                <c:pt idx="15">
                  <c:v>75</c:v>
                </c:pt>
                <c:pt idx="16">
                  <c:v>90</c:v>
                </c:pt>
              </c:numCache>
            </c:numRef>
          </c:val>
        </c:ser>
        <c:axId val="87209472"/>
        <c:axId val="87211008"/>
      </c:barChart>
      <c:catAx>
        <c:axId val="87209472"/>
        <c:scaling>
          <c:orientation val="minMax"/>
        </c:scaling>
        <c:axPos val="b"/>
        <c:tickLblPos val="nextTo"/>
        <c:txPr>
          <a:bodyPr/>
          <a:lstStyle/>
          <a:p>
            <a:pPr>
              <a:defRPr sz="2400"/>
            </a:pPr>
            <a:endParaRPr lang="ru-RU"/>
          </a:p>
        </c:txPr>
        <c:crossAx val="87211008"/>
        <c:crosses val="autoZero"/>
        <c:auto val="1"/>
        <c:lblAlgn val="ctr"/>
        <c:lblOffset val="100"/>
      </c:catAx>
      <c:valAx>
        <c:axId val="87211008"/>
        <c:scaling>
          <c:orientation val="minMax"/>
        </c:scaling>
        <c:axPos val="l"/>
        <c:majorGridlines/>
        <c:numFmt formatCode="General" sourceLinked="1"/>
        <c:tickLblPos val="nextTo"/>
        <c:crossAx val="87209472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1 четв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рус яз</c:v>
                </c:pt>
                <c:pt idx="1">
                  <c:v>англ яз</c:v>
                </c:pt>
                <c:pt idx="2">
                  <c:v>алгебра</c:v>
                </c:pt>
                <c:pt idx="3">
                  <c:v>геометрия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3.3</c:v>
                </c:pt>
                <c:pt idx="1">
                  <c:v>3.5</c:v>
                </c:pt>
                <c:pt idx="2">
                  <c:v>3.4</c:v>
                </c:pt>
                <c:pt idx="3">
                  <c:v>3.5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четв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рус яз</c:v>
                </c:pt>
                <c:pt idx="1">
                  <c:v>англ яз</c:v>
                </c:pt>
                <c:pt idx="2">
                  <c:v>алгебра</c:v>
                </c:pt>
                <c:pt idx="3">
                  <c:v>геометрия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 четв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рус яз</c:v>
                </c:pt>
                <c:pt idx="1">
                  <c:v>англ яз</c:v>
                </c:pt>
                <c:pt idx="2">
                  <c:v>алгебра</c:v>
                </c:pt>
                <c:pt idx="3">
                  <c:v>геометрия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4 четв</c:v>
                </c:pt>
              </c:strCache>
            </c:strRef>
          </c:tx>
          <c:dLbls>
            <c:showVal val="1"/>
          </c:dLbls>
          <c:cat>
            <c:strRef>
              <c:f>Лист1!$A$2:$A$5</c:f>
              <c:strCache>
                <c:ptCount val="4"/>
                <c:pt idx="0">
                  <c:v>рус яз</c:v>
                </c:pt>
                <c:pt idx="1">
                  <c:v>англ яз</c:v>
                </c:pt>
                <c:pt idx="2">
                  <c:v>алгебра</c:v>
                </c:pt>
                <c:pt idx="3">
                  <c:v>геометрия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</c:numCache>
            </c:numRef>
          </c:val>
        </c:ser>
        <c:shape val="box"/>
        <c:axId val="86024960"/>
        <c:axId val="86026496"/>
        <c:axId val="0"/>
      </c:bar3DChart>
      <c:catAx>
        <c:axId val="86024960"/>
        <c:scaling>
          <c:orientation val="minMax"/>
        </c:scaling>
        <c:axPos val="b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86026496"/>
        <c:crosses val="autoZero"/>
        <c:auto val="1"/>
        <c:lblAlgn val="ctr"/>
        <c:lblOffset val="100"/>
      </c:catAx>
      <c:valAx>
        <c:axId val="86026496"/>
        <c:scaling>
          <c:orientation val="minMax"/>
          <c:max val="5"/>
          <c:min val="1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2400"/>
            </a:pPr>
            <a:endParaRPr lang="ru-RU"/>
          </a:p>
        </c:txPr>
        <c:crossAx val="86024960"/>
        <c:crosses val="autoZero"/>
        <c:crossBetween val="between"/>
        <c:majorUnit val="0.5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1 четв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рус яз</c:v>
                </c:pt>
                <c:pt idx="1">
                  <c:v>англ яз</c:v>
                </c:pt>
                <c:pt idx="2">
                  <c:v>алгебра</c:v>
                </c:pt>
                <c:pt idx="3">
                  <c:v>геометрия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30</c:v>
                </c:pt>
                <c:pt idx="1">
                  <c:v>47</c:v>
                </c:pt>
                <c:pt idx="2">
                  <c:v>36</c:v>
                </c:pt>
                <c:pt idx="3">
                  <c:v>43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четв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рус яз</c:v>
                </c:pt>
                <c:pt idx="1">
                  <c:v>англ яз</c:v>
                </c:pt>
                <c:pt idx="2">
                  <c:v>алгебра</c:v>
                </c:pt>
                <c:pt idx="3">
                  <c:v>геометрия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 четв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рус яз</c:v>
                </c:pt>
                <c:pt idx="1">
                  <c:v>англ яз</c:v>
                </c:pt>
                <c:pt idx="2">
                  <c:v>алгебра</c:v>
                </c:pt>
                <c:pt idx="3">
                  <c:v>геометрия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4 четв</c:v>
                </c:pt>
              </c:strCache>
            </c:strRef>
          </c:tx>
          <c:dLbls>
            <c:showVal val="1"/>
          </c:dLbls>
          <c:cat>
            <c:strRef>
              <c:f>Лист1!$A$2:$A$5</c:f>
              <c:strCache>
                <c:ptCount val="4"/>
                <c:pt idx="0">
                  <c:v>рус яз</c:v>
                </c:pt>
                <c:pt idx="1">
                  <c:v>англ яз</c:v>
                </c:pt>
                <c:pt idx="2">
                  <c:v>алгебра</c:v>
                </c:pt>
                <c:pt idx="3">
                  <c:v>геометрия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</c:numCache>
            </c:numRef>
          </c:val>
        </c:ser>
        <c:shape val="box"/>
        <c:axId val="87540864"/>
        <c:axId val="87542400"/>
        <c:axId val="0"/>
      </c:bar3DChart>
      <c:catAx>
        <c:axId val="87540864"/>
        <c:scaling>
          <c:orientation val="minMax"/>
        </c:scaling>
        <c:axPos val="b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87542400"/>
        <c:crosses val="autoZero"/>
        <c:auto val="1"/>
        <c:lblAlgn val="ctr"/>
        <c:lblOffset val="100"/>
      </c:catAx>
      <c:valAx>
        <c:axId val="87542400"/>
        <c:scaling>
          <c:orientation val="minMax"/>
          <c:max val="60"/>
          <c:min val="0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2400"/>
            </a:pPr>
            <a:endParaRPr lang="ru-RU"/>
          </a:p>
        </c:txPr>
        <c:crossAx val="87540864"/>
        <c:crosses val="autoZero"/>
        <c:crossBetween val="between"/>
        <c:majorUnit val="5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1 четв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рус яз</c:v>
                </c:pt>
                <c:pt idx="1">
                  <c:v>англ яз</c:v>
                </c:pt>
                <c:pt idx="2">
                  <c:v>алгебра</c:v>
                </c:pt>
                <c:pt idx="3">
                  <c:v>геометрия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95</c:v>
                </c:pt>
                <c:pt idx="1">
                  <c:v>97</c:v>
                </c:pt>
                <c:pt idx="2">
                  <c:v>97</c:v>
                </c:pt>
                <c:pt idx="3">
                  <c:v>93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четв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рус яз</c:v>
                </c:pt>
                <c:pt idx="1">
                  <c:v>англ яз</c:v>
                </c:pt>
                <c:pt idx="2">
                  <c:v>алгебра</c:v>
                </c:pt>
                <c:pt idx="3">
                  <c:v>геометрия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 четв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рус яз</c:v>
                </c:pt>
                <c:pt idx="1">
                  <c:v>англ яз</c:v>
                </c:pt>
                <c:pt idx="2">
                  <c:v>алгебра</c:v>
                </c:pt>
                <c:pt idx="3">
                  <c:v>геометрия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4 четв</c:v>
                </c:pt>
              </c:strCache>
            </c:strRef>
          </c:tx>
          <c:dLbls>
            <c:showVal val="1"/>
          </c:dLbls>
          <c:cat>
            <c:strRef>
              <c:f>Лист1!$A$2:$A$5</c:f>
              <c:strCache>
                <c:ptCount val="4"/>
                <c:pt idx="0">
                  <c:v>рус яз</c:v>
                </c:pt>
                <c:pt idx="1">
                  <c:v>англ яз</c:v>
                </c:pt>
                <c:pt idx="2">
                  <c:v>алгебра</c:v>
                </c:pt>
                <c:pt idx="3">
                  <c:v>геометрия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</c:numCache>
            </c:numRef>
          </c:val>
        </c:ser>
        <c:axId val="85762048"/>
        <c:axId val="85763584"/>
      </c:barChart>
      <c:catAx>
        <c:axId val="85762048"/>
        <c:scaling>
          <c:orientation val="minMax"/>
        </c:scaling>
        <c:axPos val="b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85763584"/>
        <c:crosses val="autoZero"/>
        <c:auto val="1"/>
        <c:lblAlgn val="ctr"/>
        <c:lblOffset val="100"/>
      </c:catAx>
      <c:valAx>
        <c:axId val="85763584"/>
        <c:scaling>
          <c:orientation val="minMax"/>
          <c:max val="100"/>
          <c:min val="0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2400"/>
            </a:pPr>
            <a:endParaRPr lang="ru-RU"/>
          </a:p>
        </c:txPr>
        <c:crossAx val="85762048"/>
        <c:crosses val="autoZero"/>
        <c:crossBetween val="between"/>
        <c:majorUnit val="10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1 четв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история</c:v>
                </c:pt>
                <c:pt idx="1">
                  <c:v>лит-ра</c:v>
                </c:pt>
                <c:pt idx="2">
                  <c:v>биол.</c:v>
                </c:pt>
                <c:pt idx="3">
                  <c:v>геогр.</c:v>
                </c:pt>
                <c:pt idx="4">
                  <c:v>обществ.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3.7</c:v>
                </c:pt>
                <c:pt idx="1">
                  <c:v>3.6</c:v>
                </c:pt>
                <c:pt idx="2">
                  <c:v>3.5</c:v>
                </c:pt>
                <c:pt idx="3">
                  <c:v>3.7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четв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история</c:v>
                </c:pt>
                <c:pt idx="1">
                  <c:v>лит-ра</c:v>
                </c:pt>
                <c:pt idx="2">
                  <c:v>биол.</c:v>
                </c:pt>
                <c:pt idx="3">
                  <c:v>геогр.</c:v>
                </c:pt>
                <c:pt idx="4">
                  <c:v>обществ.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 четв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история</c:v>
                </c:pt>
                <c:pt idx="1">
                  <c:v>лит-ра</c:v>
                </c:pt>
                <c:pt idx="2">
                  <c:v>биол.</c:v>
                </c:pt>
                <c:pt idx="3">
                  <c:v>геогр.</c:v>
                </c:pt>
                <c:pt idx="4">
                  <c:v>обществ.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4 четв</c:v>
                </c:pt>
              </c:strCache>
            </c:strRef>
          </c:tx>
          <c:dLbls>
            <c:showVal val="1"/>
          </c:dLbls>
          <c:cat>
            <c:strRef>
              <c:f>Лист1!$A$2:$A$6</c:f>
              <c:strCache>
                <c:ptCount val="5"/>
                <c:pt idx="0">
                  <c:v>история</c:v>
                </c:pt>
                <c:pt idx="1">
                  <c:v>лит-ра</c:v>
                </c:pt>
                <c:pt idx="2">
                  <c:v>биол.</c:v>
                </c:pt>
                <c:pt idx="3">
                  <c:v>геогр.</c:v>
                </c:pt>
                <c:pt idx="4">
                  <c:v>обществ.</c:v>
                </c:pt>
              </c:strCache>
            </c:strRef>
          </c:cat>
          <c:val>
            <c:numRef>
              <c:f>Лист1!$E$2:$E$6</c:f>
              <c:numCache>
                <c:formatCode>General</c:formatCode>
                <c:ptCount val="5"/>
              </c:numCache>
            </c:numRef>
          </c:val>
        </c:ser>
        <c:shape val="box"/>
        <c:axId val="85672320"/>
        <c:axId val="85673856"/>
        <c:axId val="0"/>
      </c:bar3DChart>
      <c:catAx>
        <c:axId val="85672320"/>
        <c:scaling>
          <c:orientation val="minMax"/>
        </c:scaling>
        <c:axPos val="b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85673856"/>
        <c:crosses val="autoZero"/>
        <c:auto val="1"/>
        <c:lblAlgn val="ctr"/>
        <c:lblOffset val="100"/>
      </c:catAx>
      <c:valAx>
        <c:axId val="85673856"/>
        <c:scaling>
          <c:orientation val="minMax"/>
          <c:max val="5"/>
          <c:min val="1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2400"/>
            </a:pPr>
            <a:endParaRPr lang="ru-RU"/>
          </a:p>
        </c:txPr>
        <c:crossAx val="85672320"/>
        <c:crosses val="autoZero"/>
        <c:crossBetween val="between"/>
        <c:majorUnit val="0.5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1 четв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история</c:v>
                </c:pt>
                <c:pt idx="1">
                  <c:v>лит-ра</c:v>
                </c:pt>
                <c:pt idx="2">
                  <c:v>биол.</c:v>
                </c:pt>
                <c:pt idx="3">
                  <c:v>геогр.</c:v>
                </c:pt>
                <c:pt idx="4">
                  <c:v>общ-е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59</c:v>
                </c:pt>
                <c:pt idx="1">
                  <c:v>50</c:v>
                </c:pt>
                <c:pt idx="2">
                  <c:v>37</c:v>
                </c:pt>
                <c:pt idx="3">
                  <c:v>54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четв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история</c:v>
                </c:pt>
                <c:pt idx="1">
                  <c:v>лит-ра</c:v>
                </c:pt>
                <c:pt idx="2">
                  <c:v>биол.</c:v>
                </c:pt>
                <c:pt idx="3">
                  <c:v>геогр.</c:v>
                </c:pt>
                <c:pt idx="4">
                  <c:v>общ-е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 четв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история</c:v>
                </c:pt>
                <c:pt idx="1">
                  <c:v>лит-ра</c:v>
                </c:pt>
                <c:pt idx="2">
                  <c:v>биол.</c:v>
                </c:pt>
                <c:pt idx="3">
                  <c:v>геогр.</c:v>
                </c:pt>
                <c:pt idx="4">
                  <c:v>общ-е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4 четв</c:v>
                </c:pt>
              </c:strCache>
            </c:strRef>
          </c:tx>
          <c:dLbls>
            <c:showVal val="1"/>
          </c:dLbls>
          <c:cat>
            <c:strRef>
              <c:f>Лист1!$A$2:$A$6</c:f>
              <c:strCache>
                <c:ptCount val="5"/>
                <c:pt idx="0">
                  <c:v>история</c:v>
                </c:pt>
                <c:pt idx="1">
                  <c:v>лит-ра</c:v>
                </c:pt>
                <c:pt idx="2">
                  <c:v>биол.</c:v>
                </c:pt>
                <c:pt idx="3">
                  <c:v>геогр.</c:v>
                </c:pt>
                <c:pt idx="4">
                  <c:v>общ-е</c:v>
                </c:pt>
              </c:strCache>
            </c:strRef>
          </c:cat>
          <c:val>
            <c:numRef>
              <c:f>Лист1!$E$2:$E$6</c:f>
              <c:numCache>
                <c:formatCode>General</c:formatCode>
                <c:ptCount val="5"/>
              </c:numCache>
            </c:numRef>
          </c:val>
        </c:ser>
        <c:shape val="box"/>
        <c:axId val="92939008"/>
        <c:axId val="92940544"/>
        <c:axId val="0"/>
      </c:bar3DChart>
      <c:catAx>
        <c:axId val="92939008"/>
        <c:scaling>
          <c:orientation val="minMax"/>
        </c:scaling>
        <c:axPos val="b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92940544"/>
        <c:crosses val="autoZero"/>
        <c:auto val="1"/>
        <c:lblAlgn val="ctr"/>
        <c:lblOffset val="100"/>
      </c:catAx>
      <c:valAx>
        <c:axId val="92940544"/>
        <c:scaling>
          <c:orientation val="minMax"/>
          <c:max val="70"/>
          <c:min val="0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2400"/>
            </a:pPr>
            <a:endParaRPr lang="ru-RU"/>
          </a:p>
        </c:txPr>
        <c:crossAx val="92939008"/>
        <c:crosses val="autoZero"/>
        <c:crossBetween val="between"/>
        <c:majorUnit val="5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pPr/>
              <a:t>11/27/2019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0203F-CBAB-4E10-95BA-D1679D616EBD}" type="datetimeFigureOut">
              <a:rPr lang="ru-RU" smtClean="0"/>
              <a:pPr/>
              <a:t>27.11.2019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DB2A58-538C-4ADF-96F3-386E6DBB891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8BC5FD-95F3-49C5-A63D-C4C69FF1FC8A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11/27/2019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50845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11/27/2019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11/27/2019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8258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11/27/2019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0094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11/27/2019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11/27/2019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11/27/2019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11/27/2019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11/27/2019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11/27/2019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11/27/2019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305" t="11141" r="19116" b="11032"/>
          <a:stretch/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459" y="1465729"/>
            <a:ext cx="7869891" cy="4711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pPr/>
              <a:t>11/27/2019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8906" y="291547"/>
            <a:ext cx="7839635" cy="9778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3101" y="4706471"/>
            <a:ext cx="5401043" cy="788332"/>
          </a:xfrm>
        </p:spPr>
        <p:txBody>
          <a:bodyPr>
            <a:noAutofit/>
          </a:bodyPr>
          <a:lstStyle/>
          <a:p>
            <a:r>
              <a:rPr lang="ru-RU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+mn-lt"/>
              </a:rPr>
              <a:t/>
            </a:r>
            <a:br>
              <a:rPr lang="ru-RU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+mn-lt"/>
              </a:rPr>
            </a:br>
            <a:r>
              <a:rPr lang="ru-RU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+mn-lt"/>
              </a:rPr>
              <a:t/>
            </a:r>
            <a:br>
              <a:rPr lang="ru-RU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+mn-lt"/>
              </a:rPr>
            </a:br>
            <a:r>
              <a:rPr lang="ru-RU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+mn-lt"/>
              </a:rPr>
              <a:t/>
            </a:r>
            <a:br>
              <a:rPr lang="ru-RU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+mn-lt"/>
              </a:rPr>
            </a:br>
            <a:r>
              <a:rPr lang="ru-RU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+mn-lt"/>
              </a:rPr>
              <a:t>Анализ УВР основной и старшей школы за </a:t>
            </a:r>
            <a:r>
              <a:rPr lang="en-US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+mn-lt"/>
              </a:rPr>
              <a:t>I </a:t>
            </a:r>
            <a:r>
              <a:rPr lang="ru-RU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+mn-lt"/>
              </a:rPr>
              <a:t>четверть</a:t>
            </a:r>
            <a:br>
              <a:rPr lang="ru-RU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+mn-lt"/>
              </a:rPr>
            </a:br>
            <a:r>
              <a:rPr lang="ru-RU" sz="4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+mn-lt"/>
              </a:rPr>
              <a:t>2019-2020 </a:t>
            </a:r>
            <a:r>
              <a:rPr lang="ru-RU" sz="44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+mn-lt"/>
              </a:rPr>
              <a:t>уч.год</a:t>
            </a:r>
            <a:endParaRPr lang="en-US" sz="44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00B05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8065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868346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Мониторинг </a:t>
            </a:r>
            <a:r>
              <a:rPr lang="ru-RU" sz="3200" b="1" dirty="0" err="1" smtClean="0">
                <a:solidFill>
                  <a:srgbClr val="FF0000"/>
                </a:solidFill>
              </a:rPr>
              <a:t>обученности</a:t>
            </a:r>
            <a:r>
              <a:rPr lang="ru-RU" sz="3200" b="1" dirty="0" smtClean="0">
                <a:solidFill>
                  <a:srgbClr val="FF0000"/>
                </a:solidFill>
              </a:rPr>
              <a:t> по классам</a:t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rgbClr val="FF0000"/>
                </a:solidFill>
              </a:rPr>
              <a:t>(% успеваемости) </a:t>
            </a:r>
            <a:endParaRPr lang="ru-RU" sz="32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134290"/>
          <a:ext cx="9144000" cy="57237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744583" y="1396999"/>
          <a:ext cx="8216537" cy="5108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901336" y="427949"/>
            <a:ext cx="63746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Мониторинг </a:t>
            </a:r>
            <a:r>
              <a:rPr lang="ru-RU" sz="2800" b="1" dirty="0" err="1" smtClean="0">
                <a:solidFill>
                  <a:srgbClr val="FF0000"/>
                </a:solidFill>
              </a:rPr>
              <a:t>обученности</a:t>
            </a:r>
            <a:r>
              <a:rPr lang="ru-RU" sz="2800" b="1" dirty="0" smtClean="0">
                <a:solidFill>
                  <a:srgbClr val="FF0000"/>
                </a:solidFill>
              </a:rPr>
              <a:t> по предметам (средний балл)</a:t>
            </a:r>
            <a:endParaRPr lang="ru-RU" sz="2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744583" y="1396999"/>
          <a:ext cx="8216537" cy="5108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901336" y="427949"/>
            <a:ext cx="63746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Мониторинг </a:t>
            </a:r>
            <a:r>
              <a:rPr lang="ru-RU" sz="2800" b="1" dirty="0" err="1" smtClean="0">
                <a:solidFill>
                  <a:srgbClr val="FF0000"/>
                </a:solidFill>
              </a:rPr>
              <a:t>обученности</a:t>
            </a:r>
            <a:r>
              <a:rPr lang="ru-RU" sz="2800" b="1" dirty="0" smtClean="0">
                <a:solidFill>
                  <a:srgbClr val="FF0000"/>
                </a:solidFill>
              </a:rPr>
              <a:t> по предметам (качество)</a:t>
            </a:r>
            <a:endParaRPr lang="ru-RU" sz="2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744583" y="1396999"/>
          <a:ext cx="8216537" cy="5108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901336" y="427949"/>
            <a:ext cx="63746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Мониторинг </a:t>
            </a:r>
            <a:r>
              <a:rPr lang="ru-RU" sz="2800" b="1" dirty="0" err="1" smtClean="0">
                <a:solidFill>
                  <a:srgbClr val="FF0000"/>
                </a:solidFill>
              </a:rPr>
              <a:t>обученности</a:t>
            </a:r>
            <a:r>
              <a:rPr lang="ru-RU" sz="2800" b="1" dirty="0" smtClean="0">
                <a:solidFill>
                  <a:srgbClr val="FF0000"/>
                </a:solidFill>
              </a:rPr>
              <a:t> по предметам (успеваемость)</a:t>
            </a:r>
            <a:endParaRPr lang="ru-RU" sz="2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744583" y="1396999"/>
          <a:ext cx="8216537" cy="5108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901336" y="427949"/>
            <a:ext cx="63746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Мониторинг </a:t>
            </a:r>
            <a:r>
              <a:rPr lang="ru-RU" sz="2800" b="1" dirty="0" err="1" smtClean="0">
                <a:solidFill>
                  <a:srgbClr val="FF0000"/>
                </a:solidFill>
              </a:rPr>
              <a:t>обученности</a:t>
            </a:r>
            <a:r>
              <a:rPr lang="ru-RU" sz="2800" b="1" dirty="0" smtClean="0">
                <a:solidFill>
                  <a:srgbClr val="FF0000"/>
                </a:solidFill>
              </a:rPr>
              <a:t> по предметам (средний балл)</a:t>
            </a:r>
            <a:endParaRPr lang="ru-RU" sz="2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744583" y="1396999"/>
          <a:ext cx="8216537" cy="5108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901336" y="427949"/>
            <a:ext cx="63746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Мониторинг </a:t>
            </a:r>
            <a:r>
              <a:rPr lang="ru-RU" sz="2800" b="1" dirty="0" err="1" smtClean="0">
                <a:solidFill>
                  <a:srgbClr val="FF0000"/>
                </a:solidFill>
              </a:rPr>
              <a:t>обученности</a:t>
            </a:r>
            <a:r>
              <a:rPr lang="ru-RU" sz="2800" b="1" dirty="0" smtClean="0">
                <a:solidFill>
                  <a:srgbClr val="FF0000"/>
                </a:solidFill>
              </a:rPr>
              <a:t> по предметам (качество)</a:t>
            </a:r>
            <a:endParaRPr lang="ru-RU" sz="2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744583" y="1396999"/>
          <a:ext cx="8216537" cy="5108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901336" y="427949"/>
            <a:ext cx="63746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Мониторинг </a:t>
            </a:r>
            <a:r>
              <a:rPr lang="ru-RU" sz="2800" b="1" dirty="0" err="1" smtClean="0">
                <a:solidFill>
                  <a:srgbClr val="FF0000"/>
                </a:solidFill>
              </a:rPr>
              <a:t>обученности</a:t>
            </a:r>
            <a:r>
              <a:rPr lang="ru-RU" sz="2800" b="1" dirty="0" smtClean="0">
                <a:solidFill>
                  <a:srgbClr val="FF0000"/>
                </a:solidFill>
              </a:rPr>
              <a:t> по предметам (успеваемость)</a:t>
            </a:r>
            <a:endParaRPr lang="ru-RU" sz="2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744583" y="1396999"/>
          <a:ext cx="8216537" cy="5108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901336" y="427949"/>
            <a:ext cx="63746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Мониторинг </a:t>
            </a:r>
            <a:r>
              <a:rPr lang="ru-RU" sz="2800" b="1" dirty="0" err="1" smtClean="0">
                <a:solidFill>
                  <a:srgbClr val="FF0000"/>
                </a:solidFill>
              </a:rPr>
              <a:t>обученности</a:t>
            </a:r>
            <a:r>
              <a:rPr lang="ru-RU" sz="2800" b="1" dirty="0" smtClean="0">
                <a:solidFill>
                  <a:srgbClr val="FF0000"/>
                </a:solidFill>
              </a:rPr>
              <a:t> по предметам (средний балл)</a:t>
            </a:r>
            <a:endParaRPr lang="ru-RU" sz="2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744583" y="1396999"/>
          <a:ext cx="8216537" cy="5108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901336" y="427949"/>
            <a:ext cx="63746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Мониторинг </a:t>
            </a:r>
            <a:r>
              <a:rPr lang="ru-RU" sz="2800" b="1" dirty="0" err="1" smtClean="0">
                <a:solidFill>
                  <a:srgbClr val="FF0000"/>
                </a:solidFill>
              </a:rPr>
              <a:t>обученности</a:t>
            </a:r>
            <a:r>
              <a:rPr lang="ru-RU" sz="2800" b="1" dirty="0" smtClean="0">
                <a:solidFill>
                  <a:srgbClr val="FF0000"/>
                </a:solidFill>
              </a:rPr>
              <a:t> по предметам (качество)</a:t>
            </a:r>
            <a:endParaRPr lang="ru-RU" sz="2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744583" y="1396999"/>
          <a:ext cx="8216537" cy="5108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901336" y="427949"/>
            <a:ext cx="63746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Мониторинг </a:t>
            </a:r>
            <a:r>
              <a:rPr lang="ru-RU" sz="2800" b="1" dirty="0" err="1" smtClean="0">
                <a:solidFill>
                  <a:srgbClr val="FF0000"/>
                </a:solidFill>
              </a:rPr>
              <a:t>обученности</a:t>
            </a:r>
            <a:r>
              <a:rPr lang="ru-RU" sz="2800" b="1" dirty="0" smtClean="0">
                <a:solidFill>
                  <a:srgbClr val="FF0000"/>
                </a:solidFill>
              </a:rPr>
              <a:t> по предметам (успеваемость)</a:t>
            </a:r>
            <a:endParaRPr lang="ru-RU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08720" y="404340"/>
            <a:ext cx="8435280" cy="648072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Движение в основной школе 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Содержимое 3"/>
          <p:cNvGraphicFramePr>
            <a:graphicFrameLocks/>
          </p:cNvGraphicFramePr>
          <p:nvPr/>
        </p:nvGraphicFramePr>
        <p:xfrm>
          <a:off x="822960" y="1097279"/>
          <a:ext cx="7929154" cy="51153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8775"/>
                <a:gridCol w="1702886"/>
                <a:gridCol w="1585831"/>
                <a:gridCol w="1585831"/>
                <a:gridCol w="1585831"/>
              </a:tblGrid>
              <a:tr h="1280172">
                <a:tc>
                  <a:txBody>
                    <a:bodyPr/>
                    <a:lstStyle/>
                    <a:p>
                      <a:endParaRPr lang="ru-RU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На </a:t>
                      </a:r>
                      <a:r>
                        <a:rPr lang="ru-RU" sz="2800" baseline="0" dirty="0" smtClean="0">
                          <a:latin typeface="Arial" pitchFamily="34" charset="0"/>
                          <a:cs typeface="Arial" pitchFamily="34" charset="0"/>
                        </a:rPr>
                        <a:t>начало  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Выбыло 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Прибыло 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На конец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958796"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1четв</a:t>
                      </a:r>
                      <a:endParaRPr lang="ru-RU" sz="32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latin typeface="Arial" pitchFamily="34" charset="0"/>
                          <a:cs typeface="Arial" pitchFamily="34" charset="0"/>
                        </a:rPr>
                        <a:t>358</a:t>
                      </a:r>
                      <a:endParaRPr lang="ru-RU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latin typeface="Arial" pitchFamily="34" charset="0"/>
                          <a:cs typeface="Arial" pitchFamily="34" charset="0"/>
                        </a:rPr>
                        <a:t>358</a:t>
                      </a:r>
                      <a:endParaRPr lang="ru-RU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958796"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2четв</a:t>
                      </a:r>
                      <a:endParaRPr lang="ru-RU" sz="32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58796"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3четв</a:t>
                      </a:r>
                      <a:endParaRPr lang="ru-RU" sz="32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58796"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4четв</a:t>
                      </a:r>
                      <a:endParaRPr lang="ru-RU" sz="32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744583" y="1396999"/>
          <a:ext cx="8216537" cy="5108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901336" y="427949"/>
            <a:ext cx="63746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Мониторинг </a:t>
            </a:r>
            <a:r>
              <a:rPr lang="ru-RU" sz="2800" b="1" dirty="0" err="1" smtClean="0">
                <a:solidFill>
                  <a:srgbClr val="FF0000"/>
                </a:solidFill>
              </a:rPr>
              <a:t>обученности</a:t>
            </a:r>
            <a:r>
              <a:rPr lang="ru-RU" sz="2800" b="1" dirty="0" smtClean="0">
                <a:solidFill>
                  <a:srgbClr val="FF0000"/>
                </a:solidFill>
              </a:rPr>
              <a:t> по предметам (средний балл)</a:t>
            </a:r>
            <a:endParaRPr lang="ru-RU" sz="2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744583" y="1396999"/>
          <a:ext cx="8216537" cy="5108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901336" y="427949"/>
            <a:ext cx="63746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Мониторинг </a:t>
            </a:r>
            <a:r>
              <a:rPr lang="ru-RU" sz="2800" b="1" dirty="0" err="1" smtClean="0">
                <a:solidFill>
                  <a:srgbClr val="FF0000"/>
                </a:solidFill>
              </a:rPr>
              <a:t>обученности</a:t>
            </a:r>
            <a:r>
              <a:rPr lang="ru-RU" sz="2800" b="1" dirty="0" smtClean="0">
                <a:solidFill>
                  <a:srgbClr val="FF0000"/>
                </a:solidFill>
              </a:rPr>
              <a:t> по предметам (качество)</a:t>
            </a:r>
            <a:endParaRPr lang="ru-RU" sz="2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744583" y="1396999"/>
          <a:ext cx="8216537" cy="5108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901336" y="427949"/>
            <a:ext cx="63746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Мониторинг </a:t>
            </a:r>
            <a:r>
              <a:rPr lang="ru-RU" sz="2800" b="1" dirty="0" err="1" smtClean="0">
                <a:solidFill>
                  <a:srgbClr val="FF0000"/>
                </a:solidFill>
              </a:rPr>
              <a:t>обученности</a:t>
            </a:r>
            <a:r>
              <a:rPr lang="ru-RU" sz="2800" b="1" dirty="0" smtClean="0">
                <a:solidFill>
                  <a:srgbClr val="FF0000"/>
                </a:solidFill>
              </a:rPr>
              <a:t> по предметам (успеваемость)</a:t>
            </a:r>
            <a:endParaRPr lang="ru-RU" sz="2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0" y="571480"/>
          <a:ext cx="9144000" cy="6286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100298" y="0"/>
            <a:ext cx="389985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Математика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0" y="571480"/>
          <a:ext cx="9144000" cy="6286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100298" y="0"/>
            <a:ext cx="2148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Рус. яз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0" y="571480"/>
          <a:ext cx="9144000" cy="6286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100298" y="0"/>
            <a:ext cx="25457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Англ. яз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0" y="571480"/>
          <a:ext cx="9144000" cy="6286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0" y="0"/>
            <a:ext cx="91591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Физика, химия, информатика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0" y="571480"/>
          <a:ext cx="9144000" cy="6286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914400" y="0"/>
            <a:ext cx="64599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География, биология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0" y="571480"/>
          <a:ext cx="9144000" cy="6286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0" y="0"/>
            <a:ext cx="80278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История, обществознание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n-lt"/>
              </a:rPr>
              <a:t>   Slide title</a:t>
            </a:r>
            <a:endParaRPr lang="ru-RU" dirty="0">
              <a:latin typeface="+mn-lt"/>
            </a:endParaRPr>
          </a:p>
        </p:txBody>
      </p:sp>
      <p:grpSp>
        <p:nvGrpSpPr>
          <p:cNvPr id="4" name="Group 92"/>
          <p:cNvGrpSpPr>
            <a:grpSpLocks/>
          </p:cNvGrpSpPr>
          <p:nvPr/>
        </p:nvGrpSpPr>
        <p:grpSpPr bwMode="auto">
          <a:xfrm>
            <a:off x="1987242" y="1840838"/>
            <a:ext cx="5068887" cy="530225"/>
            <a:chOff x="1269" y="1296"/>
            <a:chExt cx="3193" cy="334"/>
          </a:xfrm>
        </p:grpSpPr>
        <p:sp>
          <p:nvSpPr>
            <p:cNvPr id="5" name="AutoShape 3"/>
            <p:cNvSpPr>
              <a:spLocks noChangeArrowheads="1"/>
            </p:cNvSpPr>
            <p:nvPr/>
          </p:nvSpPr>
          <p:spPr bwMode="gray">
            <a:xfrm>
              <a:off x="1422" y="129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6" name="Text Box 4"/>
            <p:cNvSpPr txBox="1">
              <a:spLocks noChangeArrowheads="1"/>
            </p:cNvSpPr>
            <p:nvPr/>
          </p:nvSpPr>
          <p:spPr bwMode="gray">
            <a:xfrm>
              <a:off x="1525" y="1342"/>
              <a:ext cx="263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</a:rPr>
                <a:t>Click to add Title</a:t>
              </a:r>
            </a:p>
          </p:txBody>
        </p:sp>
        <p:grpSp>
          <p:nvGrpSpPr>
            <p:cNvPr id="7" name="Group 55"/>
            <p:cNvGrpSpPr>
              <a:grpSpLocks/>
            </p:cNvGrpSpPr>
            <p:nvPr/>
          </p:nvGrpSpPr>
          <p:grpSpPr bwMode="auto">
            <a:xfrm>
              <a:off x="1269" y="1324"/>
              <a:ext cx="266" cy="298"/>
              <a:chOff x="1415" y="1276"/>
              <a:chExt cx="266" cy="298"/>
            </a:xfrm>
          </p:grpSpPr>
          <p:grpSp>
            <p:nvGrpSpPr>
              <p:cNvPr id="8" name="Group 56"/>
              <p:cNvGrpSpPr>
                <a:grpSpLocks/>
              </p:cNvGrpSpPr>
              <p:nvPr/>
            </p:nvGrpSpPr>
            <p:grpSpPr bwMode="auto">
              <a:xfrm>
                <a:off x="1415" y="1276"/>
                <a:ext cx="266" cy="298"/>
                <a:chOff x="1415" y="1276"/>
                <a:chExt cx="266" cy="298"/>
              </a:xfrm>
            </p:grpSpPr>
            <p:pic>
              <p:nvPicPr>
                <p:cNvPr id="10" name="Picture 57" descr="Picture2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1" name="Oval 58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/>
                    </a:gs>
                    <a:gs pos="100000">
                      <a:srgbClr val="FF990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" name="Oval 59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>
                        <a:gamma/>
                        <a:shade val="63529"/>
                        <a:invGamma/>
                      </a:srgbClr>
                    </a:gs>
                    <a:gs pos="100000">
                      <a:srgbClr val="FF990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13" name="Picture 60" descr="Picture1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9" name="Text Box 61"/>
              <p:cNvSpPr txBox="1">
                <a:spLocks noChangeArrowheads="1"/>
              </p:cNvSpPr>
              <p:nvPr/>
            </p:nvSpPr>
            <p:spPr bwMode="gray">
              <a:xfrm>
                <a:off x="1441" y="12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1</a:t>
                </a:r>
              </a:p>
            </p:txBody>
          </p:sp>
        </p:grpSp>
      </p:grpSp>
      <p:grpSp>
        <p:nvGrpSpPr>
          <p:cNvPr id="14" name="Group 93"/>
          <p:cNvGrpSpPr>
            <a:grpSpLocks/>
          </p:cNvGrpSpPr>
          <p:nvPr/>
        </p:nvGrpSpPr>
        <p:grpSpPr bwMode="auto">
          <a:xfrm>
            <a:off x="1985654" y="2602838"/>
            <a:ext cx="5070475" cy="549275"/>
            <a:chOff x="1268" y="1776"/>
            <a:chExt cx="3194" cy="346"/>
          </a:xfrm>
        </p:grpSpPr>
        <p:sp>
          <p:nvSpPr>
            <p:cNvPr id="15" name="AutoShape 13"/>
            <p:cNvSpPr>
              <a:spLocks noChangeArrowheads="1"/>
            </p:cNvSpPr>
            <p:nvPr/>
          </p:nvSpPr>
          <p:spPr bwMode="gray">
            <a:xfrm>
              <a:off x="1422" y="1776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Text Box 21"/>
            <p:cNvSpPr txBox="1">
              <a:spLocks noChangeArrowheads="1"/>
            </p:cNvSpPr>
            <p:nvPr/>
          </p:nvSpPr>
          <p:spPr bwMode="gray">
            <a:xfrm>
              <a:off x="1525" y="1824"/>
              <a:ext cx="263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000" dirty="0">
                  <a:solidFill>
                    <a:srgbClr val="000000"/>
                  </a:solidFill>
                </a:rPr>
                <a:t>Click to add Title</a:t>
              </a:r>
            </a:p>
          </p:txBody>
        </p:sp>
        <p:grpSp>
          <p:nvGrpSpPr>
            <p:cNvPr id="17" name="Group 62"/>
            <p:cNvGrpSpPr>
              <a:grpSpLocks/>
            </p:cNvGrpSpPr>
            <p:nvPr/>
          </p:nvGrpSpPr>
          <p:grpSpPr bwMode="auto">
            <a:xfrm>
              <a:off x="1268" y="1824"/>
              <a:ext cx="266" cy="298"/>
              <a:chOff x="1414" y="1776"/>
              <a:chExt cx="266" cy="298"/>
            </a:xfrm>
          </p:grpSpPr>
          <p:grpSp>
            <p:nvGrpSpPr>
              <p:cNvPr id="18" name="Group 63"/>
              <p:cNvGrpSpPr>
                <a:grpSpLocks/>
              </p:cNvGrpSpPr>
              <p:nvPr/>
            </p:nvGrpSpPr>
            <p:grpSpPr bwMode="auto">
              <a:xfrm>
                <a:off x="1414" y="1776"/>
                <a:ext cx="266" cy="298"/>
                <a:chOff x="1415" y="1276"/>
                <a:chExt cx="266" cy="298"/>
              </a:xfrm>
            </p:grpSpPr>
            <p:pic>
              <p:nvPicPr>
                <p:cNvPr id="20" name="Picture 64" descr="Picture2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1" name="Oval 65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/>
                    </a:gs>
                    <a:gs pos="100000">
                      <a:srgbClr val="FCF71A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2" name="Oval 66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>
                        <a:gamma/>
                        <a:shade val="63529"/>
                        <a:invGamma/>
                      </a:srgbClr>
                    </a:gs>
                    <a:gs pos="100000">
                      <a:srgbClr val="FCF71A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23" name="Picture 67" descr="Picture1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9" name="Text Box 68"/>
              <p:cNvSpPr txBox="1">
                <a:spLocks noChangeArrowheads="1"/>
              </p:cNvSpPr>
              <p:nvPr/>
            </p:nvSpPr>
            <p:spPr bwMode="gray">
              <a:xfrm>
                <a:off x="1440" y="179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2</a:t>
                </a:r>
              </a:p>
            </p:txBody>
          </p:sp>
        </p:grpSp>
      </p:grpSp>
      <p:grpSp>
        <p:nvGrpSpPr>
          <p:cNvPr id="24" name="Group 94"/>
          <p:cNvGrpSpPr>
            <a:grpSpLocks/>
          </p:cNvGrpSpPr>
          <p:nvPr/>
        </p:nvGrpSpPr>
        <p:grpSpPr bwMode="auto">
          <a:xfrm>
            <a:off x="1988829" y="3350551"/>
            <a:ext cx="5067300" cy="547687"/>
            <a:chOff x="1270" y="2247"/>
            <a:chExt cx="3192" cy="345"/>
          </a:xfrm>
        </p:grpSpPr>
        <p:sp>
          <p:nvSpPr>
            <p:cNvPr id="25" name="AutoShape 23"/>
            <p:cNvSpPr>
              <a:spLocks noChangeArrowheads="1"/>
            </p:cNvSpPr>
            <p:nvPr/>
          </p:nvSpPr>
          <p:spPr bwMode="gray">
            <a:xfrm>
              <a:off x="1422" y="2247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Text Box 31"/>
            <p:cNvSpPr txBox="1">
              <a:spLocks noChangeArrowheads="1"/>
            </p:cNvSpPr>
            <p:nvPr/>
          </p:nvSpPr>
          <p:spPr bwMode="gray">
            <a:xfrm>
              <a:off x="1525" y="2295"/>
              <a:ext cx="263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</a:rPr>
                <a:t>Click to add Title</a:t>
              </a:r>
            </a:p>
          </p:txBody>
        </p:sp>
        <p:grpSp>
          <p:nvGrpSpPr>
            <p:cNvPr id="27" name="Group 69"/>
            <p:cNvGrpSpPr>
              <a:grpSpLocks/>
            </p:cNvGrpSpPr>
            <p:nvPr/>
          </p:nvGrpSpPr>
          <p:grpSpPr bwMode="auto">
            <a:xfrm>
              <a:off x="1270" y="2294"/>
              <a:ext cx="266" cy="298"/>
              <a:chOff x="1416" y="2246"/>
              <a:chExt cx="266" cy="298"/>
            </a:xfrm>
          </p:grpSpPr>
          <p:sp>
            <p:nvSpPr>
              <p:cNvPr id="28" name="Text Box 70"/>
              <p:cNvSpPr txBox="1">
                <a:spLocks noChangeArrowheads="1"/>
              </p:cNvSpPr>
              <p:nvPr/>
            </p:nvSpPr>
            <p:spPr bwMode="gray">
              <a:xfrm>
                <a:off x="1435" y="2267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  <p:grpSp>
            <p:nvGrpSpPr>
              <p:cNvPr id="29" name="Group 71"/>
              <p:cNvGrpSpPr>
                <a:grpSpLocks/>
              </p:cNvGrpSpPr>
              <p:nvPr/>
            </p:nvGrpSpPr>
            <p:grpSpPr bwMode="auto">
              <a:xfrm>
                <a:off x="1416" y="2246"/>
                <a:ext cx="266" cy="298"/>
                <a:chOff x="1415" y="1276"/>
                <a:chExt cx="266" cy="298"/>
              </a:xfrm>
            </p:grpSpPr>
            <p:pic>
              <p:nvPicPr>
                <p:cNvPr id="31" name="Picture 72" descr="Picture2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2" name="Oval 73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/>
                    </a:gs>
                    <a:gs pos="100000">
                      <a:srgbClr val="10E47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" name="Oval 74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>
                        <a:gamma/>
                        <a:shade val="63529"/>
                        <a:invGamma/>
                      </a:srgbClr>
                    </a:gs>
                    <a:gs pos="100000">
                      <a:srgbClr val="10E47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34" name="Picture 75" descr="Picture1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30" name="Text Box 76"/>
              <p:cNvSpPr txBox="1">
                <a:spLocks noChangeArrowheads="1"/>
              </p:cNvSpPr>
              <p:nvPr/>
            </p:nvSpPr>
            <p:spPr bwMode="gray">
              <a:xfrm>
                <a:off x="1442" y="226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</p:grpSp>
      </p:grpSp>
      <p:grpSp>
        <p:nvGrpSpPr>
          <p:cNvPr id="35" name="Group 95"/>
          <p:cNvGrpSpPr>
            <a:grpSpLocks/>
          </p:cNvGrpSpPr>
          <p:nvPr/>
        </p:nvGrpSpPr>
        <p:grpSpPr bwMode="auto">
          <a:xfrm>
            <a:off x="1985654" y="4112551"/>
            <a:ext cx="5070475" cy="547687"/>
            <a:chOff x="1268" y="2727"/>
            <a:chExt cx="3194" cy="345"/>
          </a:xfrm>
        </p:grpSpPr>
        <p:sp>
          <p:nvSpPr>
            <p:cNvPr id="36" name="AutoShape 33"/>
            <p:cNvSpPr>
              <a:spLocks noChangeArrowheads="1"/>
            </p:cNvSpPr>
            <p:nvPr/>
          </p:nvSpPr>
          <p:spPr bwMode="gray">
            <a:xfrm>
              <a:off x="1422" y="2727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37" name="Text Box 41"/>
            <p:cNvSpPr txBox="1">
              <a:spLocks noChangeArrowheads="1"/>
            </p:cNvSpPr>
            <p:nvPr/>
          </p:nvSpPr>
          <p:spPr bwMode="gray">
            <a:xfrm>
              <a:off x="1525" y="2775"/>
              <a:ext cx="263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</a:rPr>
                <a:t>Click to add Title</a:t>
              </a:r>
            </a:p>
          </p:txBody>
        </p:sp>
        <p:grpSp>
          <p:nvGrpSpPr>
            <p:cNvPr id="38" name="Group 77"/>
            <p:cNvGrpSpPr>
              <a:grpSpLocks/>
            </p:cNvGrpSpPr>
            <p:nvPr/>
          </p:nvGrpSpPr>
          <p:grpSpPr bwMode="auto">
            <a:xfrm>
              <a:off x="1268" y="2774"/>
              <a:ext cx="266" cy="298"/>
              <a:chOff x="1414" y="2726"/>
              <a:chExt cx="266" cy="298"/>
            </a:xfrm>
          </p:grpSpPr>
          <p:sp>
            <p:nvSpPr>
              <p:cNvPr id="39" name="Text Box 78"/>
              <p:cNvSpPr txBox="1">
                <a:spLocks noChangeArrowheads="1"/>
              </p:cNvSpPr>
              <p:nvPr/>
            </p:nvSpPr>
            <p:spPr bwMode="gray">
              <a:xfrm>
                <a:off x="1435" y="2748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4</a:t>
                </a:r>
              </a:p>
            </p:txBody>
          </p:sp>
          <p:grpSp>
            <p:nvGrpSpPr>
              <p:cNvPr id="40" name="Group 79"/>
              <p:cNvGrpSpPr>
                <a:grpSpLocks/>
              </p:cNvGrpSpPr>
              <p:nvPr/>
            </p:nvGrpSpPr>
            <p:grpSpPr bwMode="auto">
              <a:xfrm>
                <a:off x="1414" y="2726"/>
                <a:ext cx="266" cy="298"/>
                <a:chOff x="1415" y="1276"/>
                <a:chExt cx="266" cy="298"/>
              </a:xfrm>
            </p:grpSpPr>
            <p:pic>
              <p:nvPicPr>
                <p:cNvPr id="42" name="Picture 80" descr="Picture2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43" name="Oval 81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CA55F9"/>
                    </a:gs>
                    <a:gs pos="100000">
                      <a:srgbClr val="CA55F9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4" name="Oval 82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CA55F9">
                        <a:gamma/>
                        <a:shade val="63529"/>
                        <a:invGamma/>
                      </a:srgbClr>
                    </a:gs>
                    <a:gs pos="100000">
                      <a:srgbClr val="CA55F9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45" name="Picture 83" descr="Picture1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41" name="Text Box 84"/>
              <p:cNvSpPr txBox="1">
                <a:spLocks noChangeArrowheads="1"/>
              </p:cNvSpPr>
              <p:nvPr/>
            </p:nvSpPr>
            <p:spPr bwMode="gray">
              <a:xfrm>
                <a:off x="1440" y="274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4</a:t>
                </a:r>
              </a:p>
            </p:txBody>
          </p:sp>
        </p:grpSp>
      </p:grpSp>
      <p:grpSp>
        <p:nvGrpSpPr>
          <p:cNvPr id="46" name="Group 96"/>
          <p:cNvGrpSpPr>
            <a:grpSpLocks/>
          </p:cNvGrpSpPr>
          <p:nvPr/>
        </p:nvGrpSpPr>
        <p:grpSpPr bwMode="auto">
          <a:xfrm>
            <a:off x="1985654" y="4874551"/>
            <a:ext cx="5064125" cy="547687"/>
            <a:chOff x="1268" y="3207"/>
            <a:chExt cx="3190" cy="345"/>
          </a:xfrm>
        </p:grpSpPr>
        <p:sp>
          <p:nvSpPr>
            <p:cNvPr id="47" name="AutoShape 43"/>
            <p:cNvSpPr>
              <a:spLocks noChangeArrowheads="1"/>
            </p:cNvSpPr>
            <p:nvPr/>
          </p:nvSpPr>
          <p:spPr bwMode="gray">
            <a:xfrm>
              <a:off x="1418" y="3207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48" name="Text Box 52"/>
            <p:cNvSpPr txBox="1">
              <a:spLocks noChangeArrowheads="1"/>
            </p:cNvSpPr>
            <p:nvPr/>
          </p:nvSpPr>
          <p:spPr bwMode="gray">
            <a:xfrm>
              <a:off x="1521" y="3255"/>
              <a:ext cx="263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2000">
                  <a:solidFill>
                    <a:srgbClr val="000000"/>
                  </a:solidFill>
                </a:rPr>
                <a:t>Click to add Title</a:t>
              </a:r>
            </a:p>
          </p:txBody>
        </p:sp>
        <p:grpSp>
          <p:nvGrpSpPr>
            <p:cNvPr id="49" name="Group 85"/>
            <p:cNvGrpSpPr>
              <a:grpSpLocks/>
            </p:cNvGrpSpPr>
            <p:nvPr/>
          </p:nvGrpSpPr>
          <p:grpSpPr bwMode="auto">
            <a:xfrm>
              <a:off x="1268" y="3254"/>
              <a:ext cx="266" cy="298"/>
              <a:chOff x="1414" y="3206"/>
              <a:chExt cx="266" cy="298"/>
            </a:xfrm>
          </p:grpSpPr>
          <p:grpSp>
            <p:nvGrpSpPr>
              <p:cNvPr id="50" name="Group 86"/>
              <p:cNvGrpSpPr>
                <a:grpSpLocks/>
              </p:cNvGrpSpPr>
              <p:nvPr/>
            </p:nvGrpSpPr>
            <p:grpSpPr bwMode="auto">
              <a:xfrm>
                <a:off x="1414" y="3206"/>
                <a:ext cx="266" cy="298"/>
                <a:chOff x="1415" y="1276"/>
                <a:chExt cx="266" cy="298"/>
              </a:xfrm>
            </p:grpSpPr>
            <p:pic>
              <p:nvPicPr>
                <p:cNvPr id="52" name="Picture 87" descr="Picture2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53" name="Oval 88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4D98E3"/>
                    </a:gs>
                    <a:gs pos="100000">
                      <a:srgbClr val="4D98E3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4" name="Oval 89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4D98E3">
                        <a:gamma/>
                        <a:shade val="63529"/>
                        <a:invGamma/>
                      </a:srgbClr>
                    </a:gs>
                    <a:gs pos="100000">
                      <a:srgbClr val="4D98E3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55" name="Picture 90" descr="Picture1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51" name="Text Box 91"/>
              <p:cNvSpPr txBox="1">
                <a:spLocks noChangeArrowheads="1"/>
              </p:cNvSpPr>
              <p:nvPr/>
            </p:nvSpPr>
            <p:spPr bwMode="gray">
              <a:xfrm>
                <a:off x="1440" y="322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5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36381954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154" y="313509"/>
            <a:ext cx="8229600" cy="69269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Результаты четверти </a:t>
            </a:r>
            <a:endParaRPr 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927462" y="969604"/>
          <a:ext cx="8007900" cy="55834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0454"/>
                <a:gridCol w="1722703"/>
                <a:gridCol w="1601581"/>
                <a:gridCol w="1601581"/>
                <a:gridCol w="1601581"/>
              </a:tblGrid>
              <a:tr h="103056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/>
                        <a:t>1четв</a:t>
                      </a:r>
                    </a:p>
                    <a:p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/>
                        <a:t> 2четв</a:t>
                      </a:r>
                    </a:p>
                    <a:p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/>
                        <a:t>3четв</a:t>
                      </a:r>
                    </a:p>
                    <a:p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/>
                        <a:t>4четв</a:t>
                      </a:r>
                    </a:p>
                    <a:p>
                      <a:endParaRPr lang="ru-RU" sz="3200" dirty="0"/>
                    </a:p>
                  </a:txBody>
                  <a:tcPr/>
                </a:tc>
              </a:tr>
              <a:tr h="633694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+mj-lt"/>
                        </a:rPr>
                        <a:t>На</a:t>
                      </a:r>
                      <a:r>
                        <a:rPr lang="ru-RU" sz="2400" b="1" baseline="0" dirty="0" smtClean="0">
                          <a:solidFill>
                            <a:srgbClr val="C00000"/>
                          </a:solidFill>
                          <a:latin typeface="+mj-lt"/>
                        </a:rPr>
                        <a:t> «</a:t>
                      </a:r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+mj-lt"/>
                        </a:rPr>
                        <a:t>5»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rgbClr val="002060"/>
                          </a:solidFill>
                          <a:latin typeface="+mj-lt"/>
                        </a:rPr>
                        <a:t>12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33694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+mj-lt"/>
                        </a:rPr>
                        <a:t>На «4»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rgbClr val="002060"/>
                          </a:solidFill>
                          <a:latin typeface="+mj-lt"/>
                        </a:rPr>
                        <a:t>73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33694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+mj-lt"/>
                        </a:rPr>
                        <a:t>На «3»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rgbClr val="002060"/>
                          </a:solidFill>
                          <a:latin typeface="+mj-lt"/>
                        </a:rPr>
                        <a:t>235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145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+mj-lt"/>
                        </a:rPr>
                        <a:t>На «2»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rgbClr val="002060"/>
                          </a:solidFill>
                          <a:latin typeface="+mj-lt"/>
                        </a:rPr>
                        <a:t>39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33694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+mj-lt"/>
                        </a:rPr>
                        <a:t>Ср.балл 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rgbClr val="002060"/>
                          </a:solidFill>
                          <a:latin typeface="+mj-lt"/>
                        </a:rPr>
                        <a:t>3,1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33694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+mj-lt"/>
                        </a:rPr>
                        <a:t>% </a:t>
                      </a:r>
                      <a:r>
                        <a:rPr lang="ru-RU" sz="2400" b="1" dirty="0" err="1" smtClean="0">
                          <a:solidFill>
                            <a:srgbClr val="C00000"/>
                          </a:solidFill>
                          <a:latin typeface="+mj-lt"/>
                        </a:rPr>
                        <a:t>кач</a:t>
                      </a:r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+mj-lt"/>
                        </a:rPr>
                        <a:t>.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rgbClr val="002060"/>
                          </a:solidFill>
                          <a:latin typeface="+mj-lt"/>
                        </a:rPr>
                        <a:t>21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33694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accent2"/>
                          </a:solidFill>
                        </a:rPr>
                        <a:t>%успев.</a:t>
                      </a:r>
                      <a:endParaRPr lang="ru-RU" sz="2400" b="1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90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0728" y="352697"/>
            <a:ext cx="8363272" cy="692696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Движение в  старшей школе</a:t>
            </a:r>
            <a:endParaRPr lang="ru-RU" sz="3600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996749" y="1159294"/>
          <a:ext cx="7925182" cy="54129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8038"/>
                <a:gridCol w="1702033"/>
                <a:gridCol w="1585037"/>
                <a:gridCol w="1585037"/>
                <a:gridCol w="1585037"/>
              </a:tblGrid>
              <a:tr h="125669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На </a:t>
                      </a:r>
                      <a:r>
                        <a:rPr lang="ru-RU" sz="2800" baseline="0" dirty="0" smtClean="0"/>
                        <a:t>начало  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Выбыло 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Прибыло 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На конец</a:t>
                      </a:r>
                      <a:endParaRPr lang="ru-RU" sz="2800" dirty="0"/>
                    </a:p>
                  </a:txBody>
                  <a:tcPr/>
                </a:tc>
              </a:tr>
              <a:tr h="1039072"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rgbClr val="C00000"/>
                          </a:solidFill>
                        </a:rPr>
                        <a:t>1четв</a:t>
                      </a:r>
                      <a:endParaRPr lang="ru-RU" sz="32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/>
                        <a:t>44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/>
                        <a:t>-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/>
                        <a:t>-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/>
                        <a:t>44</a:t>
                      </a:r>
                      <a:endParaRPr lang="ru-RU" sz="4000" dirty="0"/>
                    </a:p>
                  </a:txBody>
                  <a:tcPr/>
                </a:tc>
              </a:tr>
              <a:tr h="1039072"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rgbClr val="C00000"/>
                          </a:solidFill>
                        </a:rPr>
                        <a:t>2четв</a:t>
                      </a:r>
                      <a:endParaRPr lang="ru-RU" sz="32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39072"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rgbClr val="C00000"/>
                          </a:solidFill>
                        </a:rPr>
                        <a:t>3четв</a:t>
                      </a:r>
                      <a:endParaRPr lang="ru-RU" sz="32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39072"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rgbClr val="C00000"/>
                          </a:solidFill>
                        </a:rPr>
                        <a:t>4четв</a:t>
                      </a:r>
                      <a:endParaRPr lang="ru-RU" sz="32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0344" y="365760"/>
            <a:ext cx="6662056" cy="69269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2"/>
                </a:solidFill>
              </a:rPr>
              <a:t>Результаты  полугодий </a:t>
            </a:r>
            <a:endParaRPr lang="ru-RU" b="1" dirty="0">
              <a:solidFill>
                <a:schemeClr val="accent2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948150" y="1012898"/>
          <a:ext cx="7777839" cy="53376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7159"/>
                <a:gridCol w="2646447"/>
                <a:gridCol w="2824233"/>
              </a:tblGrid>
              <a:tr h="118166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2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/>
                        <a:t>1 полугодие</a:t>
                      </a:r>
                    </a:p>
                    <a:p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/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/>
                        <a:t>2 полугодие</a:t>
                      </a:r>
                    </a:p>
                    <a:p>
                      <a:endParaRPr lang="ru-RU" sz="3200" dirty="0"/>
                    </a:p>
                  </a:txBody>
                  <a:tcPr/>
                </a:tc>
              </a:tr>
              <a:tr h="540448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C00000"/>
                          </a:solidFill>
                          <a:latin typeface="Century" pitchFamily="18" charset="0"/>
                        </a:rPr>
                        <a:t>На</a:t>
                      </a:r>
                      <a:r>
                        <a:rPr lang="ru-RU" sz="2800" b="1" baseline="0" dirty="0" smtClean="0">
                          <a:solidFill>
                            <a:srgbClr val="C00000"/>
                          </a:solidFill>
                          <a:latin typeface="Century" pitchFamily="18" charset="0"/>
                        </a:rPr>
                        <a:t> «</a:t>
                      </a:r>
                      <a:r>
                        <a:rPr lang="ru-RU" sz="2800" b="1" dirty="0" smtClean="0">
                          <a:solidFill>
                            <a:srgbClr val="C00000"/>
                          </a:solidFill>
                          <a:latin typeface="Century" pitchFamily="18" charset="0"/>
                        </a:rPr>
                        <a:t>5»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Century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0448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C00000"/>
                          </a:solidFill>
                          <a:latin typeface="Century" pitchFamily="18" charset="0"/>
                        </a:rPr>
                        <a:t>На «4»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Century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0448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C00000"/>
                          </a:solidFill>
                          <a:latin typeface="Century" pitchFamily="18" charset="0"/>
                        </a:rPr>
                        <a:t>На «3»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Century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04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C00000"/>
                          </a:solidFill>
                          <a:latin typeface="Century" pitchFamily="18" charset="0"/>
                        </a:rPr>
                        <a:t>На «2»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0448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C00000"/>
                          </a:solidFill>
                          <a:latin typeface="Century" pitchFamily="18" charset="0"/>
                        </a:rPr>
                        <a:t>Ср.балл 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Century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0448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C00000"/>
                          </a:solidFill>
                          <a:latin typeface="Century" pitchFamily="18" charset="0"/>
                        </a:rPr>
                        <a:t>% </a:t>
                      </a:r>
                      <a:r>
                        <a:rPr lang="ru-RU" sz="2800" b="1" dirty="0" err="1" smtClean="0">
                          <a:solidFill>
                            <a:srgbClr val="C00000"/>
                          </a:solidFill>
                          <a:latin typeface="Century" pitchFamily="18" charset="0"/>
                        </a:rPr>
                        <a:t>Кач</a:t>
                      </a:r>
                      <a:r>
                        <a:rPr lang="ru-RU" sz="2800" b="1" dirty="0" smtClean="0">
                          <a:solidFill>
                            <a:srgbClr val="C00000"/>
                          </a:solidFill>
                          <a:latin typeface="Century" pitchFamily="18" charset="0"/>
                        </a:rPr>
                        <a:t>.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Century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0448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C00000"/>
                          </a:solidFill>
                          <a:latin typeface="Century" pitchFamily="18" charset="0"/>
                        </a:rPr>
                        <a:t>%Успев.</a:t>
                      </a:r>
                      <a:endParaRPr lang="ru-RU" sz="2800" b="1" dirty="0">
                        <a:solidFill>
                          <a:srgbClr val="C00000"/>
                        </a:solidFill>
                        <a:latin typeface="Century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9"/>
            <a:ext cx="8229600" cy="864096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4000" b="1" dirty="0" smtClean="0">
                <a:solidFill>
                  <a:srgbClr val="0070C0"/>
                </a:solidFill>
              </a:rPr>
              <a:t>Посещаемость по классам (кол. дней)</a:t>
            </a:r>
            <a:endParaRPr lang="ru-RU" sz="4000" b="1" dirty="0">
              <a:solidFill>
                <a:srgbClr val="0070C0"/>
              </a:solidFill>
            </a:endParaRP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0" y="848360"/>
          <a:ext cx="9144000" cy="6009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9"/>
            <a:ext cx="8229600" cy="864096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sz="4000" b="1" dirty="0" smtClean="0">
                <a:solidFill>
                  <a:srgbClr val="0070C0"/>
                </a:solidFill>
              </a:rPr>
              <a:t>Посещаемость по классам (кол-во учен.)</a:t>
            </a:r>
            <a:endParaRPr lang="ru-RU" sz="4000" b="1" dirty="0">
              <a:solidFill>
                <a:srgbClr val="0070C0"/>
              </a:solidFill>
            </a:endParaRP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0" y="848360"/>
          <a:ext cx="9144000" cy="6009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7" name="Содержимое 3"/>
          <p:cNvGraphicFramePr>
            <a:graphicFrameLocks/>
          </p:cNvGraphicFramePr>
          <p:nvPr/>
        </p:nvGraphicFramePr>
        <p:xfrm>
          <a:off x="1" y="-10"/>
          <a:ext cx="9143996" cy="6858009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607754"/>
                <a:gridCol w="1659989"/>
                <a:gridCol w="1280012"/>
                <a:gridCol w="799463"/>
                <a:gridCol w="799463"/>
                <a:gridCol w="799463"/>
                <a:gridCol w="799463"/>
                <a:gridCol w="799463"/>
                <a:gridCol w="699337"/>
                <a:gridCol w="899589"/>
              </a:tblGrid>
              <a:tr h="873664">
                <a:tc>
                  <a:txBody>
                    <a:bodyPr/>
                    <a:lstStyle/>
                    <a:p>
                      <a:pPr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600" dirty="0"/>
                        <a:t>Кл</a:t>
                      </a:r>
                      <a:endParaRPr lang="ru-RU" sz="1600" dirty="0">
                        <a:latin typeface="Calibri"/>
                        <a:ea typeface="DejaVu San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600" dirty="0"/>
                        <a:t>Ф.И.О. учителя</a:t>
                      </a:r>
                      <a:endParaRPr lang="ru-RU" sz="1600" dirty="0">
                        <a:latin typeface="Calibri"/>
                        <a:ea typeface="DejaVu San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600" dirty="0"/>
                        <a:t>Ср.б.</a:t>
                      </a:r>
                      <a:endParaRPr lang="ru-RU" sz="1600" dirty="0">
                        <a:latin typeface="Calibri"/>
                        <a:ea typeface="DejaVu San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600" dirty="0"/>
                        <a:t>% </a:t>
                      </a:r>
                      <a:r>
                        <a:rPr lang="ru-RU" sz="1600" dirty="0" err="1"/>
                        <a:t>кач</a:t>
                      </a:r>
                      <a:r>
                        <a:rPr lang="ru-RU" sz="1600" dirty="0"/>
                        <a:t>.</a:t>
                      </a:r>
                      <a:endParaRPr lang="ru-RU" sz="1600" dirty="0">
                        <a:latin typeface="Calibri"/>
                        <a:ea typeface="DejaVu San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600"/>
                        <a:t>% усп.</a:t>
                      </a:r>
                      <a:endParaRPr lang="ru-RU" sz="1600">
                        <a:latin typeface="Calibri"/>
                        <a:ea typeface="DejaVu San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600" dirty="0"/>
                        <a:t>СОУ</a:t>
                      </a:r>
                      <a:endParaRPr lang="ru-RU" sz="1600" dirty="0">
                        <a:latin typeface="Calibri"/>
                        <a:ea typeface="DejaVu Sans"/>
                        <a:cs typeface="Times New Roman"/>
                      </a:endParaRPr>
                    </a:p>
                  </a:txBody>
                  <a:tcPr marL="6350" marR="635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4553">
                <a:tc>
                  <a:txBody>
                    <a:bodyPr/>
                    <a:lstStyle/>
                    <a:p>
                      <a:pPr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600" b="1" dirty="0"/>
                        <a:t>5а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Calibri"/>
                        <a:ea typeface="DejaVu San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err="1"/>
                        <a:t>Нурова</a:t>
                      </a:r>
                      <a:r>
                        <a:rPr lang="ru-RU" sz="1400" dirty="0"/>
                        <a:t> Х.Н.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/>
                        <a:t>3,3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/>
                        <a:t>28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/>
                        <a:t>100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/>
                        <a:t>47</a:t>
                      </a:r>
                      <a:endParaRPr lang="ru-RU" sz="1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/>
                </a:tc>
              </a:tr>
              <a:tr h="294715">
                <a:tc>
                  <a:txBody>
                    <a:bodyPr/>
                    <a:lstStyle/>
                    <a:p>
                      <a:pPr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600" b="1" dirty="0"/>
                        <a:t>5б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Calibri"/>
                        <a:ea typeface="DejaVu Sans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/>
                        <a:t>Алиева А.М.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/>
                        <a:t>3,2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/>
                        <a:t>15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/>
                        <a:t>100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/>
                        <a:t>40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solidFill>
                      <a:srgbClr val="FFC000"/>
                    </a:solidFill>
                  </a:tcPr>
                </a:tc>
              </a:tr>
              <a:tr h="294715">
                <a:tc>
                  <a:txBody>
                    <a:bodyPr/>
                    <a:lstStyle/>
                    <a:p>
                      <a:pPr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600" b="1" dirty="0"/>
                        <a:t>5в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Calibri"/>
                        <a:ea typeface="DejaVu San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/>
                        <a:t>Ильясова З.Г.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/>
                        <a:t>3.3</a:t>
                      </a:r>
                      <a:endParaRPr lang="ru-RU" sz="1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/>
                        <a:t>28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/>
                        <a:t>100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/>
                        <a:t>45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/>
                </a:tc>
              </a:tr>
              <a:tr h="294715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  5г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/>
                        <a:t>Гусейнова С.М.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/>
                        <a:t>3,2</a:t>
                      </a:r>
                      <a:endParaRPr lang="ru-RU" sz="1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/>
                        <a:t>22</a:t>
                      </a:r>
                      <a:endParaRPr lang="ru-RU" sz="1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/>
                        <a:t>100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/>
                        <a:t>42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/>
                </a:tc>
              </a:tr>
              <a:tr h="294715">
                <a:tc>
                  <a:txBody>
                    <a:bodyPr/>
                    <a:lstStyle/>
                    <a:p>
                      <a:pPr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600" b="1" dirty="0"/>
                        <a:t>6а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Calibri"/>
                        <a:ea typeface="DejaVu Sans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/>
                        <a:t>Муталимова Д.М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/>
                        <a:t>3,4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/>
                        <a:t>46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/>
                        <a:t>92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/>
                        <a:t>49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solidFill>
                      <a:srgbClr val="92D050"/>
                    </a:solidFill>
                  </a:tcPr>
                </a:tc>
              </a:tr>
              <a:tr h="294715">
                <a:tc>
                  <a:txBody>
                    <a:bodyPr/>
                    <a:lstStyle/>
                    <a:p>
                      <a:pPr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600" b="1" dirty="0"/>
                        <a:t>6б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Calibri"/>
                        <a:ea typeface="DejaVu Sans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Халагуммаева  Н.М.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/>
                        <a:t>3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/>
                        <a:t>8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/>
                        <a:t>92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/>
                        <a:t>37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solidFill>
                      <a:srgbClr val="FF0000"/>
                    </a:solidFill>
                  </a:tcPr>
                </a:tc>
              </a:tr>
              <a:tr h="294715">
                <a:tc>
                  <a:txBody>
                    <a:bodyPr/>
                    <a:lstStyle/>
                    <a:p>
                      <a:pPr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600" b="1" dirty="0"/>
                        <a:t>6в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Calibri"/>
                        <a:ea typeface="DejaVu Sans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err="1"/>
                        <a:t>Исмаилова</a:t>
                      </a:r>
                      <a:r>
                        <a:rPr lang="ru-RU" sz="1400" dirty="0"/>
                        <a:t> Л.К.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/>
                        <a:t>3,1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/>
                        <a:t>30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/>
                        <a:t>83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/>
                        <a:t>41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solidFill>
                      <a:srgbClr val="92D050"/>
                    </a:solidFill>
                  </a:tcPr>
                </a:tc>
              </a:tr>
              <a:tr h="294715">
                <a:tc>
                  <a:txBody>
                    <a:bodyPr/>
                    <a:lstStyle/>
                    <a:p>
                      <a:pPr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600" b="1" dirty="0"/>
                        <a:t>7а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Calibri"/>
                        <a:ea typeface="DejaVu San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Гасанова</a:t>
                      </a:r>
                      <a:r>
                        <a:rPr lang="ru-RU" sz="1400" b="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Р.Г.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/>
                        <a:t>3,2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/>
                        <a:t>25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/>
                        <a:t>93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/>
                        <a:t>42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/>
                </a:tc>
              </a:tr>
              <a:tr h="384553">
                <a:tc>
                  <a:txBody>
                    <a:bodyPr/>
                    <a:lstStyle/>
                    <a:p>
                      <a:pPr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600" b="1" dirty="0"/>
                        <a:t>7б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Calibri"/>
                        <a:ea typeface="DejaVu Sans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/>
                        <a:t>Рамазанова </a:t>
                      </a:r>
                      <a:r>
                        <a:rPr lang="ru-RU" sz="1400" dirty="0" smtClean="0"/>
                        <a:t> Н.Г</a:t>
                      </a:r>
                      <a:r>
                        <a:rPr lang="ru-RU" sz="1400" dirty="0"/>
                        <a:t>.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/>
                        <a:t>3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/>
                        <a:t>12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/>
                        <a:t>77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/>
                        <a:t>35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solidFill>
                      <a:schemeClr val="accent4"/>
                    </a:solidFill>
                  </a:tcPr>
                </a:tc>
              </a:tr>
              <a:tr h="515749">
                <a:tc>
                  <a:txBody>
                    <a:bodyPr/>
                    <a:lstStyle/>
                    <a:p>
                      <a:pPr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600" b="1" dirty="0"/>
                        <a:t>7в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Calibri"/>
                        <a:ea typeface="DejaVu San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/>
                        <a:t>Гюльметова </a:t>
                      </a:r>
                      <a:r>
                        <a:rPr lang="ru-RU" sz="1400" dirty="0" smtClean="0"/>
                        <a:t> З.З</a:t>
                      </a:r>
                      <a:r>
                        <a:rPr lang="ru-RU" sz="1400" dirty="0"/>
                        <a:t>.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/>
                        <a:t>3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/>
                        <a:t>19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/>
                        <a:t>81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/>
                        <a:t>39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/>
                </a:tc>
              </a:tr>
              <a:tr h="294715">
                <a:tc>
                  <a:txBody>
                    <a:bodyPr/>
                    <a:lstStyle/>
                    <a:p>
                      <a:pPr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600" b="1" dirty="0"/>
                        <a:t>8а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Calibri"/>
                        <a:ea typeface="DejaVu Sans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/>
                        <a:t>Ахмедова А.И.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/>
                        <a:t>3.3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/>
                        <a:t>33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/>
                        <a:t>83</a:t>
                      </a:r>
                      <a:endParaRPr lang="ru-RU" sz="1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/>
                        <a:t>48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solidFill>
                      <a:srgbClr val="92D050"/>
                    </a:solidFill>
                  </a:tcPr>
                </a:tc>
              </a:tr>
              <a:tr h="294715">
                <a:tc>
                  <a:txBody>
                    <a:bodyPr/>
                    <a:lstStyle/>
                    <a:p>
                      <a:pPr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600" b="1" dirty="0"/>
                        <a:t>8б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Calibri"/>
                        <a:ea typeface="DejaVu Sans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/>
                        <a:t>Меджидова Г.М.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/>
                        <a:t>2,8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ru-RU" sz="1600" b="1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/>
                        <a:t>84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/>
                        <a:t>32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solidFill>
                      <a:srgbClr val="FF0000"/>
                    </a:solidFill>
                  </a:tcPr>
                </a:tc>
              </a:tr>
              <a:tr h="294715">
                <a:tc>
                  <a:txBody>
                    <a:bodyPr/>
                    <a:lstStyle/>
                    <a:p>
                      <a:pPr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600" b="1" dirty="0"/>
                        <a:t>8в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Calibri"/>
                        <a:ea typeface="DejaVu San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/>
                        <a:t>Рамазанова М.М.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/>
                        <a:t>3</a:t>
                      </a:r>
                      <a:endParaRPr lang="ru-RU" sz="1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/>
                        <a:t>29</a:t>
                      </a:r>
                      <a:endParaRPr lang="ru-RU" sz="1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/>
                        <a:t>76</a:t>
                      </a:r>
                      <a:endParaRPr lang="ru-RU" sz="1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/>
                        <a:t>39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/>
                </a:tc>
              </a:tr>
              <a:tr h="515749">
                <a:tc>
                  <a:txBody>
                    <a:bodyPr/>
                    <a:lstStyle/>
                    <a:p>
                      <a:pPr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600" b="1" dirty="0"/>
                        <a:t>9а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Calibri"/>
                        <a:ea typeface="DejaVu Sans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/>
                        <a:t>Шихкеримова В.С.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/>
                        <a:t>3,4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/>
                        <a:t>40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/>
                        <a:t>95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/>
                        <a:t>49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solidFill>
                      <a:srgbClr val="92D050"/>
                    </a:solidFill>
                  </a:tcPr>
                </a:tc>
              </a:tr>
              <a:tr h="294715">
                <a:tc>
                  <a:txBody>
                    <a:bodyPr/>
                    <a:lstStyle/>
                    <a:p>
                      <a:pPr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600" b="1" dirty="0"/>
                        <a:t>9б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Calibri"/>
                        <a:ea typeface="DejaVu San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Мисриханова Р.А.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/>
                        <a:t>3</a:t>
                      </a:r>
                      <a:endParaRPr lang="ru-RU" sz="1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/>
                        <a:t>22</a:t>
                      </a:r>
                      <a:endParaRPr lang="ru-RU" sz="1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/>
                        <a:t>100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/>
                        <a:t>42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/>
                </a:tc>
              </a:tr>
              <a:tr h="384553">
                <a:tc>
                  <a:txBody>
                    <a:bodyPr/>
                    <a:lstStyle/>
                    <a:p>
                      <a:pPr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600" b="1" dirty="0"/>
                        <a:t>9в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Calibri"/>
                        <a:ea typeface="DejaVu Sans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/>
                        <a:t>Бабаян М.А.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/>
                        <a:t>2,9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/>
                        <a:t>13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/>
                        <a:t>75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/>
                        <a:t>34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solidFill>
                      <a:srgbClr val="FFC000"/>
                    </a:solidFill>
                  </a:tcPr>
                </a:tc>
              </a:tr>
              <a:tr h="557323">
                <a:tc>
                  <a:txBody>
                    <a:bodyPr/>
                    <a:lstStyle/>
                    <a:p>
                      <a:pPr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1600" b="1" dirty="0"/>
                        <a:t>итого</a:t>
                      </a:r>
                      <a:endParaRPr lang="ru-RU" sz="1600" b="1" dirty="0">
                        <a:latin typeface="Calibri"/>
                        <a:ea typeface="DejaVu Sans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/>
                        <a:t>5-9классы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/>
                        <a:t>3,1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/>
                        <a:t>21</a:t>
                      </a:r>
                      <a:endParaRPr lang="ru-RU" sz="1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/>
                        <a:t>90</a:t>
                      </a:r>
                      <a:endParaRPr lang="ru-RU" sz="16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/>
                        <a:t>41</a:t>
                      </a:r>
                      <a:endParaRPr lang="ru-RU" sz="16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868346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Мониторинг </a:t>
            </a:r>
            <a:r>
              <a:rPr lang="ru-RU" sz="3200" b="1" dirty="0" err="1" smtClean="0">
                <a:solidFill>
                  <a:srgbClr val="FF0000"/>
                </a:solidFill>
              </a:rPr>
              <a:t>обученности</a:t>
            </a:r>
            <a:r>
              <a:rPr lang="ru-RU" sz="3200" b="1" dirty="0" smtClean="0">
                <a:solidFill>
                  <a:srgbClr val="FF0000"/>
                </a:solidFill>
              </a:rPr>
              <a:t> по классам</a:t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rgbClr val="FF0000"/>
                </a:solidFill>
              </a:rPr>
              <a:t>(% качества)</a:t>
            </a:r>
            <a:endParaRPr lang="ru-RU" sz="32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214422"/>
          <a:ext cx="9144000" cy="5643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1974</TotalTime>
  <Words>410</Words>
  <Application>Microsoft Office PowerPoint</Application>
  <PresentationFormat>Экран (4:3)</PresentationFormat>
  <Paragraphs>204</Paragraphs>
  <Slides>29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Office Theme</vt:lpstr>
      <vt:lpstr>   Анализ УВР основной и старшей школы за I четверть 2019-2020 уч.год</vt:lpstr>
      <vt:lpstr>Слайд 2</vt:lpstr>
      <vt:lpstr>Результаты четверти </vt:lpstr>
      <vt:lpstr>Движение в  старшей школе</vt:lpstr>
      <vt:lpstr>Результаты  полугодий </vt:lpstr>
      <vt:lpstr>Слайд 6</vt:lpstr>
      <vt:lpstr>Слайд 7</vt:lpstr>
      <vt:lpstr>Слайд 8</vt:lpstr>
      <vt:lpstr>Мониторинг обученности по классам (% качества)</vt:lpstr>
      <vt:lpstr>Мониторинг обученности по классам (% успеваемости) 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   Slide title</vt:lpstr>
    </vt:vector>
  </TitlesOfParts>
  <Company>PJSC "New Engineering Technologies"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User</cp:lastModifiedBy>
  <cp:revision>154</cp:revision>
  <dcterms:created xsi:type="dcterms:W3CDTF">2016-11-18T14:12:19Z</dcterms:created>
  <dcterms:modified xsi:type="dcterms:W3CDTF">2019-11-28T01:23:43Z</dcterms:modified>
</cp:coreProperties>
</file>