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charts/chart6.xml" ContentType="application/vnd.openxmlformats-officedocument.drawingml.chart+xml"/>
  <Override PartName="/ppt/charts/chart10.xml" ContentType="application/vnd.openxmlformats-officedocument.drawingml.chart+xml"/>
  <Default Extension="vml" ContentType="application/vnd.openxmlformats-officedocument.vmlDrawing"/>
  <Override PartName="/ppt/slides/slide89.xml" ContentType="application/vnd.openxmlformats-officedocument.presentationml.slide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s/slide79.xml" ContentType="application/vnd.openxmlformats-officedocument.presentationml.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Default Extension="sldx" ContentType="application/vnd.openxmlformats-officedocument.presentationml.slide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92"/>
  </p:notesMasterIdLst>
  <p:sldIdLst>
    <p:sldId id="256" r:id="rId2"/>
    <p:sldId id="438" r:id="rId3"/>
    <p:sldId id="435" r:id="rId4"/>
    <p:sldId id="259" r:id="rId5"/>
    <p:sldId id="336" r:id="rId6"/>
    <p:sldId id="304" r:id="rId7"/>
    <p:sldId id="393" r:id="rId8"/>
    <p:sldId id="477" r:id="rId9"/>
    <p:sldId id="337" r:id="rId10"/>
    <p:sldId id="471" r:id="rId11"/>
    <p:sldId id="265" r:id="rId12"/>
    <p:sldId id="391" r:id="rId13"/>
    <p:sldId id="472" r:id="rId14"/>
    <p:sldId id="273" r:id="rId15"/>
    <p:sldId id="439" r:id="rId16"/>
    <p:sldId id="320" r:id="rId17"/>
    <p:sldId id="525" r:id="rId18"/>
    <p:sldId id="527" r:id="rId19"/>
    <p:sldId id="528" r:id="rId20"/>
    <p:sldId id="526" r:id="rId21"/>
    <p:sldId id="529" r:id="rId22"/>
    <p:sldId id="530" r:id="rId23"/>
    <p:sldId id="531" r:id="rId24"/>
    <p:sldId id="504" r:id="rId25"/>
    <p:sldId id="505" r:id="rId26"/>
    <p:sldId id="506" r:id="rId27"/>
    <p:sldId id="533" r:id="rId28"/>
    <p:sldId id="534" r:id="rId29"/>
    <p:sldId id="537" r:id="rId30"/>
    <p:sldId id="535" r:id="rId31"/>
    <p:sldId id="536" r:id="rId32"/>
    <p:sldId id="508" r:id="rId33"/>
    <p:sldId id="507" r:id="rId34"/>
    <p:sldId id="509" r:id="rId35"/>
    <p:sldId id="532" r:id="rId36"/>
    <p:sldId id="510" r:id="rId37"/>
    <p:sldId id="479" r:id="rId38"/>
    <p:sldId id="480" r:id="rId39"/>
    <p:sldId id="481" r:id="rId40"/>
    <p:sldId id="482" r:id="rId41"/>
    <p:sldId id="483" r:id="rId42"/>
    <p:sldId id="484" r:id="rId43"/>
    <p:sldId id="485" r:id="rId44"/>
    <p:sldId id="486" r:id="rId45"/>
    <p:sldId id="487" r:id="rId46"/>
    <p:sldId id="488" r:id="rId47"/>
    <p:sldId id="490" r:id="rId48"/>
    <p:sldId id="489" r:id="rId49"/>
    <p:sldId id="491" r:id="rId50"/>
    <p:sldId id="495" r:id="rId51"/>
    <p:sldId id="496" r:id="rId52"/>
    <p:sldId id="497" r:id="rId53"/>
    <p:sldId id="515" r:id="rId54"/>
    <p:sldId id="514" r:id="rId55"/>
    <p:sldId id="493" r:id="rId56"/>
    <p:sldId id="499" r:id="rId57"/>
    <p:sldId id="492" r:id="rId58"/>
    <p:sldId id="501" r:id="rId59"/>
    <p:sldId id="498" r:id="rId60"/>
    <p:sldId id="500" r:id="rId61"/>
    <p:sldId id="541" r:id="rId62"/>
    <p:sldId id="546" r:id="rId63"/>
    <p:sldId id="522" r:id="rId64"/>
    <p:sldId id="523" r:id="rId65"/>
    <p:sldId id="538" r:id="rId66"/>
    <p:sldId id="452" r:id="rId67"/>
    <p:sldId id="297" r:id="rId68"/>
    <p:sldId id="544" r:id="rId69"/>
    <p:sldId id="473" r:id="rId70"/>
    <p:sldId id="475" r:id="rId71"/>
    <p:sldId id="474" r:id="rId72"/>
    <p:sldId id="476" r:id="rId73"/>
    <p:sldId id="392" r:id="rId74"/>
    <p:sldId id="437" r:id="rId75"/>
    <p:sldId id="543" r:id="rId76"/>
    <p:sldId id="545" r:id="rId77"/>
    <p:sldId id="454" r:id="rId78"/>
    <p:sldId id="478" r:id="rId79"/>
    <p:sldId id="453" r:id="rId80"/>
    <p:sldId id="455" r:id="rId81"/>
    <p:sldId id="456" r:id="rId82"/>
    <p:sldId id="457" r:id="rId83"/>
    <p:sldId id="462" r:id="rId84"/>
    <p:sldId id="463" r:id="rId85"/>
    <p:sldId id="464" r:id="rId86"/>
    <p:sldId id="459" r:id="rId87"/>
    <p:sldId id="408" r:id="rId88"/>
    <p:sldId id="409" r:id="rId89"/>
    <p:sldId id="469" r:id="rId90"/>
    <p:sldId id="540" r:id="rId9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A3AFF379-1079-4BFF-B48D-4AEB58C97246}">
          <p14:sldIdLst>
            <p14:sldId id="256"/>
            <p14:sldId id="438"/>
            <p14:sldId id="435"/>
            <p14:sldId id="259"/>
            <p14:sldId id="336"/>
            <p14:sldId id="304"/>
            <p14:sldId id="393"/>
            <p14:sldId id="477"/>
            <p14:sldId id="337"/>
            <p14:sldId id="471"/>
            <p14:sldId id="265"/>
            <p14:sldId id="391"/>
            <p14:sldId id="472"/>
            <p14:sldId id="273"/>
            <p14:sldId id="439"/>
            <p14:sldId id="320"/>
            <p14:sldId id="525"/>
            <p14:sldId id="527"/>
            <p14:sldId id="528"/>
            <p14:sldId id="526"/>
            <p14:sldId id="529"/>
            <p14:sldId id="530"/>
            <p14:sldId id="531"/>
            <p14:sldId id="504"/>
            <p14:sldId id="505"/>
            <p14:sldId id="506"/>
            <p14:sldId id="533"/>
            <p14:sldId id="534"/>
            <p14:sldId id="537"/>
            <p14:sldId id="535"/>
            <p14:sldId id="536"/>
            <p14:sldId id="508"/>
            <p14:sldId id="507"/>
            <p14:sldId id="509"/>
            <p14:sldId id="532"/>
            <p14:sldId id="510"/>
            <p14:sldId id="479"/>
            <p14:sldId id="480"/>
            <p14:sldId id="481"/>
            <p14:sldId id="482"/>
            <p14:sldId id="483"/>
            <p14:sldId id="484"/>
            <p14:sldId id="485"/>
            <p14:sldId id="486"/>
            <p14:sldId id="487"/>
            <p14:sldId id="488"/>
            <p14:sldId id="490"/>
            <p14:sldId id="489"/>
            <p14:sldId id="491"/>
            <p14:sldId id="495"/>
            <p14:sldId id="496"/>
            <p14:sldId id="497"/>
            <p14:sldId id="515"/>
            <p14:sldId id="514"/>
            <p14:sldId id="493"/>
            <p14:sldId id="499"/>
            <p14:sldId id="492"/>
            <p14:sldId id="501"/>
            <p14:sldId id="498"/>
            <p14:sldId id="500"/>
            <p14:sldId id="541"/>
            <p14:sldId id="522"/>
            <p14:sldId id="523"/>
            <p14:sldId id="538"/>
            <p14:sldId id="539"/>
            <p14:sldId id="452"/>
            <p14:sldId id="297"/>
            <p14:sldId id="473"/>
            <p14:sldId id="475"/>
            <p14:sldId id="474"/>
            <p14:sldId id="476"/>
            <p14:sldId id="543"/>
            <p14:sldId id="456"/>
            <p14:sldId id="457"/>
            <p14:sldId id="462"/>
            <p14:sldId id="463"/>
            <p14:sldId id="464"/>
            <p14:sldId id="459"/>
          </p14:sldIdLst>
        </p14:section>
        <p14:section name="Раздел без заголовка" id="{4A998177-6DC6-4B92-B224-23991F6629A4}">
          <p14:sldIdLst>
            <p14:sldId id="454"/>
            <p14:sldId id="478"/>
            <p14:sldId id="453"/>
            <p14:sldId id="455"/>
            <p14:sldId id="408"/>
            <p14:sldId id="409"/>
            <p14:sldId id="469"/>
            <p14:sldId id="392"/>
            <p14:sldId id="437"/>
            <p14:sldId id="54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0033"/>
    <a:srgbClr val="00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5461" autoAdjust="0"/>
  </p:normalViewPr>
  <p:slideViewPr>
    <p:cSldViewPr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.16164935720010387"/>
          <c:y val="4.2204615657399892E-2"/>
          <c:w val="0.68347714348206468"/>
          <c:h val="0.82745688038995058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 категории </c:v>
                </c:pt>
              </c:strCache>
            </c:strRef>
          </c:tx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4ED-47B1-89D2-57038128111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соответствие </c:v>
                </c:pt>
              </c:strCache>
            </c:strRef>
          </c:tx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4ED-47B1-89D2-57038128111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первая  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19</a:t>
                    </a:r>
                    <a:endParaRPr lang="en-US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D88-4CC5-81FB-F11199E3F3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4ED-47B1-89D2-57038128111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высшая 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400" b="1" dirty="0" smtClean="0"/>
                      <a:t>17</a:t>
                    </a:r>
                    <a:endParaRPr lang="en-US" sz="2400" b="1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ED-47B1-89D2-57038128111B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4ED-47B1-89D2-57038128111B}"/>
            </c:ext>
          </c:extLst>
        </c:ser>
        <c:dLbls/>
        <c:axId val="100366208"/>
        <c:axId val="100367744"/>
      </c:barChart>
      <c:catAx>
        <c:axId val="100366208"/>
        <c:scaling>
          <c:orientation val="minMax"/>
        </c:scaling>
        <c:axPos val="l"/>
        <c:numFmt formatCode="General" sourceLinked="0"/>
        <c:tickLblPos val="nextTo"/>
        <c:crossAx val="100367744"/>
        <c:crosses val="autoZero"/>
        <c:auto val="1"/>
        <c:lblAlgn val="ctr"/>
        <c:lblOffset val="100"/>
      </c:catAx>
      <c:valAx>
        <c:axId val="100367744"/>
        <c:scaling>
          <c:orientation val="minMax"/>
        </c:scaling>
        <c:axPos val="b"/>
        <c:majorGridlines/>
        <c:numFmt formatCode="General" sourceLinked="1"/>
        <c:tickLblPos val="nextTo"/>
        <c:crossAx val="1003662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5442366579177624"/>
          <c:y val="0.77975696097003966"/>
          <c:w val="0.77304547001069479"/>
          <c:h val="0.16592243157236702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мест</c:v>
                </c:pt>
              </c:strCache>
            </c:strRef>
          </c:tx>
          <c:dLbls>
            <c:dLbl>
              <c:idx val="1"/>
              <c:layout>
                <c:manualLayout>
                  <c:x val="-1.4167010988246064E-2"/>
                  <c:y val="6.388844172569221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42F-43E5-9816-2A3AFB57FF4B}"/>
                </c:ext>
              </c:extLst>
            </c:dLbl>
            <c:dLbl>
              <c:idx val="2"/>
              <c:layout>
                <c:manualLayout>
                  <c:x val="-8.5002065929476456E-3"/>
                  <c:y val="5.833292505389289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42F-43E5-9816-2A3AFB57FF4B}"/>
                </c:ext>
              </c:extLst>
            </c:dLbl>
            <c:dLbl>
              <c:idx val="3"/>
              <c:layout>
                <c:manualLayout>
                  <c:x val="-4.250103296473769E-3"/>
                  <c:y val="-5.55551667179932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42F-43E5-9816-2A3AFB57FF4B}"/>
                </c:ext>
              </c:extLst>
            </c:dLbl>
            <c:dLbl>
              <c:idx val="4"/>
              <c:layout>
                <c:manualLayout>
                  <c:x val="-1.5583712087070723E-2"/>
                  <c:y val="-5.55551667179932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2F-43E5-9816-2A3AFB57FF4B}"/>
                </c:ext>
              </c:extLst>
            </c:dLbl>
            <c:dLbl>
              <c:idx val="5"/>
              <c:layout>
                <c:manualLayout>
                  <c:x val="-2.6917320877667537E-2"/>
                  <c:y val="-5.55551667179932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42F-43E5-9816-2A3AFB57FF4B}"/>
                </c:ext>
              </c:extLst>
            </c:dLbl>
            <c:dLbl>
              <c:idx val="6"/>
              <c:layout>
                <c:manualLayout>
                  <c:x val="-2.2667217581193718E-2"/>
                  <c:y val="-6.111068338979254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42F-43E5-9816-2A3AFB57FF4B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Таибова Д. 11 кл</c:v>
                </c:pt>
                <c:pt idx="1">
                  <c:v>Байрамов Б. 10 кл</c:v>
                </c:pt>
                <c:pt idx="2">
                  <c:v>Азизханова К. 9б кл</c:v>
                </c:pt>
                <c:pt idx="3">
                  <c:v>Ибрагимова Н. 8а кл</c:v>
                </c:pt>
                <c:pt idx="4">
                  <c:v>Гаджибутаева Т. 8а кл</c:v>
                </c:pt>
                <c:pt idx="5">
                  <c:v>Гасайниев М. 7а кл</c:v>
                </c:pt>
                <c:pt idx="6">
                  <c:v>Шихахмедова Н. 6в кл</c:v>
                </c:pt>
                <c:pt idx="7">
                  <c:v>Халидова Х. 5 а кл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9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7</c:v>
                </c:pt>
                <c:pt idx="5">
                  <c:v>7</c:v>
                </c:pt>
                <c:pt idx="6">
                  <c:v>8</c:v>
                </c:pt>
                <c:pt idx="7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106-4CF1-AB7F-3F033743A3E4}"/>
            </c:ext>
          </c:extLst>
        </c:ser>
        <c:dLbls/>
        <c:marker val="1"/>
        <c:axId val="133700992"/>
        <c:axId val="133706880"/>
      </c:lineChart>
      <c:catAx>
        <c:axId val="133700992"/>
        <c:scaling>
          <c:orientation val="minMax"/>
        </c:scaling>
        <c:axPos val="b"/>
        <c:numFmt formatCode="General" sourceLinked="0"/>
        <c:tickLblPos val="nextTo"/>
        <c:crossAx val="133706880"/>
        <c:crosses val="autoZero"/>
        <c:auto val="1"/>
        <c:lblAlgn val="ctr"/>
        <c:lblOffset val="100"/>
      </c:catAx>
      <c:valAx>
        <c:axId val="133706880"/>
        <c:scaling>
          <c:orientation val="minMax"/>
        </c:scaling>
        <c:axPos val="l"/>
        <c:majorGridlines/>
        <c:numFmt formatCode="General" sourceLinked="1"/>
        <c:tickLblPos val="nextTo"/>
        <c:crossAx val="133700992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>
        <c:manualLayout>
          <c:xMode val="edge"/>
          <c:yMode val="edge"/>
          <c:x val="0.41016002775647886"/>
          <c:y val="0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2.4473351689169802E-2"/>
          <c:w val="0.83517735278958161"/>
          <c:h val="0.973401717078290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Показатели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0018502042578151"/>
                  <c:y val="0.1236388727892349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954-4692-A905-04DDDE58C5E6}"/>
                </c:ext>
              </c:extLst>
            </c:dLbl>
            <c:dLbl>
              <c:idx val="1"/>
              <c:layout>
                <c:manualLayout>
                  <c:x val="3.6867659057918882E-2"/>
                  <c:y val="-9.923612905125674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54-4692-A905-04DDDE58C5E6}"/>
                </c:ext>
              </c:extLst>
            </c:dLbl>
            <c:dLbl>
              <c:idx val="2"/>
              <c:layout>
                <c:manualLayout>
                  <c:x val="1.2227125037108814E-2"/>
                  <c:y val="-1.890971284315129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954-4692-A905-04DDDE58C5E6}"/>
                </c:ext>
              </c:extLst>
            </c:dLbl>
            <c:dLbl>
              <c:idx val="3"/>
              <c:layout>
                <c:manualLayout>
                  <c:x val="-2.1479853786737745E-3"/>
                  <c:y val="-1.66492545005039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54-4692-A905-04DDDE58C5E6}"/>
                </c:ext>
              </c:extLst>
            </c:dLbl>
            <c:dLbl>
              <c:idx val="4"/>
              <c:layout>
                <c:manualLayout>
                  <c:x val="7.5367308914674339E-3"/>
                  <c:y val="-1.491350358661621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954-4692-A905-04DDDE58C5E6}"/>
                </c:ext>
              </c:extLst>
            </c:dLbl>
            <c:dLbl>
              <c:idx val="5"/>
              <c:layout>
                <c:manualLayout>
                  <c:x val="8.4018442395289508E-3"/>
                  <c:y val="-1.249593418669678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54-4692-A905-04DDDE58C5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Всего учеников 315</c:v>
                </c:pt>
                <c:pt idx="1">
                  <c:v>Приняли участие 106</c:v>
                </c:pt>
                <c:pt idx="2">
                  <c:v>Заняли места</c:v>
                </c:pt>
                <c:pt idx="3">
                  <c:v>1 место</c:v>
                </c:pt>
                <c:pt idx="4">
                  <c:v>2 место</c:v>
                </c:pt>
                <c:pt idx="5">
                  <c:v>3 место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315</c:v>
                </c:pt>
                <c:pt idx="1">
                  <c:v>106</c:v>
                </c:pt>
                <c:pt idx="2">
                  <c:v>21</c:v>
                </c:pt>
                <c:pt idx="3">
                  <c:v>7</c:v>
                </c:pt>
                <c:pt idx="4">
                  <c:v>5</c:v>
                </c:pt>
                <c:pt idx="5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954-4692-A905-04DDDE58C5E6}"/>
            </c:ext>
          </c:extLst>
        </c:ser>
        <c:dLbls/>
      </c:pie3DChart>
    </c:plotArea>
    <c:legend>
      <c:legendPos val="r"/>
      <c:layout>
        <c:manualLayout>
          <c:xMode val="edge"/>
          <c:yMode val="edge"/>
          <c:x val="0.81095600033511761"/>
          <c:y val="2.5760859235185361E-2"/>
          <c:w val="0.18904399966488244"/>
          <c:h val="0.94537019313784409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view3D>
      <c:perspective val="30"/>
    </c:view3D>
    <c:plotArea>
      <c:layout/>
      <c:line3D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МЕСТ</c:v>
                </c:pt>
              </c:strCache>
            </c:strRef>
          </c:tx>
          <c:dLbls>
            <c:dLbl>
              <c:idx val="0"/>
              <c:layout>
                <c:manualLayout>
                  <c:x val="1.4697441025071283E-3"/>
                  <c:y val="-3.9977039588193923E-2"/>
                </c:manualLayout>
              </c:layout>
              <c:tx>
                <c:rich>
                  <a:bodyPr/>
                  <a:lstStyle/>
                  <a:p>
                    <a:r>
                      <a:rPr lang="en-US" sz="2800" b="1" dirty="0">
                        <a:solidFill>
                          <a:srgbClr val="00B050"/>
                        </a:solidFill>
                      </a:rPr>
                      <a:t>27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4C1-4C47-ACEE-40461DB399AB}"/>
                </c:ext>
              </c:extLst>
            </c:dLbl>
            <c:dLbl>
              <c:idx val="1"/>
              <c:layout>
                <c:manualLayout>
                  <c:x val="5.8789764100285174E-3"/>
                  <c:y val="-4.7031811280228132E-2"/>
                </c:manualLayout>
              </c:layout>
              <c:spPr/>
              <c:txPr>
                <a:bodyPr/>
                <a:lstStyle/>
                <a:p>
                  <a:pPr>
                    <a:defRPr sz="2800" b="1">
                      <a:solidFill>
                        <a:srgbClr val="00B050"/>
                      </a:solidFill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C1-4C47-ACEE-40461DB399AB}"/>
                </c:ext>
              </c:extLst>
            </c:dLbl>
            <c:dLbl>
              <c:idx val="2"/>
              <c:layout>
                <c:manualLayout>
                  <c:x val="8.8184646150427821E-3"/>
                  <c:y val="4.7029959634114294E-3"/>
                </c:manualLayout>
              </c:layout>
              <c:spPr/>
              <c:txPr>
                <a:bodyPr/>
                <a:lstStyle/>
                <a:p>
                  <a:pPr>
                    <a:defRPr sz="2800" b="1"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4C1-4C47-ACEE-40461DB399AB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2016/17</c:v>
                </c:pt>
                <c:pt idx="1">
                  <c:v>2017/18</c:v>
                </c:pt>
                <c:pt idx="2">
                  <c:v>2018/19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27</c:v>
                </c:pt>
                <c:pt idx="1">
                  <c:v>29</c:v>
                </c:pt>
                <c:pt idx="2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4C1-4C47-ACEE-40461DB399AB}"/>
            </c:ext>
          </c:extLst>
        </c:ser>
        <c:dLbls/>
        <c:axId val="133778048"/>
        <c:axId val="133779840"/>
        <c:axId val="133727552"/>
      </c:line3DChart>
      <c:catAx>
        <c:axId val="133778048"/>
        <c:scaling>
          <c:orientation val="minMax"/>
        </c:scaling>
        <c:axPos val="b"/>
        <c:numFmt formatCode="General" sourceLinked="0"/>
        <c:tickLblPos val="nextTo"/>
        <c:crossAx val="133779840"/>
        <c:crosses val="autoZero"/>
        <c:auto val="1"/>
        <c:lblAlgn val="ctr"/>
        <c:lblOffset val="100"/>
      </c:catAx>
      <c:valAx>
        <c:axId val="133779840"/>
        <c:scaling>
          <c:orientation val="minMax"/>
        </c:scaling>
        <c:axPos val="l"/>
        <c:majorGridlines/>
        <c:numFmt formatCode="General" sourceLinked="1"/>
        <c:tickLblPos val="nextTo"/>
        <c:crossAx val="133778048"/>
        <c:crosses val="autoZero"/>
        <c:crossBetween val="between"/>
      </c:valAx>
      <c:serAx>
        <c:axId val="133727552"/>
        <c:scaling>
          <c:orientation val="minMax"/>
        </c:scaling>
        <c:delete val="1"/>
        <c:axPos val="b"/>
        <c:tickLblPos val="none"/>
        <c:crossAx val="133779840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2800"/>
            </a:pPr>
            <a:r>
              <a:rPr lang="en-US" dirty="0"/>
              <a:t> 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2</c:v>
                </c:pt>
              </c:strCache>
            </c:strRef>
          </c:tx>
          <c:explosion val="3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800" b="1" dirty="0" smtClean="0"/>
                      <a:t>41 (68%) </a:t>
                    </a:r>
                    <a:endParaRPr lang="en-US" sz="1800" b="1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4BD-4BBD-914E-C942D9DEEED8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 </a:t>
                    </a:r>
                    <a:r>
                      <a:rPr lang="en-US" sz="1800" b="1" dirty="0" smtClean="0"/>
                      <a:t>19</a:t>
                    </a:r>
                    <a:r>
                      <a:rPr lang="en-US" sz="1800" b="1" baseline="0" dirty="0" smtClean="0"/>
                      <a:t> (31%) </a:t>
                    </a:r>
                    <a:endParaRPr lang="en-US" b="1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BD-4BBD-914E-C942D9DEEED8}"/>
                </c:ext>
              </c:extLst>
            </c:dLbl>
            <c:delete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Высшее </c:v>
                </c:pt>
                <c:pt idx="1">
                  <c:v>Средне/спец.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41</c:v>
                </c:pt>
                <c:pt idx="1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4BD-4BBD-914E-C942D9DEEED8}"/>
            </c:ext>
          </c:extLst>
        </c:ser>
        <c:dLbls/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24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400" b="1"/>
            </a:pPr>
            <a:endParaRPr lang="ru-RU"/>
          </a:p>
        </c:txPr>
      </c:legendEntry>
      <c:layout>
        <c:manualLayout>
          <c:xMode val="edge"/>
          <c:yMode val="edge"/>
          <c:x val="0.64232240156180664"/>
          <c:y val="0.34132867990837146"/>
          <c:w val="0.35767759843819424"/>
          <c:h val="0.41318510662474978"/>
        </c:manualLayout>
      </c:layout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г.Дербент 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Русский язык 3.9</c:v>
                </c:pt>
                <c:pt idx="1">
                  <c:v>Математика 4.3</c:v>
                </c:pt>
                <c:pt idx="2">
                  <c:v>Физика 4</c:v>
                </c:pt>
                <c:pt idx="3">
                  <c:v>Химия  4</c:v>
                </c:pt>
                <c:pt idx="4">
                  <c:v>Биология  4</c:v>
                </c:pt>
                <c:pt idx="5">
                  <c:v>Общество  3.4</c:v>
                </c:pt>
                <c:pt idx="6">
                  <c:v>История  4.4</c:v>
                </c:pt>
                <c:pt idx="7">
                  <c:v>География  3.5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4.0999999999999996</c:v>
                </c:pt>
                <c:pt idx="1">
                  <c:v>4.3</c:v>
                </c:pt>
                <c:pt idx="2">
                  <c:v>3.7</c:v>
                </c:pt>
                <c:pt idx="3">
                  <c:v>4.0999999999999996</c:v>
                </c:pt>
                <c:pt idx="4">
                  <c:v>4.0999999999999996</c:v>
                </c:pt>
                <c:pt idx="5">
                  <c:v>3.6</c:v>
                </c:pt>
                <c:pt idx="6">
                  <c:v>4.2</c:v>
                </c:pt>
                <c:pt idx="7">
                  <c:v>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57F-4190-8685-5C088A3E5B5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СОШ № 17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Русский язык 3.9</c:v>
                </c:pt>
                <c:pt idx="1">
                  <c:v>Математика 4.3</c:v>
                </c:pt>
                <c:pt idx="2">
                  <c:v>Физика 4</c:v>
                </c:pt>
                <c:pt idx="3">
                  <c:v>Химия  4</c:v>
                </c:pt>
                <c:pt idx="4">
                  <c:v>Биология  4</c:v>
                </c:pt>
                <c:pt idx="5">
                  <c:v>Общество  3.4</c:v>
                </c:pt>
                <c:pt idx="6">
                  <c:v>История  4.4</c:v>
                </c:pt>
                <c:pt idx="7">
                  <c:v>География  3.5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3.9</c:v>
                </c:pt>
                <c:pt idx="1">
                  <c:v>4.3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3.4</c:v>
                </c:pt>
                <c:pt idx="6">
                  <c:v>4.4000000000000004</c:v>
                </c:pt>
                <c:pt idx="7">
                  <c:v>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57F-4190-8685-5C088A3E5B5B}"/>
            </c:ext>
          </c:extLst>
        </c:ser>
        <c:dLbls/>
        <c:shape val="pyramid"/>
        <c:axId val="110096384"/>
        <c:axId val="110097920"/>
        <c:axId val="0"/>
      </c:bar3DChart>
      <c:catAx>
        <c:axId val="11009638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0097920"/>
        <c:crosses val="autoZero"/>
        <c:auto val="1"/>
        <c:lblAlgn val="ctr"/>
        <c:lblOffset val="100"/>
      </c:catAx>
      <c:valAx>
        <c:axId val="110097920"/>
        <c:scaling>
          <c:orientation val="minMax"/>
        </c:scaling>
        <c:axPos val="l"/>
        <c:majorGridlines/>
        <c:numFmt formatCode="General" sourceLinked="1"/>
        <c:tickLblPos val="nextTo"/>
        <c:crossAx val="1100963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967083518529285"/>
          <c:y val="0.39748741401429138"/>
          <c:w val="0.14151379951730675"/>
          <c:h val="0.2651554700661865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</c:chart>
  <c:txPr>
    <a:bodyPr/>
    <a:lstStyle/>
    <a:p>
      <a:pPr>
        <a:defRPr sz="12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1.Всего учеников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400" b="1" dirty="0">
                        <a:solidFill>
                          <a:srgbClr val="FF0000"/>
                        </a:solidFill>
                      </a:rPr>
                      <a:t>638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EEA-4D6D-9732-EA706A60962B}"/>
                </c:ext>
              </c:extLst>
            </c:dLbl>
            <c:dLbl>
              <c:idx val="1"/>
              <c:layout>
                <c:manualLayout>
                  <c:x val="5.8303898281274495E-3"/>
                  <c:y val="-4.8991470083570984E-3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dirty="0">
                        <a:solidFill>
                          <a:srgbClr val="FF3300"/>
                        </a:solidFill>
                      </a:rPr>
                      <a:t>257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EEA-4D6D-9732-EA706A60962B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2400" b="1" dirty="0">
                        <a:solidFill>
                          <a:schemeClr val="accent2"/>
                        </a:solidFill>
                      </a:rPr>
                      <a:t>353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EEA-4D6D-9732-EA706A60962B}"/>
                </c:ext>
              </c:extLst>
            </c:dLbl>
            <c:dLbl>
              <c:idx val="3"/>
              <c:layout>
                <c:manualLayout>
                  <c:x val="7.2879872851593277E-3"/>
                  <c:y val="-2.4495735041785482E-2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dirty="0">
                        <a:solidFill>
                          <a:srgbClr val="FF6600"/>
                        </a:solidFill>
                      </a:rPr>
                      <a:t>28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EEA-4D6D-9732-EA706A60962B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2-11 кл</c:v>
                </c:pt>
                <c:pt idx="1">
                  <c:v>2- 4 кл</c:v>
                </c:pt>
                <c:pt idx="2">
                  <c:v>5-9 кл</c:v>
                </c:pt>
                <c:pt idx="3">
                  <c:v>10-11 кл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638</c:v>
                </c:pt>
                <c:pt idx="1">
                  <c:v>257</c:v>
                </c:pt>
                <c:pt idx="2">
                  <c:v>353</c:v>
                </c:pt>
                <c:pt idx="3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EEA-4D6D-9732-EA706A60962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2.Приняли участие</c:v>
                </c:pt>
              </c:strCache>
            </c:strRef>
          </c:tx>
          <c:dLbls>
            <c:dLbl>
              <c:idx val="0"/>
              <c:layout>
                <c:manualLayout>
                  <c:x val="1.3118377113286743E-2"/>
                  <c:y val="-2.4495735041785492E-3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dirty="0">
                        <a:solidFill>
                          <a:srgbClr val="002060"/>
                        </a:solidFill>
                      </a:rPr>
                      <a:t>293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EEA-4D6D-9732-EA706A60962B}"/>
                </c:ext>
              </c:extLst>
            </c:dLbl>
            <c:dLbl>
              <c:idx val="1"/>
              <c:layout>
                <c:manualLayout>
                  <c:x val="1.0203182199223058E-2"/>
                  <c:y val="-1.4697441025071277E-2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dirty="0">
                        <a:solidFill>
                          <a:srgbClr val="00B050"/>
                        </a:solidFill>
                      </a:rPr>
                      <a:t>74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EEA-4D6D-9732-EA706A60962B}"/>
                </c:ext>
              </c:extLst>
            </c:dLbl>
            <c:dLbl>
              <c:idx val="2"/>
              <c:layout>
                <c:manualLayout>
                  <c:x val="8.745584742191179E-3"/>
                  <c:y val="-1.9596588033428411E-2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dirty="0">
                        <a:solidFill>
                          <a:srgbClr val="0070C0"/>
                        </a:solidFill>
                      </a:rPr>
                      <a:t>195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EEA-4D6D-9732-EA706A60962B}"/>
                </c:ext>
              </c:extLst>
            </c:dLbl>
            <c:dLbl>
              <c:idx val="3"/>
              <c:layout>
                <c:manualLayout>
                  <c:x val="4.3727923710955904E-3"/>
                  <c:y val="-1.4697441025071277E-2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dirty="0">
                        <a:solidFill>
                          <a:srgbClr val="7030A0"/>
                        </a:solidFill>
                      </a:rPr>
                      <a:t>24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EEA-4D6D-9732-EA706A60962B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2-11 кл</c:v>
                </c:pt>
                <c:pt idx="1">
                  <c:v>2- 4 кл</c:v>
                </c:pt>
                <c:pt idx="2">
                  <c:v>5-9 кл</c:v>
                </c:pt>
                <c:pt idx="3">
                  <c:v>10-11 кл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293</c:v>
                </c:pt>
                <c:pt idx="1">
                  <c:v>74</c:v>
                </c:pt>
                <c:pt idx="2">
                  <c:v>195</c:v>
                </c:pt>
                <c:pt idx="3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DEEA-4D6D-9732-EA706A60962B}"/>
            </c:ext>
          </c:extLst>
        </c:ser>
        <c:dLbls/>
        <c:shape val="cylinder"/>
        <c:axId val="123913344"/>
        <c:axId val="123914880"/>
        <c:axId val="0"/>
      </c:bar3DChart>
      <c:catAx>
        <c:axId val="123913344"/>
        <c:scaling>
          <c:orientation val="minMax"/>
        </c:scaling>
        <c:axPos val="b"/>
        <c:numFmt formatCode="@" sourceLinked="0"/>
        <c:tickLblPos val="nextTo"/>
        <c:crossAx val="123914880"/>
        <c:crosses val="autoZero"/>
        <c:auto val="1"/>
        <c:lblAlgn val="ctr"/>
        <c:lblOffset val="100"/>
      </c:catAx>
      <c:valAx>
        <c:axId val="123914880"/>
        <c:scaling>
          <c:orientation val="minMax"/>
        </c:scaling>
        <c:axPos val="l"/>
        <c:majorGridlines/>
        <c:numFmt formatCode="General" sourceLinked="1"/>
        <c:tickLblPos val="nextTo"/>
        <c:crossAx val="123913344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5.7570538057742836E-2"/>
          <c:y val="3.6150007549018801E-2"/>
          <c:w val="0.74996073928259033"/>
          <c:h val="0.8736265771039686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уч-ся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2а</c:v>
                </c:pt>
                <c:pt idx="1">
                  <c:v>2б</c:v>
                </c:pt>
                <c:pt idx="2">
                  <c:v>2в</c:v>
                </c:pt>
                <c:pt idx="3">
                  <c:v>2г</c:v>
                </c:pt>
                <c:pt idx="4">
                  <c:v>3а</c:v>
                </c:pt>
                <c:pt idx="5">
                  <c:v>3б</c:v>
                </c:pt>
                <c:pt idx="6">
                  <c:v>3в</c:v>
                </c:pt>
                <c:pt idx="7">
                  <c:v>3г</c:v>
                </c:pt>
                <c:pt idx="8">
                  <c:v>4а</c:v>
                </c:pt>
                <c:pt idx="9">
                  <c:v>4б</c:v>
                </c:pt>
                <c:pt idx="10">
                  <c:v>4в</c:v>
                </c:pt>
                <c:pt idx="11">
                  <c:v>4г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25</c:v>
                </c:pt>
                <c:pt idx="1">
                  <c:v>21</c:v>
                </c:pt>
                <c:pt idx="2">
                  <c:v>20</c:v>
                </c:pt>
                <c:pt idx="3">
                  <c:v>19</c:v>
                </c:pt>
                <c:pt idx="4">
                  <c:v>23</c:v>
                </c:pt>
                <c:pt idx="5">
                  <c:v>21</c:v>
                </c:pt>
                <c:pt idx="6">
                  <c:v>24</c:v>
                </c:pt>
                <c:pt idx="7">
                  <c:v>21</c:v>
                </c:pt>
                <c:pt idx="8">
                  <c:v>22</c:v>
                </c:pt>
                <c:pt idx="9">
                  <c:v>20</c:v>
                </c:pt>
                <c:pt idx="10">
                  <c:v>22</c:v>
                </c:pt>
                <c:pt idx="11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4E7-4B6A-BC61-D2137940189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участвовали фактически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2а</c:v>
                </c:pt>
                <c:pt idx="1">
                  <c:v>2б</c:v>
                </c:pt>
                <c:pt idx="2">
                  <c:v>2в</c:v>
                </c:pt>
                <c:pt idx="3">
                  <c:v>2г</c:v>
                </c:pt>
                <c:pt idx="4">
                  <c:v>3а</c:v>
                </c:pt>
                <c:pt idx="5">
                  <c:v>3б</c:v>
                </c:pt>
                <c:pt idx="6">
                  <c:v>3в</c:v>
                </c:pt>
                <c:pt idx="7">
                  <c:v>3г</c:v>
                </c:pt>
                <c:pt idx="8">
                  <c:v>4а</c:v>
                </c:pt>
                <c:pt idx="9">
                  <c:v>4б</c:v>
                </c:pt>
                <c:pt idx="10">
                  <c:v>4в</c:v>
                </c:pt>
                <c:pt idx="11">
                  <c:v>4г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11</c:v>
                </c:pt>
                <c:pt idx="1">
                  <c:v>5</c:v>
                </c:pt>
                <c:pt idx="2">
                  <c:v>3</c:v>
                </c:pt>
                <c:pt idx="3">
                  <c:v>6</c:v>
                </c:pt>
                <c:pt idx="4">
                  <c:v>5</c:v>
                </c:pt>
                <c:pt idx="5">
                  <c:v>6</c:v>
                </c:pt>
                <c:pt idx="6">
                  <c:v>8</c:v>
                </c:pt>
                <c:pt idx="7">
                  <c:v>8</c:v>
                </c:pt>
                <c:pt idx="8">
                  <c:v>6</c:v>
                </c:pt>
                <c:pt idx="9">
                  <c:v>6</c:v>
                </c:pt>
                <c:pt idx="10">
                  <c:v>6</c:v>
                </c:pt>
                <c:pt idx="11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4E7-4B6A-BC61-D2137940189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процент участия (%)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2а</c:v>
                </c:pt>
                <c:pt idx="1">
                  <c:v>2б</c:v>
                </c:pt>
                <c:pt idx="2">
                  <c:v>2в</c:v>
                </c:pt>
                <c:pt idx="3">
                  <c:v>2г</c:v>
                </c:pt>
                <c:pt idx="4">
                  <c:v>3а</c:v>
                </c:pt>
                <c:pt idx="5">
                  <c:v>3б</c:v>
                </c:pt>
                <c:pt idx="6">
                  <c:v>3в</c:v>
                </c:pt>
                <c:pt idx="7">
                  <c:v>3г</c:v>
                </c:pt>
                <c:pt idx="8">
                  <c:v>4а</c:v>
                </c:pt>
                <c:pt idx="9">
                  <c:v>4б</c:v>
                </c:pt>
                <c:pt idx="10">
                  <c:v>4в</c:v>
                </c:pt>
                <c:pt idx="11">
                  <c:v>4г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12"/>
                <c:pt idx="0">
                  <c:v>44</c:v>
                </c:pt>
                <c:pt idx="1">
                  <c:v>24</c:v>
                </c:pt>
                <c:pt idx="2">
                  <c:v>15</c:v>
                </c:pt>
                <c:pt idx="3">
                  <c:v>32</c:v>
                </c:pt>
                <c:pt idx="4">
                  <c:v>22</c:v>
                </c:pt>
                <c:pt idx="5">
                  <c:v>29</c:v>
                </c:pt>
                <c:pt idx="6">
                  <c:v>33</c:v>
                </c:pt>
                <c:pt idx="7">
                  <c:v>38</c:v>
                </c:pt>
                <c:pt idx="8">
                  <c:v>27</c:v>
                </c:pt>
                <c:pt idx="9">
                  <c:v>30</c:v>
                </c:pt>
                <c:pt idx="10">
                  <c:v>27</c:v>
                </c:pt>
                <c:pt idx="11">
                  <c:v>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4E7-4B6A-BC61-D21379401897}"/>
            </c:ext>
          </c:extLst>
        </c:ser>
        <c:dLbls/>
        <c:shape val="cone"/>
        <c:axId val="124110720"/>
        <c:axId val="124112256"/>
        <c:axId val="0"/>
      </c:bar3DChart>
      <c:catAx>
        <c:axId val="124110720"/>
        <c:scaling>
          <c:orientation val="minMax"/>
        </c:scaling>
        <c:axPos val="b"/>
        <c:numFmt formatCode="General" sourceLinked="0"/>
        <c:tickLblPos val="nextTo"/>
        <c:crossAx val="124112256"/>
        <c:crosses val="autoZero"/>
        <c:auto val="1"/>
        <c:lblAlgn val="ctr"/>
        <c:lblOffset val="100"/>
      </c:catAx>
      <c:valAx>
        <c:axId val="124112256"/>
        <c:scaling>
          <c:orientation val="minMax"/>
        </c:scaling>
        <c:axPos val="l"/>
        <c:majorGridlines/>
        <c:numFmt formatCode="General" sourceLinked="1"/>
        <c:tickLblPos val="nextTo"/>
        <c:crossAx val="1241107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614238845144348"/>
          <c:y val="0.34707236945182768"/>
          <c:w val="0.18552427821522324"/>
          <c:h val="0.60503517091441528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4.6731829432431024E-2"/>
          <c:y val="3.7101323537150885E-2"/>
          <c:w val="0.78132620965612198"/>
          <c:h val="0.8703009607119668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призовых мест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2а</c:v>
                </c:pt>
                <c:pt idx="1">
                  <c:v>2б</c:v>
                </c:pt>
                <c:pt idx="2">
                  <c:v>2в</c:v>
                </c:pt>
                <c:pt idx="3">
                  <c:v>2г</c:v>
                </c:pt>
                <c:pt idx="4">
                  <c:v>3а</c:v>
                </c:pt>
                <c:pt idx="5">
                  <c:v>3б</c:v>
                </c:pt>
                <c:pt idx="6">
                  <c:v>3в</c:v>
                </c:pt>
                <c:pt idx="7">
                  <c:v>3г</c:v>
                </c:pt>
                <c:pt idx="8">
                  <c:v>4а</c:v>
                </c:pt>
                <c:pt idx="9">
                  <c:v>4б</c:v>
                </c:pt>
                <c:pt idx="10">
                  <c:v>4в</c:v>
                </c:pt>
                <c:pt idx="11">
                  <c:v>4г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9</c:v>
                </c:pt>
                <c:pt idx="1">
                  <c:v>7</c:v>
                </c:pt>
                <c:pt idx="2">
                  <c:v>2</c:v>
                </c:pt>
                <c:pt idx="3">
                  <c:v>6</c:v>
                </c:pt>
                <c:pt idx="4">
                  <c:v>7</c:v>
                </c:pt>
                <c:pt idx="5">
                  <c:v>5</c:v>
                </c:pt>
                <c:pt idx="6">
                  <c:v>7</c:v>
                </c:pt>
                <c:pt idx="7">
                  <c:v>4</c:v>
                </c:pt>
                <c:pt idx="8">
                  <c:v>4</c:v>
                </c:pt>
                <c:pt idx="9">
                  <c:v>3</c:v>
                </c:pt>
                <c:pt idx="10">
                  <c:v>4</c:v>
                </c:pt>
                <c:pt idx="11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6C2-4176-BBD5-96323E79E71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участников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2а</c:v>
                </c:pt>
                <c:pt idx="1">
                  <c:v>2б</c:v>
                </c:pt>
                <c:pt idx="2">
                  <c:v>2в</c:v>
                </c:pt>
                <c:pt idx="3">
                  <c:v>2г</c:v>
                </c:pt>
                <c:pt idx="4">
                  <c:v>3а</c:v>
                </c:pt>
                <c:pt idx="5">
                  <c:v>3б</c:v>
                </c:pt>
                <c:pt idx="6">
                  <c:v>3в</c:v>
                </c:pt>
                <c:pt idx="7">
                  <c:v>3г</c:v>
                </c:pt>
                <c:pt idx="8">
                  <c:v>4а</c:v>
                </c:pt>
                <c:pt idx="9">
                  <c:v>4б</c:v>
                </c:pt>
                <c:pt idx="10">
                  <c:v>4в</c:v>
                </c:pt>
                <c:pt idx="11">
                  <c:v>4г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9</c:v>
                </c:pt>
                <c:pt idx="1">
                  <c:v>4</c:v>
                </c:pt>
                <c:pt idx="2">
                  <c:v>1</c:v>
                </c:pt>
                <c:pt idx="3">
                  <c:v>4</c:v>
                </c:pt>
                <c:pt idx="4">
                  <c:v>5</c:v>
                </c:pt>
                <c:pt idx="5">
                  <c:v>3</c:v>
                </c:pt>
                <c:pt idx="6">
                  <c:v>6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4</c:v>
                </c:pt>
                <c:pt idx="1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6C2-4176-BBD5-96323E79E71F}"/>
            </c:ext>
          </c:extLst>
        </c:ser>
        <c:dLbls/>
        <c:shape val="cylinder"/>
        <c:axId val="124544128"/>
        <c:axId val="124545664"/>
        <c:axId val="0"/>
      </c:bar3DChart>
      <c:catAx>
        <c:axId val="124544128"/>
        <c:scaling>
          <c:orientation val="minMax"/>
        </c:scaling>
        <c:axPos val="b"/>
        <c:numFmt formatCode="General" sourceLinked="0"/>
        <c:tickLblPos val="nextTo"/>
        <c:crossAx val="124545664"/>
        <c:crosses val="autoZero"/>
        <c:auto val="1"/>
        <c:lblAlgn val="ctr"/>
        <c:lblOffset val="100"/>
      </c:catAx>
      <c:valAx>
        <c:axId val="124545664"/>
        <c:scaling>
          <c:orientation val="minMax"/>
        </c:scaling>
        <c:axPos val="l"/>
        <c:majorGridlines/>
        <c:numFmt formatCode="General" sourceLinked="1"/>
        <c:tickLblPos val="nextTo"/>
        <c:crossAx val="1245441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80580390885538"/>
          <c:y val="0.10487339856974948"/>
          <c:w val="0.16326806129009344"/>
          <c:h val="0.56747093890152567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5.7570538057742836E-2"/>
          <c:y val="3.397229625088511E-2"/>
          <c:w val="0.76492596237970412"/>
          <c:h val="0.834544153728568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учащихся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5 А </c:v>
                </c:pt>
                <c:pt idx="1">
                  <c:v>5 Б </c:v>
                </c:pt>
                <c:pt idx="2">
                  <c:v>5 В </c:v>
                </c:pt>
                <c:pt idx="3">
                  <c:v>6 А </c:v>
                </c:pt>
                <c:pt idx="4">
                  <c:v>6 Б </c:v>
                </c:pt>
                <c:pt idx="5">
                  <c:v>6 В </c:v>
                </c:pt>
                <c:pt idx="6">
                  <c:v>7А </c:v>
                </c:pt>
                <c:pt idx="7">
                  <c:v>7 Б </c:v>
                </c:pt>
                <c:pt idx="8">
                  <c:v>7 В </c:v>
                </c:pt>
                <c:pt idx="9">
                  <c:v>8 А </c:v>
                </c:pt>
                <c:pt idx="10">
                  <c:v>8 Б </c:v>
                </c:pt>
                <c:pt idx="11">
                  <c:v>8В</c:v>
                </c:pt>
                <c:pt idx="12">
                  <c:v>9А </c:v>
                </c:pt>
                <c:pt idx="13">
                  <c:v>9Б </c:v>
                </c:pt>
                <c:pt idx="14">
                  <c:v>9В </c:v>
                </c:pt>
                <c:pt idx="15">
                  <c:v>9Г</c:v>
                </c:pt>
              </c:strCache>
            </c:strRef>
          </c:cat>
          <c:val>
            <c:numRef>
              <c:f>Лист1!$B$2:$B$17</c:f>
              <c:numCache>
                <c:formatCode>General</c:formatCode>
                <c:ptCount val="16"/>
                <c:pt idx="0">
                  <c:v>24</c:v>
                </c:pt>
                <c:pt idx="1">
                  <c:v>23</c:v>
                </c:pt>
                <c:pt idx="2">
                  <c:v>24</c:v>
                </c:pt>
                <c:pt idx="3">
                  <c:v>26</c:v>
                </c:pt>
                <c:pt idx="4">
                  <c:v>26</c:v>
                </c:pt>
                <c:pt idx="5">
                  <c:v>26</c:v>
                </c:pt>
                <c:pt idx="6">
                  <c:v>22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17</c:v>
                </c:pt>
                <c:pt idx="11">
                  <c:v>16</c:v>
                </c:pt>
                <c:pt idx="12">
                  <c:v>21</c:v>
                </c:pt>
                <c:pt idx="13">
                  <c:v>20</c:v>
                </c:pt>
                <c:pt idx="14">
                  <c:v>19</c:v>
                </c:pt>
                <c:pt idx="15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A23-4C37-A922-A623892082D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Участвовало в олимпиадах фактически 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5 А </c:v>
                </c:pt>
                <c:pt idx="1">
                  <c:v>5 Б </c:v>
                </c:pt>
                <c:pt idx="2">
                  <c:v>5 В </c:v>
                </c:pt>
                <c:pt idx="3">
                  <c:v>6 А </c:v>
                </c:pt>
                <c:pt idx="4">
                  <c:v>6 Б </c:v>
                </c:pt>
                <c:pt idx="5">
                  <c:v>6 В </c:v>
                </c:pt>
                <c:pt idx="6">
                  <c:v>7А </c:v>
                </c:pt>
                <c:pt idx="7">
                  <c:v>7 Б </c:v>
                </c:pt>
                <c:pt idx="8">
                  <c:v>7 В </c:v>
                </c:pt>
                <c:pt idx="9">
                  <c:v>8 А </c:v>
                </c:pt>
                <c:pt idx="10">
                  <c:v>8 Б </c:v>
                </c:pt>
                <c:pt idx="11">
                  <c:v>8В</c:v>
                </c:pt>
                <c:pt idx="12">
                  <c:v>9А </c:v>
                </c:pt>
                <c:pt idx="13">
                  <c:v>9Б </c:v>
                </c:pt>
                <c:pt idx="14">
                  <c:v>9В </c:v>
                </c:pt>
                <c:pt idx="15">
                  <c:v>9Г</c:v>
                </c:pt>
              </c:strCache>
            </c:strRef>
          </c:cat>
          <c:val>
            <c:numRef>
              <c:f>Лист1!$C$2:$C$17</c:f>
              <c:numCache>
                <c:formatCode>General</c:formatCode>
                <c:ptCount val="16"/>
                <c:pt idx="0">
                  <c:v>19</c:v>
                </c:pt>
                <c:pt idx="1">
                  <c:v>10</c:v>
                </c:pt>
                <c:pt idx="2">
                  <c:v>14</c:v>
                </c:pt>
                <c:pt idx="3">
                  <c:v>15</c:v>
                </c:pt>
                <c:pt idx="4">
                  <c:v>11</c:v>
                </c:pt>
                <c:pt idx="5">
                  <c:v>12</c:v>
                </c:pt>
                <c:pt idx="6">
                  <c:v>15</c:v>
                </c:pt>
                <c:pt idx="7">
                  <c:v>9</c:v>
                </c:pt>
                <c:pt idx="8">
                  <c:v>14</c:v>
                </c:pt>
                <c:pt idx="9">
                  <c:v>16</c:v>
                </c:pt>
                <c:pt idx="10">
                  <c:v>8</c:v>
                </c:pt>
                <c:pt idx="11">
                  <c:v>10</c:v>
                </c:pt>
                <c:pt idx="12">
                  <c:v>8</c:v>
                </c:pt>
                <c:pt idx="13">
                  <c:v>9</c:v>
                </c:pt>
                <c:pt idx="14">
                  <c:v>9</c:v>
                </c:pt>
                <c:pt idx="15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A23-4C37-A922-A623892082D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Процент участия 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5 А </c:v>
                </c:pt>
                <c:pt idx="1">
                  <c:v>5 Б </c:v>
                </c:pt>
                <c:pt idx="2">
                  <c:v>5 В </c:v>
                </c:pt>
                <c:pt idx="3">
                  <c:v>6 А </c:v>
                </c:pt>
                <c:pt idx="4">
                  <c:v>6 Б </c:v>
                </c:pt>
                <c:pt idx="5">
                  <c:v>6 В </c:v>
                </c:pt>
                <c:pt idx="6">
                  <c:v>7А </c:v>
                </c:pt>
                <c:pt idx="7">
                  <c:v>7 Б </c:v>
                </c:pt>
                <c:pt idx="8">
                  <c:v>7 В </c:v>
                </c:pt>
                <c:pt idx="9">
                  <c:v>8 А </c:v>
                </c:pt>
                <c:pt idx="10">
                  <c:v>8 Б </c:v>
                </c:pt>
                <c:pt idx="11">
                  <c:v>8В</c:v>
                </c:pt>
                <c:pt idx="12">
                  <c:v>9А </c:v>
                </c:pt>
                <c:pt idx="13">
                  <c:v>9Б </c:v>
                </c:pt>
                <c:pt idx="14">
                  <c:v>9В </c:v>
                </c:pt>
                <c:pt idx="15">
                  <c:v>9Г</c:v>
                </c:pt>
              </c:strCache>
            </c:strRef>
          </c:cat>
          <c:val>
            <c:numRef>
              <c:f>Лист1!$D$2:$D$17</c:f>
              <c:numCache>
                <c:formatCode>General</c:formatCode>
                <c:ptCount val="16"/>
                <c:pt idx="0">
                  <c:v>79</c:v>
                </c:pt>
                <c:pt idx="1">
                  <c:v>43</c:v>
                </c:pt>
                <c:pt idx="2">
                  <c:v>58</c:v>
                </c:pt>
                <c:pt idx="3">
                  <c:v>58</c:v>
                </c:pt>
                <c:pt idx="4">
                  <c:v>42</c:v>
                </c:pt>
                <c:pt idx="5">
                  <c:v>46</c:v>
                </c:pt>
                <c:pt idx="6">
                  <c:v>68</c:v>
                </c:pt>
                <c:pt idx="7">
                  <c:v>41</c:v>
                </c:pt>
                <c:pt idx="8">
                  <c:v>61</c:v>
                </c:pt>
                <c:pt idx="9">
                  <c:v>67</c:v>
                </c:pt>
                <c:pt idx="10">
                  <c:v>64</c:v>
                </c:pt>
                <c:pt idx="11">
                  <c:v>47</c:v>
                </c:pt>
                <c:pt idx="12">
                  <c:v>38</c:v>
                </c:pt>
                <c:pt idx="13">
                  <c:v>45</c:v>
                </c:pt>
                <c:pt idx="14">
                  <c:v>47</c:v>
                </c:pt>
                <c:pt idx="15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A23-4C37-A922-A623892082D4}"/>
            </c:ext>
          </c:extLst>
        </c:ser>
        <c:dLbls/>
        <c:shape val="cone"/>
        <c:axId val="133284608"/>
        <c:axId val="133286144"/>
        <c:axId val="0"/>
      </c:bar3DChart>
      <c:catAx>
        <c:axId val="133284608"/>
        <c:scaling>
          <c:orientation val="minMax"/>
        </c:scaling>
        <c:axPos val="b"/>
        <c:numFmt formatCode="General" sourceLinked="0"/>
        <c:tickLblPos val="nextTo"/>
        <c:crossAx val="133286144"/>
        <c:crosses val="autoZero"/>
        <c:auto val="1"/>
        <c:lblAlgn val="ctr"/>
        <c:lblOffset val="100"/>
      </c:catAx>
      <c:valAx>
        <c:axId val="133286144"/>
        <c:scaling>
          <c:orientation val="minMax"/>
        </c:scaling>
        <c:axPos val="l"/>
        <c:majorGridlines/>
        <c:numFmt formatCode="General" sourceLinked="1"/>
        <c:tickLblPos val="nextTo"/>
        <c:crossAx val="1332846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499650043744544"/>
          <c:y val="0.16794636606642147"/>
          <c:w val="0.15667016622922131"/>
          <c:h val="0.6773200800440925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5.9198896145957032E-2"/>
          <c:y val="3.4386592546627612E-2"/>
          <c:w val="0.75419241876281984"/>
          <c:h val="0.8210398344830668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в классе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5А </c:v>
                </c:pt>
                <c:pt idx="1">
                  <c:v>5Б </c:v>
                </c:pt>
                <c:pt idx="2">
                  <c:v>5В </c:v>
                </c:pt>
                <c:pt idx="3">
                  <c:v>6А </c:v>
                </c:pt>
                <c:pt idx="4">
                  <c:v>6Б </c:v>
                </c:pt>
                <c:pt idx="5">
                  <c:v>6В </c:v>
                </c:pt>
                <c:pt idx="6">
                  <c:v>7А </c:v>
                </c:pt>
                <c:pt idx="7">
                  <c:v>7Б </c:v>
                </c:pt>
                <c:pt idx="8">
                  <c:v>7В </c:v>
                </c:pt>
                <c:pt idx="9">
                  <c:v>8А </c:v>
                </c:pt>
                <c:pt idx="10">
                  <c:v>8Б </c:v>
                </c:pt>
                <c:pt idx="11">
                  <c:v>8В</c:v>
                </c:pt>
                <c:pt idx="12">
                  <c:v>9А </c:v>
                </c:pt>
                <c:pt idx="13">
                  <c:v>9Б </c:v>
                </c:pt>
                <c:pt idx="14">
                  <c:v>9В </c:v>
                </c:pt>
                <c:pt idx="15">
                  <c:v>9Г</c:v>
                </c:pt>
              </c:strCache>
            </c:strRef>
          </c:cat>
          <c:val>
            <c:numRef>
              <c:f>Лист1!$B$2:$B$17</c:f>
              <c:numCache>
                <c:formatCode>General</c:formatCode>
                <c:ptCount val="16"/>
                <c:pt idx="0">
                  <c:v>24</c:v>
                </c:pt>
                <c:pt idx="1">
                  <c:v>23</c:v>
                </c:pt>
                <c:pt idx="2">
                  <c:v>24</c:v>
                </c:pt>
                <c:pt idx="3">
                  <c:v>26</c:v>
                </c:pt>
                <c:pt idx="4">
                  <c:v>26</c:v>
                </c:pt>
                <c:pt idx="5">
                  <c:v>26</c:v>
                </c:pt>
                <c:pt idx="6">
                  <c:v>22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17</c:v>
                </c:pt>
                <c:pt idx="11">
                  <c:v>16</c:v>
                </c:pt>
                <c:pt idx="12">
                  <c:v>21</c:v>
                </c:pt>
                <c:pt idx="13">
                  <c:v>20</c:v>
                </c:pt>
                <c:pt idx="14">
                  <c:v>19</c:v>
                </c:pt>
                <c:pt idx="15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BE-4D45-B7FE-DFD076BE971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Кол-во призовых мест в  олимпиадах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5А </c:v>
                </c:pt>
                <c:pt idx="1">
                  <c:v>5Б </c:v>
                </c:pt>
                <c:pt idx="2">
                  <c:v>5В </c:v>
                </c:pt>
                <c:pt idx="3">
                  <c:v>6А </c:v>
                </c:pt>
                <c:pt idx="4">
                  <c:v>6Б </c:v>
                </c:pt>
                <c:pt idx="5">
                  <c:v>6В </c:v>
                </c:pt>
                <c:pt idx="6">
                  <c:v>7А </c:v>
                </c:pt>
                <c:pt idx="7">
                  <c:v>7Б </c:v>
                </c:pt>
                <c:pt idx="8">
                  <c:v>7В </c:v>
                </c:pt>
                <c:pt idx="9">
                  <c:v>8А </c:v>
                </c:pt>
                <c:pt idx="10">
                  <c:v>8Б </c:v>
                </c:pt>
                <c:pt idx="11">
                  <c:v>8В</c:v>
                </c:pt>
                <c:pt idx="12">
                  <c:v>9А </c:v>
                </c:pt>
                <c:pt idx="13">
                  <c:v>9Б </c:v>
                </c:pt>
                <c:pt idx="14">
                  <c:v>9В </c:v>
                </c:pt>
                <c:pt idx="15">
                  <c:v>9Г</c:v>
                </c:pt>
              </c:strCache>
            </c:strRef>
          </c:cat>
          <c:val>
            <c:numRef>
              <c:f>Лист1!$C$2:$C$17</c:f>
              <c:numCache>
                <c:formatCode>General</c:formatCode>
                <c:ptCount val="16"/>
                <c:pt idx="0">
                  <c:v>37</c:v>
                </c:pt>
                <c:pt idx="1">
                  <c:v>2</c:v>
                </c:pt>
                <c:pt idx="2">
                  <c:v>11</c:v>
                </c:pt>
                <c:pt idx="3">
                  <c:v>33</c:v>
                </c:pt>
                <c:pt idx="4">
                  <c:v>8</c:v>
                </c:pt>
                <c:pt idx="5">
                  <c:v>32</c:v>
                </c:pt>
                <c:pt idx="6">
                  <c:v>24</c:v>
                </c:pt>
                <c:pt idx="7">
                  <c:v>13</c:v>
                </c:pt>
                <c:pt idx="8">
                  <c:v>14</c:v>
                </c:pt>
                <c:pt idx="9">
                  <c:v>30</c:v>
                </c:pt>
                <c:pt idx="10">
                  <c:v>15</c:v>
                </c:pt>
                <c:pt idx="11">
                  <c:v>8</c:v>
                </c:pt>
                <c:pt idx="12">
                  <c:v>11</c:v>
                </c:pt>
                <c:pt idx="13">
                  <c:v>9</c:v>
                </c:pt>
                <c:pt idx="14">
                  <c:v>2</c:v>
                </c:pt>
                <c:pt idx="15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0BE-4D45-B7FE-DFD076BE971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Количество победителей и призеров 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5А </c:v>
                </c:pt>
                <c:pt idx="1">
                  <c:v>5Б </c:v>
                </c:pt>
                <c:pt idx="2">
                  <c:v>5В </c:v>
                </c:pt>
                <c:pt idx="3">
                  <c:v>6А </c:v>
                </c:pt>
                <c:pt idx="4">
                  <c:v>6Б </c:v>
                </c:pt>
                <c:pt idx="5">
                  <c:v>6В </c:v>
                </c:pt>
                <c:pt idx="6">
                  <c:v>7А </c:v>
                </c:pt>
                <c:pt idx="7">
                  <c:v>7Б </c:v>
                </c:pt>
                <c:pt idx="8">
                  <c:v>7В </c:v>
                </c:pt>
                <c:pt idx="9">
                  <c:v>8А </c:v>
                </c:pt>
                <c:pt idx="10">
                  <c:v>8Б </c:v>
                </c:pt>
                <c:pt idx="11">
                  <c:v>8В</c:v>
                </c:pt>
                <c:pt idx="12">
                  <c:v>9А </c:v>
                </c:pt>
                <c:pt idx="13">
                  <c:v>9Б </c:v>
                </c:pt>
                <c:pt idx="14">
                  <c:v>9В </c:v>
                </c:pt>
                <c:pt idx="15">
                  <c:v>9Г</c:v>
                </c:pt>
              </c:strCache>
            </c:strRef>
          </c:cat>
          <c:val>
            <c:numRef>
              <c:f>Лист1!$D$2:$D$17</c:f>
              <c:numCache>
                <c:formatCode>General</c:formatCode>
                <c:ptCount val="16"/>
                <c:pt idx="0">
                  <c:v>16</c:v>
                </c:pt>
                <c:pt idx="1">
                  <c:v>2</c:v>
                </c:pt>
                <c:pt idx="2">
                  <c:v>9</c:v>
                </c:pt>
                <c:pt idx="3">
                  <c:v>11</c:v>
                </c:pt>
                <c:pt idx="4">
                  <c:v>7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8</c:v>
                </c:pt>
                <c:pt idx="9">
                  <c:v>11</c:v>
                </c:pt>
                <c:pt idx="10">
                  <c:v>7</c:v>
                </c:pt>
                <c:pt idx="11">
                  <c:v>7</c:v>
                </c:pt>
                <c:pt idx="12">
                  <c:v>9</c:v>
                </c:pt>
                <c:pt idx="13">
                  <c:v>11</c:v>
                </c:pt>
                <c:pt idx="14">
                  <c:v>2</c:v>
                </c:pt>
                <c:pt idx="15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0BE-4D45-B7FE-DFD076BE971E}"/>
            </c:ext>
          </c:extLst>
        </c:ser>
        <c:dLbls/>
        <c:shape val="cylinder"/>
        <c:axId val="133334144"/>
        <c:axId val="133335680"/>
        <c:axId val="0"/>
      </c:bar3DChart>
      <c:catAx>
        <c:axId val="133334144"/>
        <c:scaling>
          <c:orientation val="minMax"/>
        </c:scaling>
        <c:axPos val="b"/>
        <c:numFmt formatCode="General" sourceLinked="0"/>
        <c:tickLblPos val="nextTo"/>
        <c:crossAx val="133335680"/>
        <c:crosses val="autoZero"/>
        <c:auto val="1"/>
        <c:lblAlgn val="ctr"/>
        <c:lblOffset val="100"/>
      </c:catAx>
      <c:valAx>
        <c:axId val="133335680"/>
        <c:scaling>
          <c:orientation val="minMax"/>
        </c:scaling>
        <c:axPos val="l"/>
        <c:majorGridlines/>
        <c:numFmt formatCode="General" sourceLinked="1"/>
        <c:tickLblPos val="nextTo"/>
        <c:crossAx val="1333341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228335520559925"/>
          <c:y val="0.2069138320674401"/>
          <c:w val="0.16894466316710438"/>
          <c:h val="0.57326726569676478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учащихся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10 кл</c:v>
                </c:pt>
                <c:pt idx="1">
                  <c:v>11 кл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</c:v>
                </c:pt>
                <c:pt idx="1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17C-4E30-92F8-DD7F4F5B78F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Участвовали в олимпиаде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10 кл</c:v>
                </c:pt>
                <c:pt idx="1">
                  <c:v>11 кл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14</c:v>
                </c:pt>
                <c:pt idx="1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17C-4E30-92F8-DD7F4F5B78F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кол-во призовых мест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10 кл</c:v>
                </c:pt>
                <c:pt idx="1">
                  <c:v>11 кл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13</c:v>
                </c:pt>
                <c:pt idx="1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17C-4E30-92F8-DD7F4F5B78F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кол-во побед. и призер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10 кл</c:v>
                </c:pt>
                <c:pt idx="1">
                  <c:v>11 кл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8</c:v>
                </c:pt>
                <c:pt idx="1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17C-4E30-92F8-DD7F4F5B78F4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процент участия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10 кл</c:v>
                </c:pt>
                <c:pt idx="1">
                  <c:v>11 кл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86</c:v>
                </c:pt>
                <c:pt idx="1">
                  <c:v>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17C-4E30-92F8-DD7F4F5B78F4}"/>
            </c:ext>
          </c:extLst>
        </c:ser>
        <c:dLbls/>
        <c:shape val="box"/>
        <c:axId val="133493504"/>
        <c:axId val="133495040"/>
        <c:axId val="0"/>
      </c:bar3DChart>
      <c:catAx>
        <c:axId val="133493504"/>
        <c:scaling>
          <c:orientation val="minMax"/>
        </c:scaling>
        <c:axPos val="b"/>
        <c:numFmt formatCode="General" sourceLinked="0"/>
        <c:tickLblPos val="nextTo"/>
        <c:crossAx val="133495040"/>
        <c:crosses val="autoZero"/>
        <c:auto val="1"/>
        <c:lblAlgn val="ctr"/>
        <c:lblOffset val="100"/>
      </c:catAx>
      <c:valAx>
        <c:axId val="133495040"/>
        <c:scaling>
          <c:orientation val="minMax"/>
        </c:scaling>
        <c:axPos val="l"/>
        <c:majorGridlines/>
        <c:numFmt formatCode="General" sourceLinked="1"/>
        <c:tickLblPos val="nextTo"/>
        <c:crossAx val="133493504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56801A-434B-497A-8699-9EA6C4CA6EA3}" type="doc">
      <dgm:prSet loTypeId="urn:microsoft.com/office/officeart/2005/8/layout/hList6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50D485-7A72-45FE-B4F7-D2E1080BC3D5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6000" b="1" smtClean="0"/>
            <a:t> </a:t>
          </a:r>
          <a:r>
            <a:rPr lang="ru-RU" sz="6600" b="1" smtClean="0"/>
            <a:t>Работа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6600" b="1" smtClean="0"/>
            <a:t>с одарёнными детьми</a:t>
          </a:r>
        </a:p>
        <a:p>
          <a:pPr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800" dirty="0"/>
        </a:p>
      </dgm:t>
    </dgm:pt>
    <dgm:pt modelId="{F3B5FF12-4C6B-40B3-A303-8C6A0C780F24}" type="parTrans" cxnId="{307F1CC8-0FA0-46F6-BBC6-A5FB5647D72F}">
      <dgm:prSet/>
      <dgm:spPr/>
      <dgm:t>
        <a:bodyPr/>
        <a:lstStyle/>
        <a:p>
          <a:endParaRPr lang="ru-RU"/>
        </a:p>
      </dgm:t>
    </dgm:pt>
    <dgm:pt modelId="{CF4D9128-67EB-4248-B226-0AC55F164100}" type="sibTrans" cxnId="{307F1CC8-0FA0-46F6-BBC6-A5FB5647D72F}">
      <dgm:prSet/>
      <dgm:spPr/>
      <dgm:t>
        <a:bodyPr/>
        <a:lstStyle/>
        <a:p>
          <a:endParaRPr lang="ru-RU"/>
        </a:p>
      </dgm:t>
    </dgm:pt>
    <dgm:pt modelId="{2B18AEAA-7927-4645-801F-3466C429BF5C}" type="pres">
      <dgm:prSet presAssocID="{E156801A-434B-497A-8699-9EA6C4CA6EA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A2BE54-9841-4AEF-B001-EABF67D69292}" type="pres">
      <dgm:prSet presAssocID="{2750D485-7A72-45FE-B4F7-D2E1080BC3D5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8336B0-601F-4601-BFF5-7A0D3597F90E}" type="presOf" srcId="{E156801A-434B-497A-8699-9EA6C4CA6EA3}" destId="{2B18AEAA-7927-4645-801F-3466C429BF5C}" srcOrd="0" destOrd="0" presId="urn:microsoft.com/office/officeart/2005/8/layout/hList6"/>
    <dgm:cxn modelId="{21EB4048-12A6-4B57-9259-7EE2F7053623}" type="presOf" srcId="{2750D485-7A72-45FE-B4F7-D2E1080BC3D5}" destId="{78A2BE54-9841-4AEF-B001-EABF67D69292}" srcOrd="0" destOrd="0" presId="urn:microsoft.com/office/officeart/2005/8/layout/hList6"/>
    <dgm:cxn modelId="{307F1CC8-0FA0-46F6-BBC6-A5FB5647D72F}" srcId="{E156801A-434B-497A-8699-9EA6C4CA6EA3}" destId="{2750D485-7A72-45FE-B4F7-D2E1080BC3D5}" srcOrd="0" destOrd="0" parTransId="{F3B5FF12-4C6B-40B3-A303-8C6A0C780F24}" sibTransId="{CF4D9128-67EB-4248-B226-0AC55F164100}"/>
    <dgm:cxn modelId="{74D47CB1-0777-465C-B505-7B6922AB4DB2}" type="presParOf" srcId="{2B18AEAA-7927-4645-801F-3466C429BF5C}" destId="{78A2BE54-9841-4AEF-B001-EABF67D69292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39FACA-6E25-4FC0-814D-EBF36D8CCFC7}" type="doc">
      <dgm:prSet loTypeId="urn:microsoft.com/office/officeart/2005/8/layout/venn1" loCatId="relationship" qsTypeId="urn:microsoft.com/office/officeart/2005/8/quickstyle/3d5" qsCatId="3D" csTypeId="urn:microsoft.com/office/officeart/2005/8/colors/colorful1#1" csCatId="colorful" phldr="1"/>
      <dgm:spPr/>
    </dgm:pt>
    <dgm:pt modelId="{0299FD5B-8B65-4188-A16A-767CB53B5F80}">
      <dgm:prSet phldrT="[Текст]" custT="1"/>
      <dgm:spPr/>
      <dgm:t>
        <a:bodyPr/>
        <a:lstStyle/>
        <a:p>
          <a:r>
            <a:rPr lang="ru-RU" sz="8800" b="1" dirty="0" smtClean="0"/>
            <a:t>Цель</a:t>
          </a:r>
          <a:endParaRPr lang="ru-RU" sz="8800" b="1" dirty="0"/>
        </a:p>
      </dgm:t>
    </dgm:pt>
    <dgm:pt modelId="{3E8396FE-7E09-4575-8AAC-01325080078B}" type="parTrans" cxnId="{3F6AEAEA-A775-4854-AB93-2F97BA80DF38}">
      <dgm:prSet/>
      <dgm:spPr/>
      <dgm:t>
        <a:bodyPr/>
        <a:lstStyle/>
        <a:p>
          <a:endParaRPr lang="ru-RU"/>
        </a:p>
      </dgm:t>
    </dgm:pt>
    <dgm:pt modelId="{9506FC38-DCC6-46E5-A8AF-C48F4EB8FF4C}" type="sibTrans" cxnId="{3F6AEAEA-A775-4854-AB93-2F97BA80DF38}">
      <dgm:prSet/>
      <dgm:spPr/>
      <dgm:t>
        <a:bodyPr/>
        <a:lstStyle/>
        <a:p>
          <a:endParaRPr lang="ru-RU"/>
        </a:p>
      </dgm:t>
    </dgm:pt>
    <dgm:pt modelId="{ED2BEC5B-7A23-4B66-A407-24D1C3148B4F}">
      <dgm:prSet phldrT="[Текст]" custT="1"/>
      <dgm:spPr/>
      <dgm:t>
        <a:bodyPr/>
        <a:lstStyle/>
        <a:p>
          <a:pPr algn="l">
            <a:lnSpc>
              <a:spcPct val="100000"/>
            </a:lnSpc>
          </a:pPr>
          <a:r>
            <a:rPr lang="ru-RU" sz="2800" b="1" dirty="0" smtClean="0"/>
            <a:t>их самореализации, профессионального самоопределения в соответствии со  способностями.</a:t>
          </a:r>
          <a:endParaRPr lang="ru-RU" sz="6000" b="1" dirty="0"/>
        </a:p>
      </dgm:t>
    </dgm:pt>
    <dgm:pt modelId="{DED6CC9D-1CB9-4B3C-9478-709C0DD57092}" type="parTrans" cxnId="{B8E7BC0F-A4EB-4D91-A29F-754709CF042E}">
      <dgm:prSet/>
      <dgm:spPr/>
      <dgm:t>
        <a:bodyPr/>
        <a:lstStyle/>
        <a:p>
          <a:endParaRPr lang="ru-RU"/>
        </a:p>
      </dgm:t>
    </dgm:pt>
    <dgm:pt modelId="{5EC5D5A6-0DB1-44F0-9FDE-BEF7A2462AAB}" type="sibTrans" cxnId="{B8E7BC0F-A4EB-4D91-A29F-754709CF042E}">
      <dgm:prSet/>
      <dgm:spPr/>
      <dgm:t>
        <a:bodyPr/>
        <a:lstStyle/>
        <a:p>
          <a:endParaRPr lang="ru-RU"/>
        </a:p>
      </dgm:t>
    </dgm:pt>
    <dgm:pt modelId="{00725639-76EB-4194-81E8-508E5FA95B6F}">
      <dgm:prSet phldrT="[Текст]" custT="1"/>
      <dgm:spPr/>
      <dgm:t>
        <a:bodyPr/>
        <a:lstStyle/>
        <a:p>
          <a:pPr algn="ctr"/>
          <a:r>
            <a:rPr lang="ru-RU" sz="3200" b="1" dirty="0" smtClean="0"/>
            <a:t> </a:t>
          </a:r>
          <a:r>
            <a:rPr lang="ru-RU" sz="2800" b="1" dirty="0" smtClean="0"/>
            <a:t>Создать условия для выявления, поддержки и оптимального развития одаренных детей; </a:t>
          </a:r>
          <a:endParaRPr lang="ru-RU" sz="3200" b="1" dirty="0"/>
        </a:p>
      </dgm:t>
    </dgm:pt>
    <dgm:pt modelId="{6D1D45E2-A19D-4B5B-BAD8-95E4836A00AF}" type="parTrans" cxnId="{E325CDDC-1D48-491A-9E0C-2A70D009E6A6}">
      <dgm:prSet/>
      <dgm:spPr/>
      <dgm:t>
        <a:bodyPr/>
        <a:lstStyle/>
        <a:p>
          <a:endParaRPr lang="ru-RU"/>
        </a:p>
      </dgm:t>
    </dgm:pt>
    <dgm:pt modelId="{DDB88FE3-FA76-4C5A-BC6F-479CCA55BD51}" type="sibTrans" cxnId="{E325CDDC-1D48-491A-9E0C-2A70D009E6A6}">
      <dgm:prSet/>
      <dgm:spPr/>
      <dgm:t>
        <a:bodyPr/>
        <a:lstStyle/>
        <a:p>
          <a:endParaRPr lang="ru-RU"/>
        </a:p>
      </dgm:t>
    </dgm:pt>
    <dgm:pt modelId="{0A30813E-60E2-48CD-8F03-26027ABDF91C}" type="pres">
      <dgm:prSet presAssocID="{F839FACA-6E25-4FC0-814D-EBF36D8CCFC7}" presName="compositeShape" presStyleCnt="0">
        <dgm:presLayoutVars>
          <dgm:chMax val="7"/>
          <dgm:dir/>
          <dgm:resizeHandles val="exact"/>
        </dgm:presLayoutVars>
      </dgm:prSet>
      <dgm:spPr/>
    </dgm:pt>
    <dgm:pt modelId="{830D2B54-A67D-4593-BFF7-5A5687B4F210}" type="pres">
      <dgm:prSet presAssocID="{0299FD5B-8B65-4188-A16A-767CB53B5F80}" presName="circ1" presStyleLbl="vennNode1" presStyleIdx="0" presStyleCnt="3" custScaleX="163201" custScaleY="56631" custLinFactNeighborX="27176" custLinFactNeighborY="-13739"/>
      <dgm:spPr/>
      <dgm:t>
        <a:bodyPr/>
        <a:lstStyle/>
        <a:p>
          <a:endParaRPr lang="ru-RU"/>
        </a:p>
      </dgm:t>
    </dgm:pt>
    <dgm:pt modelId="{B8F1A34E-33F9-4314-B74C-443FE2C3B445}" type="pres">
      <dgm:prSet presAssocID="{0299FD5B-8B65-4188-A16A-767CB53B5F8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AD8A42-79E9-4A53-811B-7B6BA1264B27}" type="pres">
      <dgm:prSet presAssocID="{ED2BEC5B-7A23-4B66-A407-24D1C3148B4F}" presName="circ2" presStyleLbl="vennNode1" presStyleIdx="1" presStyleCnt="3" custScaleX="164308" custScaleY="107745" custLinFactNeighborX="10422" custLinFactNeighborY="18609"/>
      <dgm:spPr/>
      <dgm:t>
        <a:bodyPr/>
        <a:lstStyle/>
        <a:p>
          <a:endParaRPr lang="ru-RU"/>
        </a:p>
      </dgm:t>
    </dgm:pt>
    <dgm:pt modelId="{7DE8BB48-FFCD-4F00-952A-F73637CA167A}" type="pres">
      <dgm:prSet presAssocID="{ED2BEC5B-7A23-4B66-A407-24D1C3148B4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90D2DD-402A-412E-8853-0382DE478E98}" type="pres">
      <dgm:prSet presAssocID="{00725639-76EB-4194-81E8-508E5FA95B6F}" presName="circ3" presStyleLbl="vennNode1" presStyleIdx="2" presStyleCnt="3" custScaleX="131088" custScaleY="106850" custLinFactNeighborX="-14140" custLinFactNeighborY="-23954"/>
      <dgm:spPr/>
      <dgm:t>
        <a:bodyPr/>
        <a:lstStyle/>
        <a:p>
          <a:endParaRPr lang="ru-RU"/>
        </a:p>
      </dgm:t>
    </dgm:pt>
    <dgm:pt modelId="{8B7FC669-829E-43E0-8E68-765975826AF6}" type="pres">
      <dgm:prSet presAssocID="{00725639-76EB-4194-81E8-508E5FA95B6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6AEAEA-A775-4854-AB93-2F97BA80DF38}" srcId="{F839FACA-6E25-4FC0-814D-EBF36D8CCFC7}" destId="{0299FD5B-8B65-4188-A16A-767CB53B5F80}" srcOrd="0" destOrd="0" parTransId="{3E8396FE-7E09-4575-8AAC-01325080078B}" sibTransId="{9506FC38-DCC6-46E5-A8AF-C48F4EB8FF4C}"/>
    <dgm:cxn modelId="{62A5FCC8-0E5B-4FC7-AEFB-1DB4D0FEC0CC}" type="presOf" srcId="{00725639-76EB-4194-81E8-508E5FA95B6F}" destId="{8B7FC669-829E-43E0-8E68-765975826AF6}" srcOrd="1" destOrd="0" presId="urn:microsoft.com/office/officeart/2005/8/layout/venn1"/>
    <dgm:cxn modelId="{E325CDDC-1D48-491A-9E0C-2A70D009E6A6}" srcId="{F839FACA-6E25-4FC0-814D-EBF36D8CCFC7}" destId="{00725639-76EB-4194-81E8-508E5FA95B6F}" srcOrd="2" destOrd="0" parTransId="{6D1D45E2-A19D-4B5B-BAD8-95E4836A00AF}" sibTransId="{DDB88FE3-FA76-4C5A-BC6F-479CCA55BD51}"/>
    <dgm:cxn modelId="{3BC6FDDC-F9FA-4FC8-976A-5C1C11C5B524}" type="presOf" srcId="{0299FD5B-8B65-4188-A16A-767CB53B5F80}" destId="{B8F1A34E-33F9-4314-B74C-443FE2C3B445}" srcOrd="1" destOrd="0" presId="urn:microsoft.com/office/officeart/2005/8/layout/venn1"/>
    <dgm:cxn modelId="{9D44F032-4CC5-4F8B-BF6B-7264BC9EFF29}" type="presOf" srcId="{ED2BEC5B-7A23-4B66-A407-24D1C3148B4F}" destId="{D0AD8A42-79E9-4A53-811B-7B6BA1264B27}" srcOrd="0" destOrd="0" presId="urn:microsoft.com/office/officeart/2005/8/layout/venn1"/>
    <dgm:cxn modelId="{E1D5AB0E-723C-4C39-8366-B51150836FFA}" type="presOf" srcId="{ED2BEC5B-7A23-4B66-A407-24D1C3148B4F}" destId="{7DE8BB48-FFCD-4F00-952A-F73637CA167A}" srcOrd="1" destOrd="0" presId="urn:microsoft.com/office/officeart/2005/8/layout/venn1"/>
    <dgm:cxn modelId="{B8E7BC0F-A4EB-4D91-A29F-754709CF042E}" srcId="{F839FACA-6E25-4FC0-814D-EBF36D8CCFC7}" destId="{ED2BEC5B-7A23-4B66-A407-24D1C3148B4F}" srcOrd="1" destOrd="0" parTransId="{DED6CC9D-1CB9-4B3C-9478-709C0DD57092}" sibTransId="{5EC5D5A6-0DB1-44F0-9FDE-BEF7A2462AAB}"/>
    <dgm:cxn modelId="{68CFA323-6470-44CC-A872-9E1E13CEBCE2}" type="presOf" srcId="{00725639-76EB-4194-81E8-508E5FA95B6F}" destId="{8A90D2DD-402A-412E-8853-0382DE478E98}" srcOrd="0" destOrd="0" presId="urn:microsoft.com/office/officeart/2005/8/layout/venn1"/>
    <dgm:cxn modelId="{363B16C5-E9FA-4DFE-9195-3AF4844EE206}" type="presOf" srcId="{0299FD5B-8B65-4188-A16A-767CB53B5F80}" destId="{830D2B54-A67D-4593-BFF7-5A5687B4F210}" srcOrd="0" destOrd="0" presId="urn:microsoft.com/office/officeart/2005/8/layout/venn1"/>
    <dgm:cxn modelId="{B236F937-C469-405D-9904-FBD3FD74C84D}" type="presOf" srcId="{F839FACA-6E25-4FC0-814D-EBF36D8CCFC7}" destId="{0A30813E-60E2-48CD-8F03-26027ABDF91C}" srcOrd="0" destOrd="0" presId="urn:microsoft.com/office/officeart/2005/8/layout/venn1"/>
    <dgm:cxn modelId="{0FCDF67B-61A6-43F5-99D4-F93ECDBD4245}" type="presParOf" srcId="{0A30813E-60E2-48CD-8F03-26027ABDF91C}" destId="{830D2B54-A67D-4593-BFF7-5A5687B4F210}" srcOrd="0" destOrd="0" presId="urn:microsoft.com/office/officeart/2005/8/layout/venn1"/>
    <dgm:cxn modelId="{22B9165C-3DD7-42EE-B463-A1D29F4AE914}" type="presParOf" srcId="{0A30813E-60E2-48CD-8F03-26027ABDF91C}" destId="{B8F1A34E-33F9-4314-B74C-443FE2C3B445}" srcOrd="1" destOrd="0" presId="urn:microsoft.com/office/officeart/2005/8/layout/venn1"/>
    <dgm:cxn modelId="{92DEC69B-8C3D-4A77-96E8-EDA072B701D1}" type="presParOf" srcId="{0A30813E-60E2-48CD-8F03-26027ABDF91C}" destId="{D0AD8A42-79E9-4A53-811B-7B6BA1264B27}" srcOrd="2" destOrd="0" presId="urn:microsoft.com/office/officeart/2005/8/layout/venn1"/>
    <dgm:cxn modelId="{F6F79E16-18ED-4FA0-B634-B8D2C37C77D7}" type="presParOf" srcId="{0A30813E-60E2-48CD-8F03-26027ABDF91C}" destId="{7DE8BB48-FFCD-4F00-952A-F73637CA167A}" srcOrd="3" destOrd="0" presId="urn:microsoft.com/office/officeart/2005/8/layout/venn1"/>
    <dgm:cxn modelId="{C23D4EE0-D491-4330-9DC8-63E60E3E7797}" type="presParOf" srcId="{0A30813E-60E2-48CD-8F03-26027ABDF91C}" destId="{8A90D2DD-402A-412E-8853-0382DE478E98}" srcOrd="4" destOrd="0" presId="urn:microsoft.com/office/officeart/2005/8/layout/venn1"/>
    <dgm:cxn modelId="{67C3603F-E6B6-4DFF-A9D9-60674B02BB2A}" type="presParOf" srcId="{0A30813E-60E2-48CD-8F03-26027ABDF91C}" destId="{8B7FC669-829E-43E0-8E68-765975826AF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03C4B3-B145-418C-9D43-B70BDB7E6039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F8BADB8-C415-4ACF-A3E8-110BE8C1805F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3200" b="1" smtClean="0"/>
            <a:t>Основные задачи, которые стоит перед педагогическим коллективом СОШ </a:t>
          </a:r>
          <a:r>
            <a:rPr lang="ru-RU" sz="3400" b="1" smtClean="0"/>
            <a:t>№17:</a:t>
          </a:r>
          <a:endParaRPr lang="ru-RU" sz="3400" b="1" dirty="0"/>
        </a:p>
      </dgm:t>
    </dgm:pt>
    <dgm:pt modelId="{E6DA89E2-A8CC-48F0-A951-5FBECEEB45BC}" type="parTrans" cxnId="{17111099-AB42-4787-A09E-789501D9A62B}">
      <dgm:prSet/>
      <dgm:spPr/>
      <dgm:t>
        <a:bodyPr/>
        <a:lstStyle/>
        <a:p>
          <a:endParaRPr lang="ru-RU"/>
        </a:p>
      </dgm:t>
    </dgm:pt>
    <dgm:pt modelId="{F4940B95-A2E7-426A-8BBC-48E292BDC99F}" type="sibTrans" cxnId="{17111099-AB42-4787-A09E-789501D9A62B}">
      <dgm:prSet/>
      <dgm:spPr/>
      <dgm:t>
        <a:bodyPr/>
        <a:lstStyle/>
        <a:p>
          <a:endParaRPr lang="ru-RU"/>
        </a:p>
      </dgm:t>
    </dgm:pt>
    <dgm:pt modelId="{039A46F6-91D2-4BFC-AE88-0289FC7693C2}">
      <dgm:prSet phldrT="[Текст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800" b="1" smtClean="0"/>
            <a:t>обеспечить  школьное образование, создав условия для всестороннего развития каждого ученика;</a:t>
          </a:r>
          <a:endParaRPr lang="ru-RU" sz="2300" b="1" dirty="0"/>
        </a:p>
      </dgm:t>
    </dgm:pt>
    <dgm:pt modelId="{2AD70096-9096-4168-9CE6-423CB1D77889}" type="parTrans" cxnId="{D9A65BAB-D6F2-4D1B-AE2A-5AB23CC6650E}">
      <dgm:prSet/>
      <dgm:spPr/>
      <dgm:t>
        <a:bodyPr/>
        <a:lstStyle/>
        <a:p>
          <a:endParaRPr lang="ru-RU"/>
        </a:p>
      </dgm:t>
    </dgm:pt>
    <dgm:pt modelId="{F18A9FF4-2F5A-4BCF-856A-8D69E547A182}" type="sibTrans" cxnId="{D9A65BAB-D6F2-4D1B-AE2A-5AB23CC6650E}">
      <dgm:prSet/>
      <dgm:spPr/>
      <dgm:t>
        <a:bodyPr/>
        <a:lstStyle/>
        <a:p>
          <a:endParaRPr lang="ru-RU"/>
        </a:p>
      </dgm:t>
    </dgm:pt>
    <dgm:pt modelId="{B5E3B055-BA7D-4B31-9225-B695C0DB565B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b="1" smtClean="0"/>
            <a:t>помочь каждому ребенку развиваться в той области творчества, где он наиболее активно сможет проявить свои способности и таланты.</a:t>
          </a:r>
          <a:endParaRPr lang="ru-RU" sz="2400" b="1" dirty="0"/>
        </a:p>
      </dgm:t>
    </dgm:pt>
    <dgm:pt modelId="{BA734B71-13CF-4C55-B66F-D26D75BBE67F}" type="parTrans" cxnId="{50F60A02-FF80-41AE-BE8F-9E3475238FB1}">
      <dgm:prSet/>
      <dgm:spPr/>
      <dgm:t>
        <a:bodyPr/>
        <a:lstStyle/>
        <a:p>
          <a:endParaRPr lang="ru-RU"/>
        </a:p>
      </dgm:t>
    </dgm:pt>
    <dgm:pt modelId="{50976EE5-EE09-4191-A35A-FB9C76BB4258}" type="sibTrans" cxnId="{50F60A02-FF80-41AE-BE8F-9E3475238FB1}">
      <dgm:prSet/>
      <dgm:spPr/>
      <dgm:t>
        <a:bodyPr/>
        <a:lstStyle/>
        <a:p>
          <a:endParaRPr lang="ru-RU"/>
        </a:p>
      </dgm:t>
    </dgm:pt>
    <dgm:pt modelId="{7E0B9743-78B9-4439-8F54-9AA1FA32FEB5}" type="pres">
      <dgm:prSet presAssocID="{C503C4B3-B145-418C-9D43-B70BDB7E603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0723AC-5C22-4592-840F-B30B4688AC2D}" type="pres">
      <dgm:prSet presAssocID="{AF8BADB8-C415-4ACF-A3E8-110BE8C1805F}" presName="node" presStyleLbl="node1" presStyleIdx="0" presStyleCnt="3" custScaleX="155491" custLinFactNeighborX="-37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8BB5DB-7F2D-4481-8778-E67AFB324A3B}" type="pres">
      <dgm:prSet presAssocID="{F4940B95-A2E7-426A-8BBC-48E292BDC99F}" presName="sibTrans" presStyleCnt="0"/>
      <dgm:spPr/>
      <dgm:t>
        <a:bodyPr/>
        <a:lstStyle/>
        <a:p>
          <a:endParaRPr lang="ru-RU"/>
        </a:p>
      </dgm:t>
    </dgm:pt>
    <dgm:pt modelId="{32074174-253B-4CC8-8684-6896390164BB}" type="pres">
      <dgm:prSet presAssocID="{039A46F6-91D2-4BFC-AE88-0289FC7693C2}" presName="node" presStyleLbl="node1" presStyleIdx="1" presStyleCnt="3" custScaleX="1146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DC9731-B494-4BDF-836F-CFB2B24D12E8}" type="pres">
      <dgm:prSet presAssocID="{F18A9FF4-2F5A-4BCF-856A-8D69E547A182}" presName="sibTrans" presStyleCnt="0"/>
      <dgm:spPr/>
      <dgm:t>
        <a:bodyPr/>
        <a:lstStyle/>
        <a:p>
          <a:endParaRPr lang="ru-RU"/>
        </a:p>
      </dgm:t>
    </dgm:pt>
    <dgm:pt modelId="{00921B3F-F348-43A6-A4A2-E6C6BC1ED67D}" type="pres">
      <dgm:prSet presAssocID="{B5E3B055-BA7D-4B31-9225-B695C0DB565B}" presName="node" presStyleLbl="node1" presStyleIdx="2" presStyleCnt="3" custScaleX="1169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A65BAB-D6F2-4D1B-AE2A-5AB23CC6650E}" srcId="{C503C4B3-B145-418C-9D43-B70BDB7E6039}" destId="{039A46F6-91D2-4BFC-AE88-0289FC7693C2}" srcOrd="1" destOrd="0" parTransId="{2AD70096-9096-4168-9CE6-423CB1D77889}" sibTransId="{F18A9FF4-2F5A-4BCF-856A-8D69E547A182}"/>
    <dgm:cxn modelId="{EDCD767B-E779-4BF5-BC03-7216D512B49A}" type="presOf" srcId="{C503C4B3-B145-418C-9D43-B70BDB7E6039}" destId="{7E0B9743-78B9-4439-8F54-9AA1FA32FEB5}" srcOrd="0" destOrd="0" presId="urn:microsoft.com/office/officeart/2005/8/layout/hList6"/>
    <dgm:cxn modelId="{FFC079E6-60A0-423F-B83D-CF4FCDEEAB75}" type="presOf" srcId="{039A46F6-91D2-4BFC-AE88-0289FC7693C2}" destId="{32074174-253B-4CC8-8684-6896390164BB}" srcOrd="0" destOrd="0" presId="urn:microsoft.com/office/officeart/2005/8/layout/hList6"/>
    <dgm:cxn modelId="{17111099-AB42-4787-A09E-789501D9A62B}" srcId="{C503C4B3-B145-418C-9D43-B70BDB7E6039}" destId="{AF8BADB8-C415-4ACF-A3E8-110BE8C1805F}" srcOrd="0" destOrd="0" parTransId="{E6DA89E2-A8CC-48F0-A951-5FBECEEB45BC}" sibTransId="{F4940B95-A2E7-426A-8BBC-48E292BDC99F}"/>
    <dgm:cxn modelId="{50F60A02-FF80-41AE-BE8F-9E3475238FB1}" srcId="{C503C4B3-B145-418C-9D43-B70BDB7E6039}" destId="{B5E3B055-BA7D-4B31-9225-B695C0DB565B}" srcOrd="2" destOrd="0" parTransId="{BA734B71-13CF-4C55-B66F-D26D75BBE67F}" sibTransId="{50976EE5-EE09-4191-A35A-FB9C76BB4258}"/>
    <dgm:cxn modelId="{CE2E5837-30C1-4E1C-B0CC-B91F3FD399A0}" type="presOf" srcId="{AF8BADB8-C415-4ACF-A3E8-110BE8C1805F}" destId="{120723AC-5C22-4592-840F-B30B4688AC2D}" srcOrd="0" destOrd="0" presId="urn:microsoft.com/office/officeart/2005/8/layout/hList6"/>
    <dgm:cxn modelId="{EBCC01E3-39B1-42FD-A0B2-9BF5688879AB}" type="presOf" srcId="{B5E3B055-BA7D-4B31-9225-B695C0DB565B}" destId="{00921B3F-F348-43A6-A4A2-E6C6BC1ED67D}" srcOrd="0" destOrd="0" presId="urn:microsoft.com/office/officeart/2005/8/layout/hList6"/>
    <dgm:cxn modelId="{29A6CC02-7C43-4553-BF63-F5BA9A4617F1}" type="presParOf" srcId="{7E0B9743-78B9-4439-8F54-9AA1FA32FEB5}" destId="{120723AC-5C22-4592-840F-B30B4688AC2D}" srcOrd="0" destOrd="0" presId="urn:microsoft.com/office/officeart/2005/8/layout/hList6"/>
    <dgm:cxn modelId="{6E74FF6E-9EC6-42F0-A47E-3371FBF7CEF8}" type="presParOf" srcId="{7E0B9743-78B9-4439-8F54-9AA1FA32FEB5}" destId="{C78BB5DB-7F2D-4481-8778-E67AFB324A3B}" srcOrd="1" destOrd="0" presId="urn:microsoft.com/office/officeart/2005/8/layout/hList6"/>
    <dgm:cxn modelId="{8BC26EEA-9256-45EF-B919-5C8BD07EB0CF}" type="presParOf" srcId="{7E0B9743-78B9-4439-8F54-9AA1FA32FEB5}" destId="{32074174-253B-4CC8-8684-6896390164BB}" srcOrd="2" destOrd="0" presId="urn:microsoft.com/office/officeart/2005/8/layout/hList6"/>
    <dgm:cxn modelId="{51970789-CFF9-4EE3-BD02-80CC1C131633}" type="presParOf" srcId="{7E0B9743-78B9-4439-8F54-9AA1FA32FEB5}" destId="{1CDC9731-B494-4BDF-836F-CFB2B24D12E8}" srcOrd="3" destOrd="0" presId="urn:microsoft.com/office/officeart/2005/8/layout/hList6"/>
    <dgm:cxn modelId="{DD1F72EC-74B5-4B45-9EAD-63F6DB6E36ED}" type="presParOf" srcId="{7E0B9743-78B9-4439-8F54-9AA1FA32FEB5}" destId="{00921B3F-F348-43A6-A4A2-E6C6BC1ED67D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3D4866-87F8-4C10-B159-090AE04414D5}" type="doc">
      <dgm:prSet loTypeId="urn:microsoft.com/office/officeart/2005/8/layout/cycle4#2" loCatId="cycle" qsTypeId="urn:microsoft.com/office/officeart/2005/8/quickstyle/simple5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DD163BCE-797B-4561-A849-A4CE63E5DAD1}">
      <dgm:prSet custT="1"/>
      <dgm:spPr/>
      <dgm:t>
        <a:bodyPr/>
        <a:lstStyle/>
        <a:p>
          <a:pPr rtl="0"/>
          <a:r>
            <a:rPr lang="ru-RU" sz="2000" b="1" i="0" baseline="0" dirty="0" smtClean="0"/>
            <a:t>Одним из приоритетных направлений в работе с одаренными детьми является организация исследовательской деятельности. </a:t>
          </a:r>
          <a:endParaRPr lang="ru-RU" sz="2000" b="1" i="0" baseline="0" dirty="0"/>
        </a:p>
      </dgm:t>
    </dgm:pt>
    <dgm:pt modelId="{C8AC9BCF-D590-4ACC-893C-115B38255918}" type="parTrans" cxnId="{B0BF560F-2C31-4BBE-8155-7E7BBF55881B}">
      <dgm:prSet/>
      <dgm:spPr/>
      <dgm:t>
        <a:bodyPr/>
        <a:lstStyle/>
        <a:p>
          <a:endParaRPr lang="ru-RU"/>
        </a:p>
      </dgm:t>
    </dgm:pt>
    <dgm:pt modelId="{853DFF1D-1291-420A-BE42-95C403479118}" type="sibTrans" cxnId="{B0BF560F-2C31-4BBE-8155-7E7BBF55881B}">
      <dgm:prSet/>
      <dgm:spPr/>
      <dgm:t>
        <a:bodyPr/>
        <a:lstStyle/>
        <a:p>
          <a:endParaRPr lang="ru-RU"/>
        </a:p>
      </dgm:t>
    </dgm:pt>
    <dgm:pt modelId="{CE20125C-8541-4A1F-BAD5-3652ECB71E25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i="0" baseline="0" dirty="0" smtClean="0"/>
            <a:t>В связи с этим в школе функционирует научное общество учащихся «ДАНКО», в рамках работы которого стало уже традицией проведение в школе научных конференций.</a:t>
          </a:r>
          <a:endParaRPr lang="ru-RU" sz="1800" b="1" i="0" baseline="0" dirty="0" smtClean="0"/>
        </a:p>
        <a:p>
          <a:pPr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dirty="0"/>
        </a:p>
      </dgm:t>
    </dgm:pt>
    <dgm:pt modelId="{9B98805F-FF4E-4487-BB07-F0E9493D5A49}" type="parTrans" cxnId="{369910D6-3D5B-474A-A692-39F47490D461}">
      <dgm:prSet/>
      <dgm:spPr/>
      <dgm:t>
        <a:bodyPr/>
        <a:lstStyle/>
        <a:p>
          <a:endParaRPr lang="ru-RU"/>
        </a:p>
      </dgm:t>
    </dgm:pt>
    <dgm:pt modelId="{296B4563-9119-4BE1-9B00-555E73C7CECC}" type="sibTrans" cxnId="{369910D6-3D5B-474A-A692-39F47490D461}">
      <dgm:prSet/>
      <dgm:spPr/>
      <dgm:t>
        <a:bodyPr/>
        <a:lstStyle/>
        <a:p>
          <a:endParaRPr lang="ru-RU"/>
        </a:p>
      </dgm:t>
    </dgm:pt>
    <dgm:pt modelId="{F1492EE2-06FB-462E-B62E-F0863A736F36}">
      <dgm:prSet custT="1"/>
      <dgm:spPr/>
      <dgm:t>
        <a:bodyPr/>
        <a:lstStyle/>
        <a:p>
          <a:r>
            <a:rPr lang="ru-RU" sz="1800" b="1" dirty="0" smtClean="0"/>
            <a:t>В этом учебном году в школе исследовательская работа была организована более эффективно. </a:t>
          </a:r>
          <a:endParaRPr lang="ru-RU" sz="1800" b="1" dirty="0"/>
        </a:p>
      </dgm:t>
    </dgm:pt>
    <dgm:pt modelId="{8E4150D7-6D42-4443-90FB-902330BD9D89}" type="parTrans" cxnId="{DD334144-3FB7-43E6-A040-D884A03054D9}">
      <dgm:prSet/>
      <dgm:spPr/>
      <dgm:t>
        <a:bodyPr/>
        <a:lstStyle/>
        <a:p>
          <a:endParaRPr lang="ru-RU"/>
        </a:p>
      </dgm:t>
    </dgm:pt>
    <dgm:pt modelId="{BE7E56AC-465C-4615-93D1-3CB54D67DA63}" type="sibTrans" cxnId="{DD334144-3FB7-43E6-A040-D884A03054D9}">
      <dgm:prSet/>
      <dgm:spPr/>
      <dgm:t>
        <a:bodyPr/>
        <a:lstStyle/>
        <a:p>
          <a:endParaRPr lang="ru-RU"/>
        </a:p>
      </dgm:t>
    </dgm:pt>
    <dgm:pt modelId="{713C5F90-6AF0-4462-83E3-8FBB70F4706E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b="1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600" b="1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/>
            <a:t>Повысилось не только количество призовых мест, но и предметные области, и уровень участия в исследовательской  и проектной деятельности.</a:t>
          </a:r>
        </a:p>
        <a:p>
          <a:pPr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dirty="0"/>
        </a:p>
      </dgm:t>
    </dgm:pt>
    <dgm:pt modelId="{D1CF3C48-19A3-49AA-BEB0-DC655978A716}" type="parTrans" cxnId="{A8B3B637-42C5-42BE-9392-55DBA2905057}">
      <dgm:prSet/>
      <dgm:spPr/>
      <dgm:t>
        <a:bodyPr/>
        <a:lstStyle/>
        <a:p>
          <a:endParaRPr lang="ru-RU"/>
        </a:p>
      </dgm:t>
    </dgm:pt>
    <dgm:pt modelId="{D255DB86-B1BC-49C3-B956-D2440625E4CE}" type="sibTrans" cxnId="{A8B3B637-42C5-42BE-9392-55DBA2905057}">
      <dgm:prSet/>
      <dgm:spPr/>
      <dgm:t>
        <a:bodyPr/>
        <a:lstStyle/>
        <a:p>
          <a:endParaRPr lang="ru-RU"/>
        </a:p>
      </dgm:t>
    </dgm:pt>
    <dgm:pt modelId="{D7FC1D9F-4A77-4C3C-B2A7-E9CB0EF28206}" type="pres">
      <dgm:prSet presAssocID="{693D4866-87F8-4C10-B159-090AE04414D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03EC64-7F57-41EE-AD4B-A679B5E954E0}" type="pres">
      <dgm:prSet presAssocID="{693D4866-87F8-4C10-B159-090AE04414D5}" presName="children" presStyleCnt="0"/>
      <dgm:spPr/>
    </dgm:pt>
    <dgm:pt modelId="{617AD156-D254-4487-A820-4ECC79C3F7A8}" type="pres">
      <dgm:prSet presAssocID="{693D4866-87F8-4C10-B159-090AE04414D5}" presName="childPlaceholder" presStyleCnt="0"/>
      <dgm:spPr/>
    </dgm:pt>
    <dgm:pt modelId="{BAFEA7BB-323A-4828-B368-93E6328941F8}" type="pres">
      <dgm:prSet presAssocID="{693D4866-87F8-4C10-B159-090AE04414D5}" presName="circle" presStyleCnt="0"/>
      <dgm:spPr/>
    </dgm:pt>
    <dgm:pt modelId="{58831CE5-812E-4168-9C7A-81DC7EF23FCD}" type="pres">
      <dgm:prSet presAssocID="{693D4866-87F8-4C10-B159-090AE04414D5}" presName="quadrant1" presStyleLbl="node1" presStyleIdx="0" presStyleCnt="4" custScaleX="133999" custScaleY="124066" custLinFactNeighborX="-17111" custLinFactNeighborY="-604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079115-95BD-493E-8EB3-15EC1B8BB56B}" type="pres">
      <dgm:prSet presAssocID="{693D4866-87F8-4C10-B159-090AE04414D5}" presName="quadrant2" presStyleLbl="node1" presStyleIdx="1" presStyleCnt="4" custScaleX="131387" custScaleY="129349" custLinFactNeighborX="15196" custLinFactNeighborY="-572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2B3AB-9E53-4CB5-8CD9-BDDC71C11709}" type="pres">
      <dgm:prSet presAssocID="{693D4866-87F8-4C10-B159-090AE04414D5}" presName="quadrant3" presStyleLbl="node1" presStyleIdx="2" presStyleCnt="4" custScaleX="126099" custScaleY="104618" custLinFactNeighborX="15017" custLinFactNeighborY="910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ABEFAF-4ECF-4A01-BE44-095E5F371E2A}" type="pres">
      <dgm:prSet presAssocID="{693D4866-87F8-4C10-B159-090AE04414D5}" presName="quadrant4" presStyleLbl="node1" presStyleIdx="3" presStyleCnt="4" custScaleX="131243" custScaleY="107084" custLinFactNeighborX="-15481" custLinFactNeighborY="924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B99FAB-9AAD-4973-8224-BBC47F4B2578}" type="pres">
      <dgm:prSet presAssocID="{693D4866-87F8-4C10-B159-090AE04414D5}" presName="quadrantPlaceholder" presStyleCnt="0"/>
      <dgm:spPr/>
    </dgm:pt>
    <dgm:pt modelId="{460D011C-8895-4965-9F38-C7F37A5DAABF}" type="pres">
      <dgm:prSet presAssocID="{693D4866-87F8-4C10-B159-090AE04414D5}" presName="center1" presStyleLbl="fgShp" presStyleIdx="0" presStyleCnt="2"/>
      <dgm:spPr/>
    </dgm:pt>
    <dgm:pt modelId="{528A6B68-C519-4DFE-9A4A-8FA0BDB966AD}" type="pres">
      <dgm:prSet presAssocID="{693D4866-87F8-4C10-B159-090AE04414D5}" presName="center2" presStyleLbl="fgShp" presStyleIdx="1" presStyleCnt="2"/>
      <dgm:spPr/>
    </dgm:pt>
  </dgm:ptLst>
  <dgm:cxnLst>
    <dgm:cxn modelId="{56B33CBD-C299-499C-8F3B-2BB75B929641}" type="presOf" srcId="{713C5F90-6AF0-4462-83E3-8FBB70F4706E}" destId="{F2ABEFAF-4ECF-4A01-BE44-095E5F371E2A}" srcOrd="0" destOrd="0" presId="urn:microsoft.com/office/officeart/2005/8/layout/cycle4#2"/>
    <dgm:cxn modelId="{A34F27B3-F6F7-4F22-8FF0-766C1783228B}" type="presOf" srcId="{CE20125C-8541-4A1F-BAD5-3652ECB71E25}" destId="{C2079115-95BD-493E-8EB3-15EC1B8BB56B}" srcOrd="0" destOrd="0" presId="urn:microsoft.com/office/officeart/2005/8/layout/cycle4#2"/>
    <dgm:cxn modelId="{B0BF560F-2C31-4BBE-8155-7E7BBF55881B}" srcId="{693D4866-87F8-4C10-B159-090AE04414D5}" destId="{DD163BCE-797B-4561-A849-A4CE63E5DAD1}" srcOrd="0" destOrd="0" parTransId="{C8AC9BCF-D590-4ACC-893C-115B38255918}" sibTransId="{853DFF1D-1291-420A-BE42-95C403479118}"/>
    <dgm:cxn modelId="{A8B3B637-42C5-42BE-9392-55DBA2905057}" srcId="{693D4866-87F8-4C10-B159-090AE04414D5}" destId="{713C5F90-6AF0-4462-83E3-8FBB70F4706E}" srcOrd="3" destOrd="0" parTransId="{D1CF3C48-19A3-49AA-BEB0-DC655978A716}" sibTransId="{D255DB86-B1BC-49C3-B956-D2440625E4CE}"/>
    <dgm:cxn modelId="{A56B1DBF-89A5-4847-998C-7A4931766F04}" type="presOf" srcId="{693D4866-87F8-4C10-B159-090AE04414D5}" destId="{D7FC1D9F-4A77-4C3C-B2A7-E9CB0EF28206}" srcOrd="0" destOrd="0" presId="urn:microsoft.com/office/officeart/2005/8/layout/cycle4#2"/>
    <dgm:cxn modelId="{369910D6-3D5B-474A-A692-39F47490D461}" srcId="{693D4866-87F8-4C10-B159-090AE04414D5}" destId="{CE20125C-8541-4A1F-BAD5-3652ECB71E25}" srcOrd="1" destOrd="0" parTransId="{9B98805F-FF4E-4487-BB07-F0E9493D5A49}" sibTransId="{296B4563-9119-4BE1-9B00-555E73C7CECC}"/>
    <dgm:cxn modelId="{8A826CDF-7331-47AB-A937-BC3240DA2CE8}" type="presOf" srcId="{DD163BCE-797B-4561-A849-A4CE63E5DAD1}" destId="{58831CE5-812E-4168-9C7A-81DC7EF23FCD}" srcOrd="0" destOrd="0" presId="urn:microsoft.com/office/officeart/2005/8/layout/cycle4#2"/>
    <dgm:cxn modelId="{DD334144-3FB7-43E6-A040-D884A03054D9}" srcId="{693D4866-87F8-4C10-B159-090AE04414D5}" destId="{F1492EE2-06FB-462E-B62E-F0863A736F36}" srcOrd="2" destOrd="0" parTransId="{8E4150D7-6D42-4443-90FB-902330BD9D89}" sibTransId="{BE7E56AC-465C-4615-93D1-3CB54D67DA63}"/>
    <dgm:cxn modelId="{CEC03AAA-3D90-4232-9D09-7BDF47DE76C5}" type="presOf" srcId="{F1492EE2-06FB-462E-B62E-F0863A736F36}" destId="{13B2B3AB-9E53-4CB5-8CD9-BDDC71C11709}" srcOrd="0" destOrd="0" presId="urn:microsoft.com/office/officeart/2005/8/layout/cycle4#2"/>
    <dgm:cxn modelId="{67D1FA5D-FFF0-4D56-8182-C1804BF856C2}" type="presParOf" srcId="{D7FC1D9F-4A77-4C3C-B2A7-E9CB0EF28206}" destId="{0903EC64-7F57-41EE-AD4B-A679B5E954E0}" srcOrd="0" destOrd="0" presId="urn:microsoft.com/office/officeart/2005/8/layout/cycle4#2"/>
    <dgm:cxn modelId="{C437B1B8-2321-4E7C-B178-94A9A02A6B29}" type="presParOf" srcId="{0903EC64-7F57-41EE-AD4B-A679B5E954E0}" destId="{617AD156-D254-4487-A820-4ECC79C3F7A8}" srcOrd="0" destOrd="0" presId="urn:microsoft.com/office/officeart/2005/8/layout/cycle4#2"/>
    <dgm:cxn modelId="{0DC1F644-EB00-4137-ACBB-E8F594FBB906}" type="presParOf" srcId="{D7FC1D9F-4A77-4C3C-B2A7-E9CB0EF28206}" destId="{BAFEA7BB-323A-4828-B368-93E6328941F8}" srcOrd="1" destOrd="0" presId="urn:microsoft.com/office/officeart/2005/8/layout/cycle4#2"/>
    <dgm:cxn modelId="{B6390F01-8957-420C-8137-208ED585AA25}" type="presParOf" srcId="{BAFEA7BB-323A-4828-B368-93E6328941F8}" destId="{58831CE5-812E-4168-9C7A-81DC7EF23FCD}" srcOrd="0" destOrd="0" presId="urn:microsoft.com/office/officeart/2005/8/layout/cycle4#2"/>
    <dgm:cxn modelId="{EDB0E15D-4E61-4D29-9837-E284849A9D8F}" type="presParOf" srcId="{BAFEA7BB-323A-4828-B368-93E6328941F8}" destId="{C2079115-95BD-493E-8EB3-15EC1B8BB56B}" srcOrd="1" destOrd="0" presId="urn:microsoft.com/office/officeart/2005/8/layout/cycle4#2"/>
    <dgm:cxn modelId="{D11A4E10-306B-4C63-8AC4-528BF3B48D10}" type="presParOf" srcId="{BAFEA7BB-323A-4828-B368-93E6328941F8}" destId="{13B2B3AB-9E53-4CB5-8CD9-BDDC71C11709}" srcOrd="2" destOrd="0" presId="urn:microsoft.com/office/officeart/2005/8/layout/cycle4#2"/>
    <dgm:cxn modelId="{409C61F4-507A-4474-B064-40656B436962}" type="presParOf" srcId="{BAFEA7BB-323A-4828-B368-93E6328941F8}" destId="{F2ABEFAF-4ECF-4A01-BE44-095E5F371E2A}" srcOrd="3" destOrd="0" presId="urn:microsoft.com/office/officeart/2005/8/layout/cycle4#2"/>
    <dgm:cxn modelId="{683020C5-92AE-4FF6-BA8A-10F30EC23E79}" type="presParOf" srcId="{BAFEA7BB-323A-4828-B368-93E6328941F8}" destId="{ABB99FAB-9AAD-4973-8224-BBC47F4B2578}" srcOrd="4" destOrd="0" presId="urn:microsoft.com/office/officeart/2005/8/layout/cycle4#2"/>
    <dgm:cxn modelId="{DDA833BB-9337-4FF2-9281-889D965DFC3A}" type="presParOf" srcId="{D7FC1D9F-4A77-4C3C-B2A7-E9CB0EF28206}" destId="{460D011C-8895-4965-9F38-C7F37A5DAABF}" srcOrd="2" destOrd="0" presId="urn:microsoft.com/office/officeart/2005/8/layout/cycle4#2"/>
    <dgm:cxn modelId="{9FDB4D91-CB50-465A-BE8E-144E24F66022}" type="presParOf" srcId="{D7FC1D9F-4A77-4C3C-B2A7-E9CB0EF28206}" destId="{528A6B68-C519-4DFE-9A4A-8FA0BDB966AD}" srcOrd="3" destOrd="0" presId="urn:microsoft.com/office/officeart/2005/8/layout/cycle4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A2BE54-9841-4AEF-B001-EABF67D69292}">
      <dsp:nvSpPr>
        <dsp:cNvPr id="0" name=""/>
        <dsp:cNvSpPr/>
      </dsp:nvSpPr>
      <dsp:spPr>
        <a:xfrm rot="16200000">
          <a:off x="819472" y="-815323"/>
          <a:ext cx="6858000" cy="8488646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0" tIns="0" rIns="38100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6000" b="1" kern="1200" smtClean="0"/>
            <a:t> </a:t>
          </a:r>
          <a:r>
            <a:rPr lang="ru-RU" sz="6600" b="1" kern="1200" smtClean="0"/>
            <a:t>Работа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6600" b="1" kern="1200" smtClean="0"/>
            <a:t>с одарёнными детьми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800" kern="1200" dirty="0"/>
        </a:p>
      </dsp:txBody>
      <dsp:txXfrm rot="5400000">
        <a:off x="4149" y="1371600"/>
        <a:ext cx="8488646" cy="4114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0D2B54-A67D-4593-BFF7-5A5687B4F210}">
      <dsp:nvSpPr>
        <dsp:cNvPr id="0" name=""/>
        <dsp:cNvSpPr/>
      </dsp:nvSpPr>
      <dsp:spPr>
        <a:xfrm>
          <a:off x="2163528" y="13"/>
          <a:ext cx="6500866" cy="225581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911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800" b="1" kern="1200" dirty="0" smtClean="0"/>
            <a:t>Цель</a:t>
          </a:r>
          <a:endParaRPr lang="ru-RU" sz="8800" b="1" kern="1200" dirty="0"/>
        </a:p>
      </dsp:txBody>
      <dsp:txXfrm>
        <a:off x="3030310" y="394780"/>
        <a:ext cx="4767301" cy="1015114"/>
      </dsp:txXfrm>
    </dsp:sp>
    <dsp:sp modelId="{D0AD8A42-79E9-4A53-811B-7B6BA1264B27}">
      <dsp:nvSpPr>
        <dsp:cNvPr id="0" name=""/>
        <dsp:cNvSpPr/>
      </dsp:nvSpPr>
      <dsp:spPr>
        <a:xfrm>
          <a:off x="2779566" y="2566140"/>
          <a:ext cx="6544961" cy="4291859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их самореализации, профессионального самоопределения в соответствии со  способностями.</a:t>
          </a:r>
          <a:endParaRPr lang="ru-RU" sz="6000" b="1" kern="1200" dirty="0"/>
        </a:p>
      </dsp:txBody>
      <dsp:txXfrm>
        <a:off x="4781233" y="3674870"/>
        <a:ext cx="3926977" cy="2360522"/>
      </dsp:txXfrm>
    </dsp:sp>
    <dsp:sp modelId="{8A90D2DD-402A-412E-8853-0382DE478E98}">
      <dsp:nvSpPr>
        <dsp:cNvPr id="0" name=""/>
        <dsp:cNvSpPr/>
      </dsp:nvSpPr>
      <dsp:spPr>
        <a:xfrm>
          <a:off x="0" y="1082508"/>
          <a:ext cx="5221693" cy="4256208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 </a:t>
          </a:r>
          <a:r>
            <a:rPr lang="ru-RU" sz="2800" b="1" kern="1200" dirty="0" smtClean="0"/>
            <a:t>Создать условия для выявления, поддержки и оптимального развития одаренных детей; </a:t>
          </a:r>
          <a:endParaRPr lang="ru-RU" sz="3200" b="1" kern="1200" dirty="0"/>
        </a:p>
      </dsp:txBody>
      <dsp:txXfrm>
        <a:off x="491709" y="2182029"/>
        <a:ext cx="3133015" cy="23409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0723AC-5C22-4592-840F-B30B4688AC2D}">
      <dsp:nvSpPr>
        <dsp:cNvPr id="0" name=""/>
        <dsp:cNvSpPr/>
      </dsp:nvSpPr>
      <dsp:spPr>
        <a:xfrm rot="16200000">
          <a:off x="-1694531" y="1696837"/>
          <a:ext cx="6858000" cy="3464324"/>
        </a:xfrm>
        <a:prstGeom prst="flowChartManualOperation">
          <a:avLst/>
        </a:prstGeom>
        <a:gradFill rotWithShape="1">
          <a:gsLst>
            <a:gs pos="0">
              <a:schemeClr val="accent5">
                <a:shade val="15000"/>
                <a:satMod val="180000"/>
              </a:schemeClr>
            </a:gs>
            <a:gs pos="50000">
              <a:schemeClr val="accent5">
                <a:shade val="45000"/>
                <a:satMod val="170000"/>
              </a:schemeClr>
            </a:gs>
            <a:gs pos="70000">
              <a:schemeClr val="accent5">
                <a:tint val="99000"/>
                <a:shade val="65000"/>
                <a:satMod val="155000"/>
              </a:schemeClr>
            </a:gs>
            <a:gs pos="100000">
              <a:schemeClr val="accent5"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5">
              <a:satMod val="300000"/>
            </a:schemeClr>
          </a:contourClr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smtClean="0"/>
            <a:t>Основные задачи, которые стоит перед педагогическим коллективом СОШ </a:t>
          </a:r>
          <a:r>
            <a:rPr lang="ru-RU" sz="3400" b="1" kern="1200" smtClean="0"/>
            <a:t>№17:</a:t>
          </a:r>
          <a:endParaRPr lang="ru-RU" sz="3400" b="1" kern="1200" dirty="0"/>
        </a:p>
      </dsp:txBody>
      <dsp:txXfrm rot="5400000">
        <a:off x="2307" y="1371599"/>
        <a:ext cx="3464324" cy="4114800"/>
      </dsp:txXfrm>
    </dsp:sp>
    <dsp:sp modelId="{32074174-253B-4CC8-8684-6896390164BB}">
      <dsp:nvSpPr>
        <dsp:cNvPr id="0" name=""/>
        <dsp:cNvSpPr/>
      </dsp:nvSpPr>
      <dsp:spPr>
        <a:xfrm rot="16200000">
          <a:off x="1482510" y="2151280"/>
          <a:ext cx="6858000" cy="2555438"/>
        </a:xfrm>
        <a:prstGeom prst="flowChartManualOperation">
          <a:avLst/>
        </a:prstGeom>
        <a:gradFill rotWithShape="1">
          <a:gsLst>
            <a:gs pos="0">
              <a:schemeClr val="accent3">
                <a:shade val="15000"/>
                <a:satMod val="180000"/>
              </a:schemeClr>
            </a:gs>
            <a:gs pos="50000">
              <a:schemeClr val="accent3">
                <a:shade val="45000"/>
                <a:satMod val="170000"/>
              </a:schemeClr>
            </a:gs>
            <a:gs pos="70000">
              <a:schemeClr val="accent3">
                <a:tint val="99000"/>
                <a:shade val="65000"/>
                <a:satMod val="155000"/>
              </a:schemeClr>
            </a:gs>
            <a:gs pos="100000">
              <a:schemeClr val="accent3"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3">
              <a:satMod val="300000"/>
            </a:schemeClr>
          </a:contourClr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smtClean="0"/>
            <a:t>обеспечить  школьное образование, создав условия для всестороннего развития каждого ученика;</a:t>
          </a:r>
          <a:endParaRPr lang="ru-RU" sz="2300" b="1" kern="1200" dirty="0"/>
        </a:p>
      </dsp:txBody>
      <dsp:txXfrm rot="5400000">
        <a:off x="3633791" y="1371599"/>
        <a:ext cx="2555438" cy="4114800"/>
      </dsp:txXfrm>
    </dsp:sp>
    <dsp:sp modelId="{00921B3F-F348-43A6-A4A2-E6C6BC1ED67D}">
      <dsp:nvSpPr>
        <dsp:cNvPr id="0" name=""/>
        <dsp:cNvSpPr/>
      </dsp:nvSpPr>
      <dsp:spPr>
        <a:xfrm rot="16200000">
          <a:off x="4230224" y="2126104"/>
          <a:ext cx="6858000" cy="2605790"/>
        </a:xfrm>
        <a:prstGeom prst="flowChartManualOperation">
          <a:avLst/>
        </a:prstGeom>
        <a:gradFill rotWithShape="1">
          <a:gsLst>
            <a:gs pos="0">
              <a:schemeClr val="accent6">
                <a:shade val="15000"/>
                <a:satMod val="180000"/>
              </a:schemeClr>
            </a:gs>
            <a:gs pos="50000">
              <a:schemeClr val="accent6">
                <a:shade val="45000"/>
                <a:satMod val="170000"/>
              </a:schemeClr>
            </a:gs>
            <a:gs pos="70000">
              <a:schemeClr val="accent6">
                <a:tint val="99000"/>
                <a:shade val="65000"/>
                <a:satMod val="155000"/>
              </a:schemeClr>
            </a:gs>
            <a:gs pos="100000">
              <a:schemeClr val="accent6"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6">
              <a:satMod val="300000"/>
            </a:schemeClr>
          </a:contourClr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/>
            <a:t>помочь каждому ребенку развиваться в той области творчества, где он наиболее активно сможет проявить свои способности и таланты.</a:t>
          </a:r>
          <a:endParaRPr lang="ru-RU" sz="2400" b="1" kern="1200" dirty="0"/>
        </a:p>
      </dsp:txBody>
      <dsp:txXfrm rot="5400000">
        <a:off x="6356329" y="1371599"/>
        <a:ext cx="2605790" cy="41148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831CE5-812E-4168-9C7A-81DC7EF23FCD}">
      <dsp:nvSpPr>
        <dsp:cNvPr id="0" name=""/>
        <dsp:cNvSpPr/>
      </dsp:nvSpPr>
      <dsp:spPr>
        <a:xfrm>
          <a:off x="637227" y="-109555"/>
          <a:ext cx="3883533" cy="3595657"/>
        </a:xfrm>
        <a:prstGeom prst="pieWedg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2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baseline="0" dirty="0" smtClean="0"/>
            <a:t>Одним из приоритетных направлений в работе с одаренными детьми является организация исследовательской деятельности. </a:t>
          </a:r>
          <a:endParaRPr lang="ru-RU" sz="2000" b="1" i="0" kern="1200" baseline="0" dirty="0"/>
        </a:p>
      </dsp:txBody>
      <dsp:txXfrm>
        <a:off x="1774687" y="943589"/>
        <a:ext cx="2746073" cy="2542513"/>
      </dsp:txXfrm>
    </dsp:sp>
    <dsp:sp modelId="{C2079115-95BD-493E-8EB3-15EC1B8BB56B}">
      <dsp:nvSpPr>
        <dsp:cNvPr id="0" name=""/>
        <dsp:cNvSpPr/>
      </dsp:nvSpPr>
      <dsp:spPr>
        <a:xfrm rot="5400000">
          <a:off x="4672971" y="-206397"/>
          <a:ext cx="3748768" cy="3807833"/>
        </a:xfrm>
        <a:prstGeom prst="pieWedg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3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i="0" kern="1200" baseline="0" dirty="0" smtClean="0"/>
            <a:t>В связи с этим в школе функционирует научное общество учащихся «ДАНКО», в рамках работы которого стало уже традицией проведение в школе научных конференций.</a:t>
          </a:r>
          <a:endParaRPr lang="ru-RU" sz="1800" b="1" i="0" kern="1200" baseline="0" dirty="0" smtClean="0"/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 rot="-5400000">
        <a:off x="4643439" y="921125"/>
        <a:ext cx="2692545" cy="2650779"/>
      </dsp:txXfrm>
    </dsp:sp>
    <dsp:sp modelId="{13B2B3AB-9E53-4CB5-8CD9-BDDC71C11709}">
      <dsp:nvSpPr>
        <dsp:cNvPr id="0" name=""/>
        <dsp:cNvSpPr/>
      </dsp:nvSpPr>
      <dsp:spPr>
        <a:xfrm rot="10800000">
          <a:off x="4714879" y="3643326"/>
          <a:ext cx="3654577" cy="3032019"/>
        </a:xfrm>
        <a:prstGeom prst="pieWedg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4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В этом учебном году в школе исследовательская работа была организована более эффективно. </a:t>
          </a:r>
          <a:endParaRPr lang="ru-RU" sz="1800" b="1" kern="1200" dirty="0"/>
        </a:p>
      </dsp:txBody>
      <dsp:txXfrm rot="10800000">
        <a:off x="4714879" y="3643326"/>
        <a:ext cx="2584176" cy="2143961"/>
      </dsp:txXfrm>
    </dsp:sp>
    <dsp:sp modelId="{F2ABEFAF-4ECF-4A01-BE44-095E5F371E2A}">
      <dsp:nvSpPr>
        <dsp:cNvPr id="0" name=""/>
        <dsp:cNvSpPr/>
      </dsp:nvSpPr>
      <dsp:spPr>
        <a:xfrm rot="16200000">
          <a:off x="1074490" y="3261592"/>
          <a:ext cx="3103488" cy="3803659"/>
        </a:xfrm>
        <a:prstGeom prst="pieWedg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5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b="1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600" b="1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/>
            <a:t>Повысилось не только количество призовых мест, но и предметные области, и уровень участия в исследовательской  и проектной деятельности.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 rot="5400000">
        <a:off x="1838471" y="3611678"/>
        <a:ext cx="2689593" cy="2194497"/>
      </dsp:txXfrm>
    </dsp:sp>
    <dsp:sp modelId="{460D011C-8895-4965-9F38-C7F37A5DAABF}">
      <dsp:nvSpPr>
        <dsp:cNvPr id="0" name=""/>
        <dsp:cNvSpPr/>
      </dsp:nvSpPr>
      <dsp:spPr>
        <a:xfrm>
          <a:off x="4071678" y="2755180"/>
          <a:ext cx="1000642" cy="870123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tint val="4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2">
              <a:tint val="40000"/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528A6B68-C519-4DFE-9A4A-8FA0BDB966AD}">
      <dsp:nvSpPr>
        <dsp:cNvPr id="0" name=""/>
        <dsp:cNvSpPr/>
      </dsp:nvSpPr>
      <dsp:spPr>
        <a:xfrm rot="10800000">
          <a:off x="4071678" y="3089843"/>
          <a:ext cx="1000642" cy="870123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tint val="4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2">
              <a:tint val="40000"/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#2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6FD2AE-25D4-43E4-A196-0ED5C52EE776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C1C2F-DDC6-4F60-AFC8-91A95B132ED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C1C2F-DDC6-4F60-AFC8-91A95B132ED1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C1C2F-DDC6-4F60-AFC8-91A95B132ED1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87DE7-85D3-4D99-9CA5-17C8170DD875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3383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package" Target="../embeddings/______Microsoft_Office_PowerPoint13.sldx"/><Relationship Id="rId4" Type="http://schemas.openxmlformats.org/officeDocument/2006/relationships/image" Target="../media/image5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852244"/>
            <a:ext cx="9144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Анализ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деятельности </a:t>
            </a: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МБОУ СОШ</a:t>
            </a:r>
            <a:r>
              <a:rPr lang="ru-RU" sz="28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</a:t>
            </a:r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№17 </a:t>
            </a:r>
          </a:p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за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2018-2019 </a:t>
            </a:r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учебный год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1026" name="Picture 2" descr="D:\Секретарь\Фото\День героев России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3929058" cy="2946793"/>
          </a:xfrm>
          <a:prstGeom prst="rect">
            <a:avLst/>
          </a:prstGeom>
          <a:noFill/>
        </p:spPr>
      </p:pic>
      <p:pic>
        <p:nvPicPr>
          <p:cNvPr id="9" name="Рисунок 8" descr="D:\Секретарь\Фото\День единства народов Дагестана 2018\20180914_165241.jpg"/>
          <p:cNvPicPr/>
          <p:nvPr/>
        </p:nvPicPr>
        <p:blipFill>
          <a:blip r:embed="rId4" cstate="print"/>
          <a:srcRect b="17219"/>
          <a:stretch>
            <a:fillRect/>
          </a:stretch>
        </p:blipFill>
        <p:spPr bwMode="auto">
          <a:xfrm>
            <a:off x="0" y="3286124"/>
            <a:ext cx="385762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Секретарь\Фото\Казиахмедов С.Г. - 2019\3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99050" y="0"/>
            <a:ext cx="4044950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Секретарь\Фото\Казиахмедов С.Г. - 2019\6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3505" y="3000372"/>
            <a:ext cx="400049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Секретарь\Фото\Последний звонок 2019\1.jpg"/>
          <p:cNvPicPr/>
          <p:nvPr/>
        </p:nvPicPr>
        <p:blipFill>
          <a:blip r:embed="rId7">
            <a:lum bright="15000" contrast="10000"/>
          </a:blip>
          <a:srcRect b="16827"/>
          <a:stretch>
            <a:fillRect/>
          </a:stretch>
        </p:blipFill>
        <p:spPr bwMode="auto">
          <a:xfrm>
            <a:off x="2571736" y="1071546"/>
            <a:ext cx="4011599" cy="263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Секретарь\Фото\Фото Ассациация библиотекарей\20190424_102721.jpg"/>
          <p:cNvPicPr/>
          <p:nvPr/>
        </p:nvPicPr>
        <p:blipFill>
          <a:blip r:embed="rId8" cstate="print"/>
          <a:srcRect l="13308" t="4914" r="6196"/>
          <a:stretch>
            <a:fillRect/>
          </a:stretch>
        </p:blipFill>
        <p:spPr bwMode="auto">
          <a:xfrm>
            <a:off x="3571868" y="3357562"/>
            <a:ext cx="2100825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Рисунок 13" descr="D:\Секретарь\Фото\ФОТО Керчь мы с тобой\11.jpg"/>
          <p:cNvPicPr/>
          <p:nvPr/>
        </p:nvPicPr>
        <p:blipFill>
          <a:blip r:embed="rId9" cstate="print"/>
          <a:srcRect b="16453"/>
          <a:stretch>
            <a:fillRect/>
          </a:stretch>
        </p:blipFill>
        <p:spPr bwMode="auto">
          <a:xfrm>
            <a:off x="0" y="2357430"/>
            <a:ext cx="2643174" cy="1428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Рисунок 14" descr="D:\Секретарь\Фото\Фото Ночь накануне Рождества\20190420_121142.jpg"/>
          <p:cNvPicPr/>
          <p:nvPr/>
        </p:nvPicPr>
        <p:blipFill>
          <a:blip r:embed="rId10" cstate="print">
            <a:lum bright="13000" contrast="9000"/>
          </a:blip>
          <a:srcRect t="20299"/>
          <a:stretch>
            <a:fillRect/>
          </a:stretch>
        </p:blipFill>
        <p:spPr bwMode="auto">
          <a:xfrm>
            <a:off x="3143240" y="-214338"/>
            <a:ext cx="2643206" cy="171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Рисунок 15" descr="D:\Секретарь\Фото\Фото Турнира по стритболу\20190427_093346.jpg"/>
          <p:cNvPicPr/>
          <p:nvPr/>
        </p:nvPicPr>
        <p:blipFill>
          <a:blip r:embed="rId11" cstate="print"/>
          <a:srcRect l="8177" t="6197" r="2671" b="13461"/>
          <a:stretch>
            <a:fillRect/>
          </a:stretch>
        </p:blipFill>
        <p:spPr bwMode="auto">
          <a:xfrm>
            <a:off x="6419868" y="1928802"/>
            <a:ext cx="2724132" cy="20812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Картинки по запросу фон для презентации школ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28596" y="3000372"/>
            <a:ext cx="8429684" cy="3357586"/>
          </a:xfrm>
        </p:spPr>
        <p:txBody>
          <a:bodyPr/>
          <a:lstStyle/>
          <a:p>
            <a:pPr algn="ctr">
              <a:buNone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«Инновационная деятельность и развитие профессионально - личностных качеств педагогов как необходимое условие повышения качества образования»</a:t>
            </a:r>
            <a:endParaRPr lang="ru-RU" sz="32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1514291"/>
            <a:ext cx="78581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FF"/>
                </a:solidFill>
              </a:rPr>
              <a:t>Методическая тема </a:t>
            </a:r>
          </a:p>
          <a:p>
            <a:pPr algn="ctr"/>
            <a:r>
              <a:rPr lang="ru-RU" sz="3600" b="1" dirty="0" smtClean="0">
                <a:solidFill>
                  <a:srgbClr val="0000FF"/>
                </a:solidFill>
              </a:rPr>
              <a:t>на  2018-2019 учебный год: </a:t>
            </a:r>
            <a:endParaRPr lang="ru-RU" sz="3600" b="1" dirty="0">
              <a:solidFill>
                <a:srgbClr val="0000FF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85852" y="1857364"/>
            <a:ext cx="54292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9288" algn="l"/>
              </a:tabLst>
            </a:pP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238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Documents and Settings\Администратор\Рабочий стол\ShkolDoskaSlideMini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0"/>
            <a:ext cx="9715568" cy="714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85852" y="285728"/>
            <a:ext cx="76438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Тематика педсоветов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в 2018-2019 </a:t>
            </a:r>
            <a:r>
              <a:rPr lang="ru-RU" sz="2800" b="1" dirty="0" err="1" smtClean="0">
                <a:solidFill>
                  <a:srgbClr val="FF0000"/>
                </a:solidFill>
              </a:rPr>
              <a:t>уч</a:t>
            </a:r>
            <a:r>
              <a:rPr lang="ru-RU" sz="2800" b="1" dirty="0" smtClean="0">
                <a:solidFill>
                  <a:srgbClr val="FF0000"/>
                </a:solidFill>
              </a:rPr>
              <a:t>. году: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 </a:t>
            </a:r>
            <a:endParaRPr lang="ru-RU" sz="2400" dirty="0" smtClean="0"/>
          </a:p>
          <a:p>
            <a:endParaRPr lang="ru-RU" dirty="0"/>
          </a:p>
        </p:txBody>
      </p:sp>
      <p:sp>
        <p:nvSpPr>
          <p:cNvPr id="62466" name="AutoShape 2" descr="Картинки по запросу фон для презентации школ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357290" y="1428736"/>
          <a:ext cx="7572428" cy="5003354"/>
        </p:xfrm>
        <a:graphic>
          <a:graphicData uri="http://schemas.openxmlformats.org/drawingml/2006/table">
            <a:tbl>
              <a:tblPr/>
              <a:tblGrid>
                <a:gridCol w="15651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073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0819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Ноябрь </a:t>
                      </a:r>
                      <a:endParaRPr lang="ru-RU" sz="1800" b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312" marR="6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1) Инновационная   деятельность и развитие профессионально-личностных качества педагогов как необходимое условие  повышения качества образования.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2) Подведение итогов </a:t>
                      </a: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 четверти.                            </a:t>
                      </a:r>
                      <a:endParaRPr lang="ru-RU" sz="20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О 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подготовке учащихся к ГИА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3) Результаты школьного этапа ВОШ.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312" marR="6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349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Январь </a:t>
                      </a:r>
                      <a:endParaRPr lang="ru-RU" sz="1800" b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312" marR="6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1) Создание целостной системы работы с одаренными детьми (реализация программы «Одаренные дети»)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2) О результатах пробных ОГЭ и ЕГЭ по математике и русскому языку.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3) Итоги </a:t>
                      </a: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II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 четверти  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312" marR="6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409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Март </a:t>
                      </a:r>
                      <a:endParaRPr lang="ru-RU" sz="1800" b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312" marR="6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1) Реализация идей РДШ в воспитательном процессе МБОУ СОШ № 17  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2) Итоги </a:t>
                      </a: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III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 четверти  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312" marR="603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Documents and Settings\Администратор\Рабочий стол\ShkolDoskaSlideMini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4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3004" y="285728"/>
            <a:ext cx="7772400" cy="107157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Характеристика ученического коллектива 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1357298"/>
            <a:ext cx="7500990" cy="5286412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/>
              <a:t>На начало 2018 – 2019 учебного  года в школе обучалось </a:t>
            </a:r>
            <a:r>
              <a:rPr lang="ru-RU" sz="2400" b="1" dirty="0" smtClean="0">
                <a:solidFill>
                  <a:srgbClr val="FF0000"/>
                </a:solidFill>
              </a:rPr>
              <a:t>741</a:t>
            </a:r>
            <a:r>
              <a:rPr lang="ru-RU" sz="2400" dirty="0" smtClean="0"/>
              <a:t> учащихся: </a:t>
            </a:r>
          </a:p>
          <a:p>
            <a:pPr algn="l"/>
            <a:r>
              <a:rPr lang="ru-RU" sz="2400" dirty="0" smtClean="0"/>
              <a:t>34 класса – комплекта. </a:t>
            </a:r>
          </a:p>
          <a:p>
            <a:pPr algn="l"/>
            <a:r>
              <a:rPr lang="ru-RU" sz="2400" dirty="0" smtClean="0"/>
              <a:t>Прибыло </a:t>
            </a:r>
            <a:r>
              <a:rPr lang="ru-RU" sz="2400" b="1" dirty="0" smtClean="0">
                <a:solidFill>
                  <a:srgbClr val="FF0000"/>
                </a:solidFill>
              </a:rPr>
              <a:t>8</a:t>
            </a:r>
            <a:r>
              <a:rPr lang="ru-RU" sz="2400" dirty="0" smtClean="0">
                <a:solidFill>
                  <a:srgbClr val="FF0000"/>
                </a:solidFill>
              </a:rPr>
              <a:t>,</a:t>
            </a:r>
            <a:r>
              <a:rPr lang="ru-RU" sz="2400" dirty="0" smtClean="0"/>
              <a:t> выбыло – </a:t>
            </a:r>
            <a:r>
              <a:rPr lang="ru-RU" sz="2400" b="1" dirty="0" smtClean="0">
                <a:solidFill>
                  <a:srgbClr val="FF0000"/>
                </a:solidFill>
              </a:rPr>
              <a:t>10.  </a:t>
            </a:r>
          </a:p>
          <a:p>
            <a:pPr algn="l"/>
            <a:r>
              <a:rPr lang="ru-RU" sz="2400" dirty="0" smtClean="0"/>
              <a:t>На конец учебного года о –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739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smtClean="0"/>
              <a:t>уч-ся. </a:t>
            </a:r>
          </a:p>
          <a:p>
            <a:pPr algn="l"/>
            <a:r>
              <a:rPr lang="ru-RU" sz="2400" b="1" dirty="0" smtClean="0"/>
              <a:t>Начальная школа 1 – 4 классы – </a:t>
            </a:r>
            <a:r>
              <a:rPr lang="ru-RU" sz="2400" b="1" dirty="0" smtClean="0">
                <a:solidFill>
                  <a:srgbClr val="FF0000"/>
                </a:solidFill>
              </a:rPr>
              <a:t>357</a:t>
            </a:r>
            <a:r>
              <a:rPr lang="ru-RU" sz="2400" b="1" dirty="0" smtClean="0"/>
              <a:t> учащиеся</a:t>
            </a:r>
          </a:p>
          <a:p>
            <a:pPr algn="l"/>
            <a:r>
              <a:rPr lang="ru-RU" sz="2400" b="1" dirty="0" smtClean="0"/>
              <a:t>Основная школа 5 – 9 классы  – </a:t>
            </a:r>
            <a:r>
              <a:rPr lang="ru-RU" sz="2400" b="1" dirty="0" smtClean="0">
                <a:solidFill>
                  <a:srgbClr val="FF0000"/>
                </a:solidFill>
              </a:rPr>
              <a:t>354</a:t>
            </a:r>
            <a:r>
              <a:rPr lang="ru-RU" sz="2400" b="1" dirty="0" smtClean="0"/>
              <a:t>  уч-ся,</a:t>
            </a:r>
          </a:p>
          <a:p>
            <a:pPr algn="l"/>
            <a:r>
              <a:rPr lang="ru-RU" sz="2400" b="1" dirty="0" smtClean="0"/>
              <a:t>Старшая школа 10 – 11 – </a:t>
            </a:r>
            <a:r>
              <a:rPr lang="ru-RU" sz="2400" b="1" dirty="0" smtClean="0">
                <a:solidFill>
                  <a:srgbClr val="FF0000"/>
                </a:solidFill>
              </a:rPr>
              <a:t>28</a:t>
            </a:r>
            <a:r>
              <a:rPr lang="ru-RU" sz="2400" b="1" dirty="0" smtClean="0"/>
              <a:t> уч-ся. </a:t>
            </a:r>
            <a:endParaRPr lang="ru-RU" sz="2400" dirty="0" smtClean="0"/>
          </a:p>
          <a:p>
            <a:pPr algn="l"/>
            <a:r>
              <a:rPr lang="ru-RU" sz="2400" b="1" dirty="0" smtClean="0">
                <a:solidFill>
                  <a:srgbClr val="FF0000"/>
                </a:solidFill>
              </a:rPr>
              <a:t>Переведены условно:</a:t>
            </a:r>
            <a:endParaRPr lang="ru-RU" sz="2400" dirty="0" smtClean="0"/>
          </a:p>
          <a:p>
            <a:pPr algn="l"/>
            <a:r>
              <a:rPr lang="ru-RU" sz="2400" dirty="0" smtClean="0"/>
              <a:t>   4Г класс – </a:t>
            </a:r>
            <a:r>
              <a:rPr lang="ru-RU" sz="2400" dirty="0" err="1" smtClean="0"/>
              <a:t>Муртузалиев</a:t>
            </a:r>
            <a:r>
              <a:rPr lang="ru-RU" sz="2400" dirty="0" smtClean="0"/>
              <a:t> Э.</a:t>
            </a:r>
          </a:p>
          <a:p>
            <a:pPr algn="l"/>
            <a:r>
              <a:rPr lang="ru-RU" sz="2400" dirty="0" smtClean="0"/>
              <a:t>   5В класс – Ахмедов А.</a:t>
            </a:r>
          </a:p>
          <a:p>
            <a:pPr algn="l"/>
            <a:r>
              <a:rPr lang="ru-RU" sz="2400" dirty="0" smtClean="0"/>
              <a:t>   7В класс – </a:t>
            </a:r>
            <a:r>
              <a:rPr lang="ru-RU" sz="2400" dirty="0" err="1" smtClean="0"/>
              <a:t>Габзаев</a:t>
            </a:r>
            <a:r>
              <a:rPr lang="ru-RU" sz="2400" dirty="0" smtClean="0"/>
              <a:t> А., Ибрагимов И. </a:t>
            </a:r>
          </a:p>
          <a:p>
            <a:pPr algn="l"/>
            <a:endParaRPr lang="ru-RU" sz="2400" dirty="0" smtClean="0"/>
          </a:p>
          <a:p>
            <a:pPr algn="l"/>
            <a:endParaRPr lang="ru-RU" sz="2400" dirty="0" smtClean="0"/>
          </a:p>
          <a:p>
            <a:pPr algn="l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Documents and Settings\Администратор\Рабочий стол\ShkolDoskaSlideMini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4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04" y="3571876"/>
            <a:ext cx="7129458" cy="2928958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rgbClr val="FF0000"/>
                </a:solidFill>
              </a:rPr>
              <a:t>На семейной форме обучения:</a:t>
            </a:r>
          </a:p>
          <a:p>
            <a:pPr algn="l"/>
            <a:r>
              <a:rPr lang="ru-RU" sz="2800" b="1" dirty="0" smtClean="0">
                <a:solidFill>
                  <a:schemeClr val="tx1"/>
                </a:solidFill>
              </a:rPr>
              <a:t>1класс-Омарова С.</a:t>
            </a:r>
          </a:p>
          <a:p>
            <a:pPr algn="l"/>
            <a:r>
              <a:rPr lang="ru-RU" sz="2800" b="1" dirty="0" smtClean="0">
                <a:solidFill>
                  <a:schemeClr val="tx1"/>
                </a:solidFill>
              </a:rPr>
              <a:t>              </a:t>
            </a:r>
            <a:r>
              <a:rPr lang="ru-RU" sz="2800" b="1" dirty="0" err="1" smtClean="0">
                <a:solidFill>
                  <a:schemeClr val="tx1"/>
                </a:solidFill>
              </a:rPr>
              <a:t>Музафарова</a:t>
            </a:r>
            <a:r>
              <a:rPr lang="ru-RU" sz="2800" b="1" dirty="0" smtClean="0">
                <a:solidFill>
                  <a:schemeClr val="tx1"/>
                </a:solidFill>
              </a:rPr>
              <a:t> Э.</a:t>
            </a:r>
          </a:p>
          <a:p>
            <a:pPr algn="l"/>
            <a:r>
              <a:rPr lang="ru-RU" sz="2800" b="1" dirty="0" smtClean="0">
                <a:solidFill>
                  <a:schemeClr val="tx1"/>
                </a:solidFill>
              </a:rPr>
              <a:t>2 класс-</a:t>
            </a:r>
            <a:r>
              <a:rPr lang="ru-RU" sz="2800" b="1" dirty="0" err="1" smtClean="0">
                <a:solidFill>
                  <a:schemeClr val="tx1"/>
                </a:solidFill>
              </a:rPr>
              <a:t>Музафарова</a:t>
            </a:r>
            <a:r>
              <a:rPr lang="ru-RU" sz="2800" b="1" dirty="0" smtClean="0">
                <a:solidFill>
                  <a:schemeClr val="tx1"/>
                </a:solidFill>
              </a:rPr>
              <a:t> А.</a:t>
            </a:r>
          </a:p>
          <a:p>
            <a:pPr algn="l"/>
            <a:endParaRPr lang="ru-RU" sz="2400" dirty="0" smtClean="0"/>
          </a:p>
          <a:p>
            <a:pPr algn="l"/>
            <a:endParaRPr lang="ru-RU" sz="2400" dirty="0" smtClean="0"/>
          </a:p>
          <a:p>
            <a:pPr algn="l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00166" y="808664"/>
            <a:ext cx="76438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Организация надомного обучения: </a:t>
            </a:r>
          </a:p>
          <a:p>
            <a:r>
              <a:rPr lang="ru-RU" sz="2800" dirty="0" smtClean="0"/>
              <a:t>   1 класс – </a:t>
            </a:r>
            <a:r>
              <a:rPr lang="ru-RU" sz="2800" dirty="0" err="1" smtClean="0"/>
              <a:t>Рабаданов</a:t>
            </a:r>
            <a:r>
              <a:rPr lang="ru-RU" sz="2800" dirty="0" smtClean="0"/>
              <a:t> Мухаммед, </a:t>
            </a:r>
          </a:p>
          <a:p>
            <a:r>
              <a:rPr lang="ru-RU" sz="2800" dirty="0" smtClean="0"/>
              <a:t>                  Рамазанов Абдуллах.</a:t>
            </a:r>
          </a:p>
          <a:p>
            <a:r>
              <a:rPr lang="ru-RU" sz="2800" dirty="0" smtClean="0"/>
              <a:t>   5 класс – Ахмедов </a:t>
            </a:r>
            <a:r>
              <a:rPr lang="ru-RU" sz="2800" dirty="0" err="1" smtClean="0"/>
              <a:t>Умар</a:t>
            </a:r>
            <a:r>
              <a:rPr lang="ru-RU" sz="2800" dirty="0" smtClean="0"/>
              <a:t> </a:t>
            </a:r>
          </a:p>
          <a:p>
            <a:r>
              <a:rPr lang="ru-RU" sz="2800" dirty="0" smtClean="0"/>
              <a:t>   6 класс – </a:t>
            </a:r>
            <a:r>
              <a:rPr lang="ru-RU" sz="2800" dirty="0" err="1" smtClean="0"/>
              <a:t>Насиров</a:t>
            </a:r>
            <a:r>
              <a:rPr lang="ru-RU" sz="2800" dirty="0" smtClean="0"/>
              <a:t> </a:t>
            </a:r>
            <a:r>
              <a:rPr lang="ru-RU" sz="2800" dirty="0" err="1" smtClean="0"/>
              <a:t>Намик</a:t>
            </a:r>
            <a:r>
              <a:rPr lang="ru-RU" sz="2800" dirty="0" smtClean="0"/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xmlns="" val="415619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642942"/>
          </a:xfrm>
        </p:spPr>
        <p:txBody>
          <a:bodyPr>
            <a:noAutofit/>
          </a:bodyPr>
          <a:lstStyle/>
          <a:p>
            <a:pPr algn="r"/>
            <a:r>
              <a:rPr lang="ru-RU" sz="2800" dirty="0" smtClean="0">
                <a:solidFill>
                  <a:srgbClr val="FF0000"/>
                </a:solidFill>
              </a:rPr>
              <a:t>Качественный анализ за 2018 – 2019 </a:t>
            </a:r>
            <a:r>
              <a:rPr lang="ru-RU" sz="2800" dirty="0" err="1" smtClean="0">
                <a:solidFill>
                  <a:srgbClr val="FF0000"/>
                </a:solidFill>
              </a:rPr>
              <a:t>уч.год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endParaRPr lang="ru-RU" sz="2800" dirty="0">
              <a:solidFill>
                <a:srgbClr val="FF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4282" y="785794"/>
          <a:ext cx="8786873" cy="5500731"/>
        </p:xfrm>
        <a:graphic>
          <a:graphicData uri="http://schemas.openxmlformats.org/drawingml/2006/table">
            <a:tbl>
              <a:tblPr/>
              <a:tblGrid>
                <a:gridCol w="13400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294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39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69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5673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021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80951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6020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Класс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Всего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Отличников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Хорошистов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% качества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по параллелям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8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2-е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81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14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17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36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44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dirty="0" smtClean="0"/>
                        <a:t>60</a:t>
                      </a:r>
                      <a:endParaRPr lang="ru-RU" dirty="0"/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8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3-е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90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19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21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32</a:t>
                      </a: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35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dirty="0" smtClean="0"/>
                        <a:t>57</a:t>
                      </a:r>
                      <a:endParaRPr lang="ru-RU" dirty="0"/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8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4-е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81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29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35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dirty="0" smtClean="0"/>
                        <a:t>49</a:t>
                      </a:r>
                      <a:endParaRPr lang="ru-RU" dirty="0"/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8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Начальная  </a:t>
                      </a:r>
                      <a:endParaRPr lang="ru-RU" sz="16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252 </a:t>
                      </a: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(без 1 классов</a:t>
                      </a: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)      44    </a:t>
                      </a: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6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97</a:t>
                      </a:r>
                      <a:endParaRPr lang="ru-RU" sz="16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38</a:t>
                      </a:r>
                      <a:endParaRPr lang="ru-RU" sz="16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55</a:t>
                      </a:r>
                      <a:endParaRPr lang="ru-RU" sz="16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8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5-е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71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19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26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dirty="0" smtClean="0"/>
                        <a:t>32</a:t>
                      </a:r>
                      <a:endParaRPr lang="ru-RU" dirty="0"/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8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6-е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78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18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23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dirty="0" smtClean="0"/>
                        <a:t>35</a:t>
                      </a:r>
                      <a:endParaRPr lang="ru-RU" dirty="0"/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8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7-е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67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17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dirty="0" smtClean="0"/>
                        <a:t>22</a:t>
                      </a:r>
                      <a:endParaRPr lang="ru-RU" dirty="0"/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8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8-е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56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26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dirty="0" smtClean="0"/>
                        <a:t>31</a:t>
                      </a:r>
                      <a:endParaRPr lang="ru-RU" dirty="0"/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8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9-е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80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1+3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21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26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dirty="0" smtClean="0"/>
                        <a:t>31</a:t>
                      </a:r>
                      <a:endParaRPr lang="ru-RU" dirty="0"/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8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Основная 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352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24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85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23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30,2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28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16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25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dirty="0" smtClean="0"/>
                        <a:t>37</a:t>
                      </a:r>
                      <a:endParaRPr lang="ru-RU" dirty="0"/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28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50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33</a:t>
                      </a:r>
                      <a:endParaRPr lang="ru-RU" dirty="0"/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dirty="0" smtClean="0"/>
                        <a:t>83</a:t>
                      </a:r>
                      <a:endParaRPr lang="ru-RU" dirty="0"/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28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Средняя 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28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32,5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29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60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6294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Итого по школе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632 </a:t>
                      </a: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(без 1 классов)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76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18,5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190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48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285728"/>
            <a:ext cx="8929718" cy="6286544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       Из данной таблицы видно, что самые высокие результаты выдала параллель 10-11 классов -60%, а самые низкие результаты у 7-х классов – 22%. Остальные параллели выдали низкие результаты,  варьирующиеся в пределах 31-35 % качества. Тенденция  снижения %качества обучения наблюдается уже не первый год именно в 7 классах. Видимо это объясняется  неустойчивой мотивацией к учебному процессу, отсутствием должного контроля со стороны родителей и классных руководителей.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26725631"/>
              </p:ext>
            </p:extLst>
          </p:nvPr>
        </p:nvGraphicFramePr>
        <p:xfrm>
          <a:off x="357158" y="1357298"/>
          <a:ext cx="8572559" cy="3643337"/>
        </p:xfrm>
        <a:graphic>
          <a:graphicData uri="http://schemas.openxmlformats.org/drawingml/2006/table">
            <a:tbl>
              <a:tblPr/>
              <a:tblGrid>
                <a:gridCol w="15001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86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286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2869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0013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1438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2869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643688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Учебный год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Уровень обученности, </a:t>
                      </a:r>
                      <a:r>
                        <a:rPr lang="ru-RU" sz="2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Уровень качества знаний, %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22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1-4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5-9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10-11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1-4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5-9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10-11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857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2016-2017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99,6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99,8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59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51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46,6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857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2017-2018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99,5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99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99,5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58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34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69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54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857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2018-2019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99,5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99,2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100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99,5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55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34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60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50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57166"/>
            <a:ext cx="82296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 smtClean="0">
                <a:solidFill>
                  <a:srgbClr val="FF0000"/>
                </a:solidFill>
              </a:rPr>
              <a:t>Сравнительный анализ  качества и обученности за  3 года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214282" y="5211561"/>
            <a:ext cx="878687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4 % качества  потеряны в этом учебном году.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Следует на это обратить внимание всему педагогическому коллективу. 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ПЕДСОВЕТ АВГУСТ\KompPrintMin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9232"/>
            <a:ext cx="9144000" cy="686816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779535"/>
            <a:ext cx="8715436" cy="329267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b="1" dirty="0" smtClean="0"/>
              <a:t>Всероссийские проверочные работа (ВПР) </a:t>
            </a:r>
          </a:p>
          <a:p>
            <a:r>
              <a:rPr lang="ru-RU" sz="2800" dirty="0" smtClean="0"/>
              <a:t>это единая система оценки качества образования, </a:t>
            </a:r>
          </a:p>
          <a:p>
            <a:r>
              <a:rPr lang="ru-RU" sz="2800" dirty="0" smtClean="0"/>
              <a:t>это не только оценка знаний учащихся, но и оценка деятельности учителя.</a:t>
            </a:r>
          </a:p>
          <a:p>
            <a:r>
              <a:rPr lang="ru-RU" sz="2800" dirty="0" smtClean="0"/>
              <a:t>С апреля по май 2019 в 4,5,6 классах были проведены ВПР в штатном режиме. </a:t>
            </a:r>
          </a:p>
        </p:txBody>
      </p:sp>
      <p:pic>
        <p:nvPicPr>
          <p:cNvPr id="32770" name="Picture 2" descr="http://www.vyatsu.ru/uploads/2011/07/05/large/FG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000363" cy="2250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6252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4071942"/>
            <a:ext cx="8229600" cy="1935349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2844" y="-24"/>
            <a:ext cx="8858312" cy="8572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Результаты учащихся 4-х </a:t>
            </a:r>
            <a:r>
              <a:rPr lang="ru-RU" dirty="0" err="1" smtClean="0"/>
              <a:t>кл</a:t>
            </a:r>
            <a:r>
              <a:rPr lang="ru-RU" dirty="0" smtClean="0"/>
              <a:t>. по ВПР </a:t>
            </a:r>
            <a:endParaRPr lang="ru-RU" dirty="0"/>
          </a:p>
        </p:txBody>
      </p:sp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0" y="0"/>
            <a:ext cx="2279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14282" y="992662"/>
          <a:ext cx="8786871" cy="4668586"/>
        </p:xfrm>
        <a:graphic>
          <a:graphicData uri="http://schemas.openxmlformats.org/drawingml/2006/table">
            <a:tbl>
              <a:tblPr/>
              <a:tblGrid>
                <a:gridCol w="6535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607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09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5356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809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5356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5356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8095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8095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53569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653569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58095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482110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Кл.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Ф.И.О</a:t>
                      </a: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Кол-во уч-ся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ВПР – апрель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78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Русский язык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Математика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Times New Roman"/>
                          <a:ea typeface="Calibri"/>
                          <a:cs typeface="Times New Roman"/>
                        </a:rPr>
                        <a:t>Окр.мир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02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Ср.б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Times New Roman"/>
                          <a:ea typeface="Calibri"/>
                          <a:cs typeface="Times New Roman"/>
                        </a:rPr>
                        <a:t>Кач</a:t>
                      </a: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Times New Roman"/>
                          <a:ea typeface="Calibri"/>
                          <a:cs typeface="Times New Roman"/>
                        </a:rPr>
                        <a:t>Усп</a:t>
                      </a: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Ср.б.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Times New Roman"/>
                          <a:ea typeface="Calibri"/>
                          <a:cs typeface="Times New Roman"/>
                        </a:rPr>
                        <a:t>Кач</a:t>
                      </a: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Times New Roman"/>
                          <a:ea typeface="Calibri"/>
                          <a:cs typeface="Times New Roman"/>
                        </a:rPr>
                        <a:t>Усп</a:t>
                      </a: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Ср.б.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Кач.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Усп.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805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4 «а»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Каяева Н.Д.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3,8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72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95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3,9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72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3,8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77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9243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4 </a:t>
                      </a: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«б»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Магомедризаева З.Г.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3,5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95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3,7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55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95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3,6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95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9243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4 «в»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Ибрагимова Э.А.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3,8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57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95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3,7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57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95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3,8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66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70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4 «г»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Ахмедова Г.А.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3,6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94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3,7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61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3,8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61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7843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Итого 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81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3,7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57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95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3,8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61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98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3,8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66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99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3319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42844" y="1481328"/>
            <a:ext cx="8858312" cy="5162382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sz="3100" dirty="0" smtClean="0">
                <a:latin typeface="Calibri" pitchFamily="34" charset="0"/>
              </a:rPr>
              <a:t>В этом году учащиеся 4 классов писали ВПР на муниципальном этапе в феврале и Всероссийский этап проводился в апреле. </a:t>
            </a:r>
          </a:p>
          <a:p>
            <a:pPr algn="just">
              <a:buNone/>
            </a:pPr>
            <a:r>
              <a:rPr lang="ru-RU" sz="3100" dirty="0" smtClean="0">
                <a:latin typeface="Calibri" pitchFamily="34" charset="0"/>
              </a:rPr>
              <a:t>Результаты ВПР выше региональных и на уровне муниципальных в 4А классе, </a:t>
            </a:r>
            <a:r>
              <a:rPr lang="ru-RU" sz="3100" b="1" dirty="0" smtClean="0">
                <a:solidFill>
                  <a:srgbClr val="0000FF"/>
                </a:solidFill>
                <a:latin typeface="Calibri" pitchFamily="34" charset="0"/>
              </a:rPr>
              <a:t>учитель Каяева Н.Д</a:t>
            </a:r>
            <a:r>
              <a:rPr lang="ru-RU" sz="3100" dirty="0" smtClean="0">
                <a:latin typeface="Calibri" pitchFamily="34" charset="0"/>
              </a:rPr>
              <a:t>.              А также выше региональных в 4В классе, </a:t>
            </a:r>
            <a:r>
              <a:rPr lang="ru-RU" sz="3100" b="1" dirty="0" smtClean="0">
                <a:solidFill>
                  <a:srgbClr val="0000FF"/>
                </a:solidFill>
                <a:latin typeface="Calibri" pitchFamily="34" charset="0"/>
              </a:rPr>
              <a:t>учитель Ибрагимова Э.А. </a:t>
            </a:r>
            <a:r>
              <a:rPr lang="ru-RU" sz="3100" dirty="0" smtClean="0">
                <a:latin typeface="Calibri" pitchFamily="34" charset="0"/>
              </a:rPr>
              <a:t>К сожалению, ниже результаты в 4Б и 4Г классах, учителя </a:t>
            </a:r>
            <a:r>
              <a:rPr lang="ru-RU" sz="3100" b="1" dirty="0" smtClean="0">
                <a:solidFill>
                  <a:srgbClr val="0000FF"/>
                </a:solidFill>
                <a:latin typeface="Calibri" pitchFamily="34" charset="0"/>
              </a:rPr>
              <a:t>Магомедризаева З.Г. и Ахмедова Г.А. </a:t>
            </a:r>
          </a:p>
          <a:p>
            <a:pPr algn="just">
              <a:buNone/>
            </a:pPr>
            <a:r>
              <a:rPr lang="ru-RU" sz="3100" dirty="0" smtClean="0">
                <a:latin typeface="Calibri" pitchFamily="34" charset="0"/>
              </a:rPr>
              <a:t>Хочется отметить, что ВПР выполняли все ученики              4-х классов, в том числе и учащиеся со статусом ОВЗ.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Анализ результатов ВПР 4-х классов 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8438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и по запросу фон для презентации школ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059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42844" y="1928802"/>
            <a:ext cx="9001156" cy="4929198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ru-RU" sz="2800" dirty="0" smtClean="0"/>
              <a:t> </a:t>
            </a:r>
          </a:p>
          <a:p>
            <a:r>
              <a:rPr lang="ru-RU" sz="3400" dirty="0" smtClean="0">
                <a:latin typeface="Bookman Old Style" pitchFamily="18" charset="0"/>
              </a:rPr>
              <a:t> </a:t>
            </a:r>
            <a:r>
              <a:rPr lang="ru-RU" sz="4000" b="1" dirty="0" smtClean="0">
                <a:solidFill>
                  <a:srgbClr val="0000FF"/>
                </a:solidFill>
                <a:latin typeface="Bookman Old Style" pitchFamily="18" charset="0"/>
              </a:rPr>
              <a:t>Продолжить работу по совершенствованию модели методического сопровождения образовательного процесса с учетом внедрения ФГОС общего образования.</a:t>
            </a:r>
          </a:p>
          <a:p>
            <a:pPr>
              <a:buNone/>
            </a:pPr>
            <a:endParaRPr lang="ru-RU" sz="4000" b="1" dirty="0" smtClean="0">
              <a:solidFill>
                <a:srgbClr val="0000FF"/>
              </a:solidFill>
              <a:latin typeface="Bookman Old Style" pitchFamily="18" charset="0"/>
            </a:endParaRPr>
          </a:p>
          <a:p>
            <a:r>
              <a:rPr lang="ru-RU" sz="4000" b="1" dirty="0" smtClean="0">
                <a:solidFill>
                  <a:srgbClr val="0000FF"/>
                </a:solidFill>
                <a:latin typeface="Bookman Old Style" pitchFamily="18" charset="0"/>
              </a:rPr>
              <a:t>Создать необходимые условия для внедрения инноваций в УВП, совершенствовать  систему работы  по повышению качества образования через развитие профессионально – личностных качеств педагога. </a:t>
            </a:r>
          </a:p>
          <a:p>
            <a:pPr>
              <a:buNone/>
            </a:pPr>
            <a:endParaRPr lang="ru-RU" sz="4000" b="1" dirty="0" smtClean="0">
              <a:solidFill>
                <a:srgbClr val="0000FF"/>
              </a:solidFill>
              <a:latin typeface="Bookman Old Style" pitchFamily="18" charset="0"/>
            </a:endParaRPr>
          </a:p>
          <a:p>
            <a:r>
              <a:rPr lang="ru-RU" sz="4000" b="1" dirty="0" smtClean="0">
                <a:solidFill>
                  <a:srgbClr val="0000FF"/>
                </a:solidFill>
                <a:latin typeface="Bookman Old Style" pitchFamily="18" charset="0"/>
              </a:rPr>
              <a:t>Усилить работу  по выявлению и поддержке талантливых детей.</a:t>
            </a:r>
          </a:p>
          <a:p>
            <a:pPr>
              <a:buNone/>
            </a:pPr>
            <a:endParaRPr lang="ru-RU" sz="4000" b="1" dirty="0" smtClean="0">
              <a:solidFill>
                <a:srgbClr val="0000FF"/>
              </a:solidFill>
              <a:latin typeface="Bookman Old Style" pitchFamily="18" charset="0"/>
            </a:endParaRPr>
          </a:p>
          <a:p>
            <a:r>
              <a:rPr lang="ru-RU" sz="4000" b="1" dirty="0" smtClean="0">
                <a:solidFill>
                  <a:srgbClr val="0000FF"/>
                </a:solidFill>
                <a:latin typeface="Bookman Old Style" pitchFamily="18" charset="0"/>
              </a:rPr>
              <a:t>Привлечение социально-психологической службы к комплексному обследованию учащихся, изучению различных аспектов их развития, воспитания и обучения.</a:t>
            </a:r>
          </a:p>
          <a:p>
            <a:endParaRPr lang="ru-RU" sz="4000" b="1" dirty="0" smtClean="0">
              <a:solidFill>
                <a:srgbClr val="0000FF"/>
              </a:solidFill>
              <a:latin typeface="Bookman Old Style" pitchFamily="18" charset="0"/>
            </a:endParaRPr>
          </a:p>
          <a:p>
            <a:r>
              <a:rPr lang="ru-RU" sz="4000" b="1" dirty="0" smtClean="0">
                <a:solidFill>
                  <a:srgbClr val="0000FF"/>
                </a:solidFill>
                <a:latin typeface="Bookman Old Style" pitchFamily="18" charset="0"/>
              </a:rPr>
              <a:t>Продолжить работу по направлениям РДШ в школе. </a:t>
            </a:r>
          </a:p>
          <a:p>
            <a:endParaRPr lang="ru-RU" sz="4000" b="1" dirty="0" smtClean="0">
              <a:solidFill>
                <a:srgbClr val="0000FF"/>
              </a:solidFill>
              <a:latin typeface="Bookman Old Style" pitchFamily="18" charset="0"/>
            </a:endParaRPr>
          </a:p>
          <a:p>
            <a:r>
              <a:rPr lang="ru-RU" sz="4000" b="1" dirty="0" smtClean="0">
                <a:solidFill>
                  <a:srgbClr val="0000FF"/>
                </a:solidFill>
                <a:latin typeface="Bookman Old Style" pitchFamily="18" charset="0"/>
              </a:rPr>
              <a:t>Содействовать воспитанию и развитию человека как свободной, ответственной  личности.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2000240"/>
            <a:ext cx="8715436" cy="2857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solidFill>
                  <a:srgbClr val="FF0000"/>
                </a:solidFill>
              </a:rPr>
              <a:t>Задачи МБОУ СОШ  № 17 на 2018 – 2019 учебный год</a:t>
            </a:r>
            <a:r>
              <a:rPr lang="ru-RU" sz="2800" b="0" dirty="0" smtClean="0"/>
              <a:t/>
            </a:r>
            <a:br>
              <a:rPr lang="ru-RU" sz="2800" b="0" dirty="0" smtClean="0"/>
            </a:br>
            <a:endParaRPr lang="ru-RU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642918"/>
            <a:ext cx="857256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u="sng" dirty="0" smtClean="0"/>
              <a:t> Сравнительная характеристика результатов ВПР – 4 класс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3969" name="Rectangle 1"/>
          <p:cNvSpPr>
            <a:spLocks noChangeArrowheads="1"/>
          </p:cNvSpPr>
          <p:nvPr/>
        </p:nvSpPr>
        <p:spPr bwMode="auto">
          <a:xfrm>
            <a:off x="0" y="5000636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4929199"/>
            <a:ext cx="87154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</a:t>
            </a:r>
          </a:p>
          <a:p>
            <a:pPr algn="ctr"/>
            <a:r>
              <a:rPr lang="ru-RU" sz="2000" dirty="0" smtClean="0"/>
              <a:t> </a:t>
            </a:r>
            <a:endParaRPr lang="ru-RU" sz="2000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71439" y="1428736"/>
          <a:ext cx="8929717" cy="4921481"/>
        </p:xfrm>
        <a:graphic>
          <a:graphicData uri="http://schemas.openxmlformats.org/drawingml/2006/table">
            <a:tbl>
              <a:tblPr/>
              <a:tblGrid>
                <a:gridCol w="27207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533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022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5335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14300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Times New Roman"/>
                          <a:ea typeface="Calibri"/>
                          <a:cs typeface="Times New Roman"/>
                        </a:rPr>
                        <a:t>Русский язык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Математи</a:t>
                      </a:r>
                      <a:endParaRPr lang="ru-RU" sz="28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ка</a:t>
                      </a:r>
                      <a:r>
                        <a:rPr lang="ru-RU" sz="2800" b="1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latin typeface="Times New Roman"/>
                          <a:ea typeface="Calibri"/>
                          <a:cs typeface="Times New Roman"/>
                        </a:rPr>
                        <a:t>Окр</a:t>
                      </a:r>
                      <a:r>
                        <a:rPr lang="ru-RU" sz="2800" b="1" dirty="0" smtClean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latin typeface="Times New Roman"/>
                          <a:ea typeface="Calibri"/>
                          <a:cs typeface="Times New Roman"/>
                        </a:rPr>
                        <a:t>мир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4098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Россия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68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/>
                          <a:ea typeface="Calibri"/>
                          <a:cs typeface="Times New Roman"/>
                        </a:rPr>
                        <a:t>78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78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4098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Регион (РД)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61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70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63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88197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Город (Дербент)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72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74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76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88197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Times New Roman"/>
                          <a:ea typeface="Calibri"/>
                          <a:cs typeface="Times New Roman"/>
                        </a:rPr>
                        <a:t>Школа (СОШ №17)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Times New Roman"/>
                          <a:ea typeface="Calibri"/>
                          <a:cs typeface="Times New Roman"/>
                        </a:rPr>
                        <a:t>59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latin typeface="Times New Roman"/>
                          <a:ea typeface="Calibri"/>
                          <a:cs typeface="Times New Roman"/>
                        </a:rPr>
                        <a:t>59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Times New Roman"/>
                          <a:ea typeface="Calibri"/>
                          <a:cs typeface="Times New Roman"/>
                        </a:rPr>
                        <a:t>66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4819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357166"/>
            <a:ext cx="8229600" cy="642942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4400" dirty="0" smtClean="0"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ВПР </a:t>
            </a:r>
            <a:r>
              <a:rPr lang="ru-RU" sz="800" b="0" dirty="0" smtClean="0"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lang="ru-RU" sz="4400" dirty="0" smtClean="0"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5 класс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00034" y="1357298"/>
          <a:ext cx="8215371" cy="388938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8092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839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911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3104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728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Calibri" pitchFamily="34" charset="0"/>
                        </a:rPr>
                        <a:t>Предмет </a:t>
                      </a:r>
                      <a:endParaRPr lang="ru-RU" sz="2400" b="1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Calibri" pitchFamily="34" charset="0"/>
                        </a:rPr>
                        <a:t>Писали</a:t>
                      </a:r>
                      <a:endParaRPr lang="ru-RU" sz="2400" b="1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latin typeface="Calibri" pitchFamily="34" charset="0"/>
                        </a:rPr>
                        <a:t>% </a:t>
                      </a:r>
                      <a:r>
                        <a:rPr lang="ru-RU" sz="2800" b="1" dirty="0" err="1" smtClean="0">
                          <a:latin typeface="Calibri" pitchFamily="34" charset="0"/>
                        </a:rPr>
                        <a:t>кач</a:t>
                      </a:r>
                      <a:r>
                        <a:rPr lang="ru-RU" sz="2800" b="1" dirty="0" smtClean="0">
                          <a:latin typeface="Calibri" pitchFamily="34" charset="0"/>
                        </a:rPr>
                        <a:t>.</a:t>
                      </a:r>
                      <a:endParaRPr lang="ru-RU" sz="2400" b="1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latin typeface="Calibri" pitchFamily="34" charset="0"/>
                        </a:rPr>
                        <a:t>% </a:t>
                      </a:r>
                      <a:r>
                        <a:rPr lang="ru-RU" sz="2800" b="1" dirty="0" err="1" smtClean="0">
                          <a:latin typeface="Calibri" pitchFamily="34" charset="0"/>
                        </a:rPr>
                        <a:t>усп</a:t>
                      </a:r>
                      <a:r>
                        <a:rPr lang="ru-RU" sz="2800" b="1" dirty="0" smtClean="0">
                          <a:latin typeface="Calibri" pitchFamily="34" charset="0"/>
                        </a:rPr>
                        <a:t>.</a:t>
                      </a:r>
                      <a:endParaRPr lang="ru-RU" sz="2400" b="1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28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 pitchFamily="34" charset="0"/>
                        </a:rPr>
                        <a:t>Русский язык</a:t>
                      </a:r>
                      <a:endParaRPr lang="ru-RU" sz="24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Calibri" pitchFamily="34" charset="0"/>
                        </a:rPr>
                        <a:t>68 </a:t>
                      </a:r>
                      <a:endParaRPr lang="ru-RU" sz="24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Calibri" pitchFamily="34" charset="0"/>
                        </a:rPr>
                        <a:t>54,4</a:t>
                      </a:r>
                      <a:endParaRPr lang="ru-RU" sz="24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Calibri" pitchFamily="34" charset="0"/>
                        </a:rPr>
                        <a:t>90</a:t>
                      </a:r>
                      <a:endParaRPr lang="ru-RU" sz="24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28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 pitchFamily="34" charset="0"/>
                        </a:rPr>
                        <a:t>Математика</a:t>
                      </a:r>
                      <a:endParaRPr lang="ru-RU" sz="24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Calibri" pitchFamily="34" charset="0"/>
                        </a:rPr>
                        <a:t>67</a:t>
                      </a:r>
                      <a:endParaRPr lang="ru-RU" sz="24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Calibri" pitchFamily="34" charset="0"/>
                        </a:rPr>
                        <a:t>62,7</a:t>
                      </a:r>
                      <a:endParaRPr lang="ru-RU" sz="24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latin typeface="Calibri" pitchFamily="34" charset="0"/>
                        </a:rPr>
                        <a:t>94</a:t>
                      </a:r>
                      <a:endParaRPr lang="ru-RU" sz="240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981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Calibri" pitchFamily="34" charset="0"/>
                        </a:rPr>
                        <a:t>История </a:t>
                      </a:r>
                      <a:endParaRPr lang="ru-RU" sz="24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latin typeface="Calibri" pitchFamily="34" charset="0"/>
                        </a:rPr>
                        <a:t>67</a:t>
                      </a:r>
                      <a:endParaRPr lang="ru-RU" sz="240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Calibri" pitchFamily="34" charset="0"/>
                        </a:rPr>
                        <a:t>64,2</a:t>
                      </a:r>
                      <a:endParaRPr lang="ru-RU" sz="24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Calibri" pitchFamily="34" charset="0"/>
                        </a:rPr>
                        <a:t>96,7</a:t>
                      </a:r>
                      <a:endParaRPr lang="ru-RU" sz="24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728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latin typeface="Calibri" pitchFamily="34" charset="0"/>
                        </a:rPr>
                        <a:t>Биология </a:t>
                      </a:r>
                      <a:endParaRPr lang="ru-RU" sz="240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Calibri" pitchFamily="34" charset="0"/>
                        </a:rPr>
                        <a:t>65</a:t>
                      </a:r>
                      <a:endParaRPr lang="ru-RU" sz="24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Calibri" pitchFamily="34" charset="0"/>
                        </a:rPr>
                        <a:t>67,7</a:t>
                      </a:r>
                      <a:endParaRPr lang="ru-RU" sz="24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Calibri" pitchFamily="34" charset="0"/>
                        </a:rPr>
                        <a:t>93,8</a:t>
                      </a:r>
                      <a:endParaRPr lang="ru-RU" sz="24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96174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7158" y="1357298"/>
          <a:ext cx="8501123" cy="421484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9069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56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500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8777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96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alibri" pitchFamily="34" charset="0"/>
                        </a:rPr>
                        <a:t>Предмет </a:t>
                      </a:r>
                      <a:endParaRPr lang="ru-RU" sz="2000" b="1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alibri" pitchFamily="34" charset="0"/>
                        </a:rPr>
                        <a:t>Писали</a:t>
                      </a:r>
                      <a:endParaRPr lang="ru-RU" sz="2000" b="1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Calibri" pitchFamily="34" charset="0"/>
                        </a:rPr>
                        <a:t>% </a:t>
                      </a:r>
                      <a:r>
                        <a:rPr lang="ru-RU" sz="2400" b="1" dirty="0" err="1" smtClean="0">
                          <a:latin typeface="Calibri" pitchFamily="34" charset="0"/>
                        </a:rPr>
                        <a:t>кач</a:t>
                      </a:r>
                      <a:r>
                        <a:rPr lang="ru-RU" sz="2400" b="1" dirty="0" smtClean="0">
                          <a:latin typeface="Calibri" pitchFamily="34" charset="0"/>
                        </a:rPr>
                        <a:t>.</a:t>
                      </a:r>
                      <a:endParaRPr lang="ru-RU" sz="2000" b="1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Calibri" pitchFamily="34" charset="0"/>
                        </a:rPr>
                        <a:t>% </a:t>
                      </a:r>
                      <a:r>
                        <a:rPr lang="ru-RU" sz="2400" b="1" dirty="0" err="1" smtClean="0">
                          <a:latin typeface="Calibri" pitchFamily="34" charset="0"/>
                        </a:rPr>
                        <a:t>усп</a:t>
                      </a:r>
                      <a:r>
                        <a:rPr lang="ru-RU" sz="2400" b="1" dirty="0" smtClean="0">
                          <a:latin typeface="Calibri" pitchFamily="34" charset="0"/>
                        </a:rPr>
                        <a:t>.</a:t>
                      </a:r>
                      <a:endParaRPr lang="ru-RU" sz="2000" b="1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6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Calibri" pitchFamily="34" charset="0"/>
                        </a:rPr>
                        <a:t>Математика</a:t>
                      </a:r>
                      <a:endParaRPr lang="ru-RU" sz="20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Calibri" pitchFamily="34" charset="0"/>
                        </a:rPr>
                        <a:t>71</a:t>
                      </a:r>
                      <a:endParaRPr lang="ru-RU" sz="20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 pitchFamily="34" charset="0"/>
                        </a:rPr>
                        <a:t>53,5</a:t>
                      </a:r>
                      <a:endParaRPr lang="ru-RU" sz="200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 pitchFamily="34" charset="0"/>
                        </a:rPr>
                        <a:t>88,7</a:t>
                      </a:r>
                      <a:endParaRPr lang="ru-RU" sz="200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6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Calibri" pitchFamily="34" charset="0"/>
                        </a:rPr>
                        <a:t>Русский язык</a:t>
                      </a:r>
                      <a:endParaRPr lang="ru-RU" sz="20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Calibri" pitchFamily="34" charset="0"/>
                        </a:rPr>
                        <a:t>74</a:t>
                      </a:r>
                      <a:endParaRPr lang="ru-RU" sz="20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Calibri" pitchFamily="34" charset="0"/>
                        </a:rPr>
                        <a:t>51,4</a:t>
                      </a:r>
                      <a:endParaRPr lang="ru-RU" sz="20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 pitchFamily="34" charset="0"/>
                        </a:rPr>
                        <a:t>93,2</a:t>
                      </a:r>
                      <a:endParaRPr lang="ru-RU" sz="200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60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Calibri" pitchFamily="34" charset="0"/>
                        </a:rPr>
                        <a:t>История </a:t>
                      </a:r>
                      <a:endParaRPr lang="ru-RU" sz="20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Calibri" pitchFamily="34" charset="0"/>
                        </a:rPr>
                        <a:t>75</a:t>
                      </a:r>
                      <a:endParaRPr lang="ru-RU" sz="20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Calibri" pitchFamily="34" charset="0"/>
                        </a:rPr>
                        <a:t>69,3</a:t>
                      </a:r>
                      <a:endParaRPr lang="ru-RU" sz="20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Calibri" pitchFamily="34" charset="0"/>
                        </a:rPr>
                        <a:t>96</a:t>
                      </a:r>
                      <a:endParaRPr lang="ru-RU" sz="20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6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 pitchFamily="34" charset="0"/>
                        </a:rPr>
                        <a:t>Биология </a:t>
                      </a:r>
                      <a:endParaRPr lang="ru-RU" sz="200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 pitchFamily="34" charset="0"/>
                        </a:rPr>
                        <a:t>73</a:t>
                      </a:r>
                      <a:endParaRPr lang="ru-RU" sz="200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Calibri" pitchFamily="34" charset="0"/>
                        </a:rPr>
                        <a:t>38,3</a:t>
                      </a:r>
                      <a:endParaRPr lang="ru-RU" sz="20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Calibri" pitchFamily="34" charset="0"/>
                        </a:rPr>
                        <a:t>82,2</a:t>
                      </a:r>
                      <a:endParaRPr lang="ru-RU" sz="20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6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 pitchFamily="34" charset="0"/>
                        </a:rPr>
                        <a:t>Общество </a:t>
                      </a:r>
                      <a:endParaRPr lang="ru-RU" sz="200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Calibri" pitchFamily="34" charset="0"/>
                        </a:rPr>
                        <a:t>73</a:t>
                      </a:r>
                      <a:endParaRPr lang="ru-RU" sz="20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Calibri" pitchFamily="34" charset="0"/>
                        </a:rPr>
                        <a:t>68,5</a:t>
                      </a:r>
                      <a:endParaRPr lang="ru-RU" sz="20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Calibri" pitchFamily="34" charset="0"/>
                        </a:rPr>
                        <a:t>93,2</a:t>
                      </a:r>
                      <a:endParaRPr lang="ru-RU" sz="20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160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 pitchFamily="34" charset="0"/>
                        </a:rPr>
                        <a:t>География </a:t>
                      </a:r>
                      <a:endParaRPr lang="ru-RU" sz="200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 pitchFamily="34" charset="0"/>
                        </a:rPr>
                        <a:t>71</a:t>
                      </a:r>
                      <a:endParaRPr lang="ru-RU" sz="200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 pitchFamily="34" charset="0"/>
                        </a:rPr>
                        <a:t>71,8</a:t>
                      </a:r>
                      <a:endParaRPr lang="ru-RU" sz="200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Calibri" pitchFamily="34" charset="0"/>
                        </a:rPr>
                        <a:t>100</a:t>
                      </a:r>
                      <a:endParaRPr lang="ru-RU" sz="20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285720" y="357166"/>
            <a:ext cx="8229600" cy="642942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4400" dirty="0" smtClean="0"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ВПР </a:t>
            </a:r>
            <a:r>
              <a:rPr lang="ru-RU" sz="800" b="0" dirty="0" smtClean="0"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lang="ru-RU" sz="4400" b="0" dirty="0" smtClean="0"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6</a:t>
            </a:r>
            <a:r>
              <a:rPr lang="ru-RU" sz="4400" dirty="0" smtClean="0"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 класс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7976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282" y="1071546"/>
            <a:ext cx="8643998" cy="5286412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ru-RU" dirty="0" smtClean="0"/>
              <a:t>        В данных таблицах представлены результаты ВПР в 5-6 классах по предметам и если сравнивать их, то можем отметить,  что  в параллели 5-х классов наиболее высокие результаты по биологии  и истории (учителя </a:t>
            </a:r>
            <a:r>
              <a:rPr lang="ru-RU" dirty="0" smtClean="0">
                <a:solidFill>
                  <a:srgbClr val="0000FF"/>
                </a:solidFill>
              </a:rPr>
              <a:t>Рамалданова З.А. и Муталимова Д.М</a:t>
            </a:r>
            <a:r>
              <a:rPr lang="ru-RU" dirty="0" smtClean="0"/>
              <a:t>.), но качество по русскому языку  является ниже из проверяемых 4-х предметов , а в 6-х классах высокие результаты по географии, истории, обществознанию (учителя </a:t>
            </a:r>
            <a:r>
              <a:rPr lang="ru-RU" dirty="0" smtClean="0">
                <a:solidFill>
                  <a:srgbClr val="0000FF"/>
                </a:solidFill>
              </a:rPr>
              <a:t>Исрафилова Д.А., Халидова Г.Ш., Абумислимова Д.Г.), </a:t>
            </a:r>
            <a:r>
              <a:rPr lang="ru-RU" dirty="0" smtClean="0"/>
              <a:t>но самые низкие результаты  выдали учащиеся по биологии 6 </a:t>
            </a:r>
            <a:r>
              <a:rPr lang="ru-RU" dirty="0" err="1" smtClean="0"/>
              <a:t>кл</a:t>
            </a:r>
            <a:r>
              <a:rPr lang="ru-RU" dirty="0" smtClean="0"/>
              <a:t>. Это худший результат по школе и является низким и по городу, и  по региону, и по стране. Можно отнести уровень знаний учащихся  к опасной зоне, что должно обязательно предположить работу по ликвидации  пробелов знаний  на этот учебный год по этому предмету </a:t>
            </a:r>
            <a:r>
              <a:rPr lang="ru-RU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1406" y="214290"/>
            <a:ext cx="8786874" cy="79690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Анализ результатов ВПР в 5 и 6 классах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4637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700118" y="188912"/>
            <a:ext cx="8229600" cy="431801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600" dirty="0" smtClean="0">
                <a:solidFill>
                  <a:srgbClr val="FF0000"/>
                </a:solidFill>
              </a:rPr>
              <a:t>Государственная </a:t>
            </a:r>
            <a:r>
              <a:rPr lang="ru-RU" sz="3600" dirty="0">
                <a:solidFill>
                  <a:srgbClr val="FF0000"/>
                </a:solidFill>
              </a:rPr>
              <a:t>итоговая аттестация </a:t>
            </a:r>
            <a:endParaRPr lang="ru-RU" altLang="ru-RU" sz="3600" b="1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123" name="TextBox 3"/>
          <p:cNvSpPr txBox="1">
            <a:spLocks noChangeArrowheads="1"/>
          </p:cNvSpPr>
          <p:nvPr/>
        </p:nvSpPr>
        <p:spPr bwMode="auto">
          <a:xfrm>
            <a:off x="611188" y="1844675"/>
            <a:ext cx="3816350" cy="367823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ЕГЭ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Государственный Экзамен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Сдают выпускники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класса-12уч.</a:t>
            </a:r>
          </a:p>
        </p:txBody>
      </p:sp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5003800" y="1844675"/>
            <a:ext cx="3816350" cy="367823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ОГЭ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Экзамен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Сдают выпускники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класса-80уч.</a:t>
            </a:r>
          </a:p>
        </p:txBody>
      </p:sp>
      <p:cxnSp>
        <p:nvCxnSpPr>
          <p:cNvPr id="3" name="Прямая со стрелкой 2"/>
          <p:cNvCxnSpPr>
            <a:endCxn id="5123" idx="0"/>
          </p:cNvCxnSpPr>
          <p:nvPr/>
        </p:nvCxnSpPr>
        <p:spPr>
          <a:xfrm flipH="1">
            <a:off x="2519363" y="620713"/>
            <a:ext cx="2063750" cy="1223962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>
            <a:stCxn id="5122" idx="2"/>
          </p:cNvCxnSpPr>
          <p:nvPr/>
        </p:nvCxnSpPr>
        <p:spPr>
          <a:xfrm>
            <a:off x="4814918" y="620713"/>
            <a:ext cx="2365375" cy="1223962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2051720" y="5877272"/>
            <a:ext cx="7382054" cy="431801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ru-RU" altLang="ru-RU" sz="28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ЕГЭ-Основной показатель качества и уровня обучения учащихся 9 и 11 классов</a:t>
            </a:r>
            <a:endParaRPr lang="ru-RU" altLang="ru-RU" sz="28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585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03200"/>
            <a:ext cx="8229600" cy="7254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5 декабря допуск к ЕГЭ - Итоговое сочинение в 11 классе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55298" name="Picture 2" descr="http://17.dagestanschool.ru/upload/dagsc17_new/images/big/e2/74/e2747a06973f10866894e518c5a279b6.jpg"/>
          <p:cNvPicPr>
            <a:picLocks noChangeAspect="1" noChangeArrowheads="1"/>
          </p:cNvPicPr>
          <p:nvPr/>
        </p:nvPicPr>
        <p:blipFill>
          <a:blip r:embed="rId2"/>
          <a:srcRect t="20956"/>
          <a:stretch>
            <a:fillRect/>
          </a:stretch>
        </p:blipFill>
        <p:spPr bwMode="auto">
          <a:xfrm>
            <a:off x="55596" y="1071547"/>
            <a:ext cx="9016998" cy="5072097"/>
          </a:xfrm>
          <a:prstGeom prst="rect">
            <a:avLst/>
          </a:prstGeom>
          <a:noFill/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0" y="6132530"/>
            <a:ext cx="9144000" cy="725470"/>
          </a:xfrm>
          <a:prstGeom prst="rect">
            <a:avLst/>
          </a:prstGeom>
        </p:spPr>
        <p:txBody>
          <a:bodyPr vert="horz" rtlCol="0" anchor="ctr">
            <a:normAutofit fontScale="60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По результату допуск к ЕГЭ получили все учащиеся </a:t>
            </a:r>
            <a:endParaRPr kumimoji="0" lang="ru-RU" sz="4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247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Секретарь\Фото\Устное собеседование\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6000" contrast="4000"/>
          </a:blip>
          <a:srcRect/>
          <a:stretch>
            <a:fillRect/>
          </a:stretch>
        </p:blipFill>
        <p:spPr bwMode="auto">
          <a:xfrm>
            <a:off x="214282" y="3071810"/>
            <a:ext cx="3929090" cy="32147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1438" y="71414"/>
            <a:ext cx="3857620" cy="292895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Устное собеседование – 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допуск к ОГЭ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13 февраля 2019г. – 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9 классы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075" name="Picture 3" descr="D:\Секретарь\Фото\Устное собеседование\4.jpg"/>
          <p:cNvPicPr>
            <a:picLocks noChangeAspect="1" noChangeArrowheads="1"/>
          </p:cNvPicPr>
          <p:nvPr/>
        </p:nvPicPr>
        <p:blipFill>
          <a:blip r:embed="rId3">
            <a:lum bright="19000" contrast="8000"/>
          </a:blip>
          <a:srcRect/>
          <a:stretch>
            <a:fillRect/>
          </a:stretch>
        </p:blipFill>
        <p:spPr bwMode="auto">
          <a:xfrm>
            <a:off x="4429124" y="357166"/>
            <a:ext cx="4500594" cy="29289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76" name="Picture 4" descr="D:\Секретарь\Фото\Устное собеседование\8.jpg"/>
          <p:cNvPicPr>
            <a:picLocks noChangeAspect="1" noChangeArrowheads="1"/>
          </p:cNvPicPr>
          <p:nvPr/>
        </p:nvPicPr>
        <p:blipFill>
          <a:blip r:embed="rId4">
            <a:lum bright="8000" contrast="9000"/>
          </a:blip>
          <a:srcRect/>
          <a:stretch>
            <a:fillRect/>
          </a:stretch>
        </p:blipFill>
        <p:spPr bwMode="auto">
          <a:xfrm>
            <a:off x="4643406" y="3500438"/>
            <a:ext cx="4500594" cy="28575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1285884" y="6215106"/>
            <a:ext cx="8001024" cy="785794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Успешно пройден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допуск к ОГЭ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0" y="571480"/>
          <a:ext cx="9144000" cy="6143668"/>
        </p:xfrm>
        <a:graphic>
          <a:graphicData uri="http://schemas.openxmlformats.org/drawingml/2006/table">
            <a:tbl>
              <a:tblPr/>
              <a:tblGrid>
                <a:gridCol w="43507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86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273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536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536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5260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latin typeface="Times New Roman"/>
                          <a:ea typeface="Times New Roman"/>
                        </a:rPr>
                        <a:t>Предметы </a:t>
                      </a:r>
                      <a:endParaRPr lang="ru-RU" sz="2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2018-2019 (80уч)</a:t>
                      </a:r>
                      <a:endParaRPr lang="ru-RU" sz="2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56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Всего 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Ср. балл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%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кач</a:t>
                      </a: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.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%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усп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74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</a:rPr>
                        <a:t>Русский 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</a:rPr>
                        <a:t>язык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(Агамагомедова С.Н., Гасанова Р.Г.)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80</a:t>
                      </a:r>
                      <a:endParaRPr lang="ru-RU" sz="2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3,9</a:t>
                      </a:r>
                      <a:endParaRPr lang="ru-RU" sz="2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63</a:t>
                      </a:r>
                      <a:endParaRPr lang="ru-RU" sz="2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28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74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</a:rPr>
                        <a:t>Математика </a:t>
                      </a: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(Исмаилова И.И., Рамазанова М.М.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80</a:t>
                      </a:r>
                      <a:endParaRPr lang="ru-RU" sz="2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4,3</a:t>
                      </a:r>
                      <a:endParaRPr lang="ru-RU" sz="2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85</a:t>
                      </a:r>
                      <a:endParaRPr lang="ru-RU" sz="2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28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26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</a:rPr>
                        <a:t>Физика </a:t>
                      </a: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(Рамазанова Д.М.)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  <a:endParaRPr lang="ru-RU" sz="2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4</a:t>
                      </a:r>
                      <a:endParaRPr lang="ru-RU" sz="2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2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28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874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</a:rPr>
                        <a:t>Химия </a:t>
                      </a: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(Бабаян М.А., Гаджибекова С.А.)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19</a:t>
                      </a:r>
                      <a:endParaRPr lang="ru-RU" sz="2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4</a:t>
                      </a:r>
                      <a:endParaRPr lang="ru-RU" sz="2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68</a:t>
                      </a:r>
                      <a:endParaRPr lang="ru-RU" sz="2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2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526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</a:rPr>
                        <a:t>Биология </a:t>
                      </a: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(Шихкеримова В.С.)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39</a:t>
                      </a:r>
                      <a:endParaRPr lang="ru-RU" sz="2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4</a:t>
                      </a:r>
                      <a:endParaRPr lang="ru-RU" sz="28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79</a:t>
                      </a:r>
                      <a:endParaRPr lang="ru-RU" sz="2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2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526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</a:rPr>
                        <a:t>Общество </a:t>
                      </a: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(Халидова Г.Ш.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2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3,4</a:t>
                      </a:r>
                      <a:endParaRPr lang="ru-RU" sz="28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44</a:t>
                      </a:r>
                      <a:endParaRPr lang="ru-RU" sz="2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2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526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</a:rPr>
                        <a:t>История </a:t>
                      </a: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(Халидова Г.Ш.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8</a:t>
                      </a:r>
                      <a:endParaRPr lang="ru-RU" sz="2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4,4</a:t>
                      </a:r>
                      <a:endParaRPr lang="ru-RU" sz="28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2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2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526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Географ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.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(Исрафилова Д.А.)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41</a:t>
                      </a:r>
                      <a:endParaRPr lang="ru-RU" sz="2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3,5</a:t>
                      </a:r>
                      <a:endParaRPr lang="ru-RU" sz="28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51</a:t>
                      </a:r>
                      <a:endParaRPr lang="ru-RU" sz="28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2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1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Результаты  ОГЭ </a:t>
            </a:r>
            <a:r>
              <a:rPr lang="en-US" sz="31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lang="ru-RU" sz="31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2017 по  2019 годы </a:t>
            </a:r>
            <a:r>
              <a:rPr lang="ru-RU" sz="4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078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285728"/>
            <a:ext cx="8229600" cy="357190"/>
          </a:xfrm>
          <a:prstGeom prst="rect">
            <a:avLst/>
          </a:prstGeom>
        </p:spPr>
        <p:txBody>
          <a:bodyPr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Сравнительный анализ результатов ОГЭ</a:t>
            </a:r>
            <a:endParaRPr kumimoji="0" lang="ru-RU" sz="41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42843" y="785797"/>
          <a:ext cx="8858313" cy="4401672"/>
        </p:xfrm>
        <a:graphic>
          <a:graphicData uri="http://schemas.openxmlformats.org/drawingml/2006/table">
            <a:tbl>
              <a:tblPr/>
              <a:tblGrid>
                <a:gridCol w="11204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38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00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22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153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8387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3007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5437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1445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83879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630071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654371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615317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</a:tblGrid>
              <a:tr h="3736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Предметы 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2016-2017 (44уч)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2017-2018 (54уч)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2018-2019 (80уч)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407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всего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Ср. балл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%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latin typeface="Times New Roman"/>
                          <a:ea typeface="Times New Roman"/>
                        </a:rPr>
                        <a:t>кач</a:t>
                      </a: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.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%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latin typeface="Times New Roman"/>
                          <a:ea typeface="Times New Roman"/>
                        </a:rPr>
                        <a:t>усп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всего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Ср. балл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%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кач.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%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усп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всего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Ср. балл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%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кач.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%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усп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15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Русский язык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44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3,8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52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54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81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80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3,9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63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36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Матем.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44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3,7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59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54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3,7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69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80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4,3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85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36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Физика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3,1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25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4,5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36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Химия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8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4,2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87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4,4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19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68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36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Биология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4,2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77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19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3,8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68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39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79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36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Общество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19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3,2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37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37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3,1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18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3,4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44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36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История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3,6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45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8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3,9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87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8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4,4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36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Географ.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21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3,5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42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30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3,5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48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41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3,5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51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1643042" y="5715016"/>
            <a:ext cx="7358114" cy="857256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Радует 100%</a:t>
            </a:r>
            <a:r>
              <a:rPr kumimoji="0" lang="ru-RU" sz="2500" i="0" u="none" strike="noStrike" kern="1200" cap="none" spc="0" normalizeH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качество по истории и физике</a:t>
            </a:r>
            <a:r>
              <a:rPr lang="ru-RU" sz="2500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а также рост по математике, биологии, обществу и географии.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00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Снизились результаты по русскому языку, химии  </a:t>
            </a:r>
            <a:endParaRPr kumimoji="0" lang="ru-RU" sz="3300" i="0" u="none" strike="noStrike" kern="1200" cap="none" spc="0" normalizeH="0" baseline="0" noProof="0" dirty="0">
              <a:ln>
                <a:noFill/>
              </a:ln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90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1142976" y="214290"/>
            <a:ext cx="70334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Сравнительные результаты среднего балла  ОГЭ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00034" y="857234"/>
          <a:ext cx="7858179" cy="4143400"/>
        </p:xfrm>
        <a:graphic>
          <a:graphicData uri="http://schemas.openxmlformats.org/drawingml/2006/table">
            <a:tbl>
              <a:tblPr/>
              <a:tblGrid>
                <a:gridCol w="2286016"/>
                <a:gridCol w="2766024"/>
                <a:gridCol w="2806139"/>
              </a:tblGrid>
              <a:tr h="4062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Предмет 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По городу Дербенту 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По СОШ № 17 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Русский язык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4,1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3,9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Математика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4,3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4,3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Физика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3,7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Химия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4,1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Биология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4,1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Общество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3,6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3,4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История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4,2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4,4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Географ.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3,8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3,5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1500166" y="5357826"/>
            <a:ext cx="7358114" cy="1143008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Хочу отметить предметы</a:t>
            </a:r>
            <a:r>
              <a:rPr kumimoji="0" lang="ru-RU" sz="2500" i="0" u="none" strike="noStrike" kern="1200" cap="none" spc="0" normalizeH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история, физика, которые на 0,2 % и 0,3%   выше результата города, а по математике  такой же результат.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i="0" u="none" strike="noStrike" kern="1200" cap="none" spc="0" normalizeH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 обращаю внимание учителей по остальным предметам средний балл – ниже. </a:t>
            </a:r>
            <a:endParaRPr kumimoji="0" lang="ru-RU" sz="3300" i="0" u="none" strike="noStrike" kern="1200" cap="none" spc="0" normalizeH="0" baseline="0" noProof="0" dirty="0">
              <a:ln>
                <a:noFill/>
              </a:ln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553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Администратор\Рабочий стол\13035837-Colorful-diagram-graph-and-the-red-arrow-on-a-white-background-are-shown-in-the-picture-Stock-Vect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0654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857232"/>
            <a:ext cx="8715436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0000FF"/>
                </a:solidFill>
              </a:rPr>
              <a:t>Муниципальный рейтинг общеобразовательных организаций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4786314" y="5643578"/>
            <a:ext cx="1285884" cy="714380"/>
          </a:xfrm>
          <a:prstGeom prst="rect">
            <a:avLst/>
          </a:prstGeom>
        </p:spPr>
        <p:txBody>
          <a:bodyPr vert="horz" rtlCol="0" anchor="ctr">
            <a:normAutofit fontScale="37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2016 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2017</a:t>
            </a:r>
            <a:r>
              <a:rPr kumimoji="0" lang="ru-RU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4714876" y="4357694"/>
            <a:ext cx="1428760" cy="714380"/>
          </a:xfrm>
          <a:prstGeom prst="rect">
            <a:avLst/>
          </a:prstGeom>
        </p:spPr>
        <p:txBody>
          <a:bodyPr vert="horz" rtlCol="0" anchor="ctr">
            <a:normAutofit fontScale="60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9 место</a:t>
            </a:r>
            <a:r>
              <a:rPr kumimoji="0" lang="ru-RU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6357950" y="5286388"/>
            <a:ext cx="1285884" cy="714380"/>
          </a:xfrm>
          <a:prstGeom prst="rect">
            <a:avLst/>
          </a:prstGeom>
        </p:spPr>
        <p:txBody>
          <a:bodyPr vert="horz" rtlCol="0" anchor="ctr">
            <a:normAutofit fontScale="37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2017 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2018</a:t>
            </a:r>
            <a:r>
              <a:rPr kumimoji="0" lang="ru-RU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6143636" y="3429000"/>
            <a:ext cx="1428760" cy="714380"/>
          </a:xfrm>
          <a:prstGeom prst="rect">
            <a:avLst/>
          </a:prstGeom>
        </p:spPr>
        <p:txBody>
          <a:bodyPr vert="horz" rtlCol="0" anchor="ctr">
            <a:normAutofit fontScale="60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rgbClr val="0000FF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6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место</a:t>
            </a:r>
            <a:r>
              <a:rPr kumimoji="0" lang="ru-RU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7500958" y="4929198"/>
            <a:ext cx="1285884" cy="714380"/>
          </a:xfrm>
          <a:prstGeom prst="rect">
            <a:avLst/>
          </a:prstGeom>
        </p:spPr>
        <p:txBody>
          <a:bodyPr vert="horz" rtlCol="0" anchor="ctr">
            <a:normAutofit fontScale="37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2018 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2019</a:t>
            </a:r>
            <a:r>
              <a:rPr kumimoji="0" lang="ru-RU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7358082" y="1928802"/>
            <a:ext cx="1428760" cy="714380"/>
          </a:xfrm>
          <a:prstGeom prst="rect">
            <a:avLst/>
          </a:prstGeom>
        </p:spPr>
        <p:txBody>
          <a:bodyPr vert="horz" rtlCol="0" anchor="ctr">
            <a:normAutofit fontScale="60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5 место</a:t>
            </a:r>
            <a:r>
              <a:rPr kumimoji="0" lang="ru-RU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 rot="21045593">
            <a:off x="769824" y="1522150"/>
            <a:ext cx="3937803" cy="1298286"/>
          </a:xfrm>
          <a:prstGeom prst="rect">
            <a:avLst/>
          </a:prstGeom>
        </p:spPr>
        <p:txBody>
          <a:bodyPr vert="horz" rtlCol="0" anchor="ctr">
            <a:normAutofit fontScale="60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МБОУ СОШ № 17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им. С.Г. </a:t>
            </a:r>
            <a:r>
              <a:rPr lang="ru-RU" sz="4000" b="1" dirty="0" err="1" smtClean="0">
                <a:solidFill>
                  <a:srgbClr val="0000FF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К</a:t>
            </a:r>
            <a:r>
              <a:rPr kumimoji="0" lang="ru-R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азиахмедова</a:t>
            </a:r>
            <a:r>
              <a:rPr kumimoji="0" lang="ru-RU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Мониторинг  среднего балла по предметам ОГЭ в сравнении  с результатами города</a:t>
            </a:r>
            <a:endParaRPr lang="ru-RU" dirty="0">
              <a:solidFill>
                <a:srgbClr val="0000FF"/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0" y="1357298"/>
          <a:ext cx="9001156" cy="5072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74203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и по запросу фон для презентации школ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3643314"/>
            <a:ext cx="8229600" cy="2714644"/>
          </a:xfrm>
        </p:spPr>
        <p:txBody>
          <a:bodyPr>
            <a:normAutofit/>
          </a:bodyPr>
          <a:lstStyle/>
          <a:p>
            <a:pPr marL="624078" indent="-514350">
              <a:buAutoNum type="arabicPeriod"/>
            </a:pPr>
            <a:r>
              <a:rPr lang="ru-RU" sz="3200" u="sng" dirty="0" err="1" smtClean="0">
                <a:solidFill>
                  <a:srgbClr val="FF0000"/>
                </a:solidFill>
              </a:rPr>
              <a:t>Азизханова</a:t>
            </a:r>
            <a:r>
              <a:rPr lang="ru-RU" sz="3200" u="sng" dirty="0" smtClean="0">
                <a:solidFill>
                  <a:srgbClr val="FF0000"/>
                </a:solidFill>
              </a:rPr>
              <a:t> </a:t>
            </a:r>
            <a:r>
              <a:rPr lang="ru-RU" sz="3200" u="sng" dirty="0" err="1" smtClean="0">
                <a:solidFill>
                  <a:srgbClr val="FF0000"/>
                </a:solidFill>
              </a:rPr>
              <a:t>Камила</a:t>
            </a:r>
            <a:r>
              <a:rPr lang="ru-RU" sz="3200" u="sng" dirty="0" smtClean="0">
                <a:solidFill>
                  <a:srgbClr val="FF0000"/>
                </a:solidFill>
              </a:rPr>
              <a:t> – 9Б </a:t>
            </a:r>
            <a:r>
              <a:rPr lang="ru-RU" sz="3200" u="sng" dirty="0" err="1" smtClean="0">
                <a:solidFill>
                  <a:srgbClr val="FF0000"/>
                </a:solidFill>
              </a:rPr>
              <a:t>кл</a:t>
            </a:r>
            <a:r>
              <a:rPr lang="ru-RU" sz="3200" u="sng" dirty="0" smtClean="0">
                <a:solidFill>
                  <a:srgbClr val="FF0000"/>
                </a:solidFill>
              </a:rPr>
              <a:t>.</a:t>
            </a:r>
          </a:p>
          <a:p>
            <a:pPr marL="624078" indent="-514350">
              <a:buAutoNum type="arabicPeriod"/>
            </a:pPr>
            <a:r>
              <a:rPr lang="ru-RU" sz="3200" dirty="0" smtClean="0"/>
              <a:t>Исабекова Милана – 9А </a:t>
            </a:r>
            <a:r>
              <a:rPr lang="ru-RU" sz="3200" dirty="0" err="1" smtClean="0"/>
              <a:t>кл</a:t>
            </a:r>
            <a:r>
              <a:rPr lang="ru-RU" sz="3200" dirty="0" smtClean="0"/>
              <a:t>.</a:t>
            </a:r>
          </a:p>
          <a:p>
            <a:pPr marL="624078" indent="-514350">
              <a:buAutoNum type="arabicPeriod"/>
            </a:pPr>
            <a:r>
              <a:rPr lang="ru-RU" sz="3200" dirty="0" smtClean="0"/>
              <a:t>Исрафилова </a:t>
            </a:r>
            <a:r>
              <a:rPr lang="ru-RU" sz="3200" dirty="0" err="1" smtClean="0"/>
              <a:t>Сефижат</a:t>
            </a:r>
            <a:r>
              <a:rPr lang="ru-RU" sz="3200" dirty="0" smtClean="0"/>
              <a:t> – 9А </a:t>
            </a:r>
            <a:r>
              <a:rPr lang="ru-RU" sz="3200" dirty="0" err="1" smtClean="0"/>
              <a:t>кл</a:t>
            </a:r>
            <a:r>
              <a:rPr lang="ru-RU" sz="3200" dirty="0" smtClean="0"/>
              <a:t>.</a:t>
            </a:r>
          </a:p>
          <a:p>
            <a:pPr marL="624078" indent="-514350">
              <a:buAutoNum type="arabicPeriod"/>
            </a:pPr>
            <a:r>
              <a:rPr lang="ru-RU" sz="3200" dirty="0" smtClean="0"/>
              <a:t>Меджидов </a:t>
            </a:r>
            <a:r>
              <a:rPr lang="ru-RU" sz="3200" dirty="0" err="1" smtClean="0"/>
              <a:t>Абдулнасыр</a:t>
            </a:r>
            <a:r>
              <a:rPr lang="ru-RU" sz="3200" dirty="0" smtClean="0"/>
              <a:t> – 9А </a:t>
            </a:r>
            <a:r>
              <a:rPr lang="ru-RU" sz="3200" dirty="0" err="1" smtClean="0"/>
              <a:t>кл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2071686"/>
            <a:ext cx="835824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По результатам ОГЭ за курс основной школы аттестат особого образца получили следующие учащиеся: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97105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131762"/>
            <a:ext cx="8229600" cy="5111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Результаты ЕГЭ -2019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79465066"/>
              </p:ext>
            </p:extLst>
          </p:nvPr>
        </p:nvGraphicFramePr>
        <p:xfrm>
          <a:off x="71406" y="785793"/>
          <a:ext cx="9001157" cy="5581722"/>
        </p:xfrm>
        <a:graphic>
          <a:graphicData uri="http://schemas.openxmlformats.org/drawingml/2006/table">
            <a:tbl>
              <a:tblPr/>
              <a:tblGrid>
                <a:gridCol w="23764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389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965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290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3007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3007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1023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</a:rPr>
                        <a:t>Предметы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</a:rPr>
                        <a:t>Учителя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2018-2019г.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329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всего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успеваемость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</a:rPr>
                        <a:t>качество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средний балл</a:t>
                      </a:r>
                      <a:endParaRPr lang="ru-RU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02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Русский язык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Джамалова Н.М.</a:t>
                      </a:r>
                      <a:endParaRPr lang="ru-RU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92</a:t>
                      </a:r>
                      <a:endParaRPr lang="ru-RU" sz="20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77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02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Математика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Муталимова Ф.М.</a:t>
                      </a:r>
                      <a:endParaRPr lang="ru-RU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20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16,5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02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Информатика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Рамазанова Н.Г.</a:t>
                      </a:r>
                      <a:endParaRPr lang="ru-RU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1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0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02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Физика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Рамазанова Д.М.</a:t>
                      </a:r>
                      <a:endParaRPr lang="ru-RU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3</a:t>
                      </a:r>
                      <a:endParaRPr lang="ru-RU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0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43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02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Химия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Бабаян М.А.</a:t>
                      </a:r>
                      <a:endParaRPr lang="ru-RU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3</a:t>
                      </a:r>
                      <a:endParaRPr lang="ru-RU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66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66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02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Биология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Шихкеримова В.С.</a:t>
                      </a:r>
                      <a:endParaRPr lang="ru-RU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3</a:t>
                      </a:r>
                      <a:endParaRPr lang="ru-RU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66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67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239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Обществознание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Муталимова Д.М.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5</a:t>
                      </a:r>
                      <a:endParaRPr lang="ru-RU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80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69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0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3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20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69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12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История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161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Математика проф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Муталимова Ф.М.</a:t>
                      </a:r>
                      <a:endParaRPr lang="ru-RU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2</a:t>
                      </a:r>
                      <a:endParaRPr lang="ru-RU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53,5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62247315"/>
              </p:ext>
            </p:extLst>
          </p:nvPr>
        </p:nvGraphicFramePr>
        <p:xfrm>
          <a:off x="142843" y="764704"/>
          <a:ext cx="8858313" cy="5090829"/>
        </p:xfrm>
        <a:graphic>
          <a:graphicData uri="http://schemas.openxmlformats.org/drawingml/2006/table">
            <a:tbl>
              <a:tblPr/>
              <a:tblGrid>
                <a:gridCol w="18168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13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13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508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1486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3247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5089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5089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1406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3247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10235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80934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612732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</a:tblGrid>
              <a:tr h="34421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Предметы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2016-2017гг.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2017-2018г.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2018-2019г.</a:t>
                      </a:r>
                      <a:endParaRPr lang="ru-RU" sz="16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274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всего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успеваемость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не преодолели  минимальный порог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средний балл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всего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успеваемость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не преодолели  минимальный порог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средний балл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всего</a:t>
                      </a:r>
                      <a:endParaRPr lang="ru-RU" sz="16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успеваемость</a:t>
                      </a:r>
                      <a:endParaRPr lang="ru-RU" sz="16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не преодолели  минимальный порог</a:t>
                      </a:r>
                      <a:endParaRPr lang="ru-RU" sz="16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средний балл</a:t>
                      </a:r>
                      <a:endParaRPr lang="ru-RU" sz="16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3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Русский язык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19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64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30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67,1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77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72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Математика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19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13,4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30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14,2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16,5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42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Информатика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42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Физика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42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31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 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43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42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Химия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62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61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66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42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Биология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16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94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61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67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13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Обществознание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92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56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78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54,3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69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50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История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57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8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87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46,3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69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442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Английский язык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59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11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Математика проф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7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35,2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53,5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Результаты ЕГЭ  2017 по  2019 годы </a:t>
            </a:r>
            <a:r>
              <a:rPr lang="ru-RU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43206" y="5935824"/>
            <a:ext cx="65722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По данным сравнительной таблицы за три года радует рост среднего балла по всем предметам.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214290"/>
            <a:ext cx="8001056" cy="1000131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sz="7000" b="1" dirty="0" smtClean="0">
                <a:solidFill>
                  <a:srgbClr val="C00000"/>
                </a:solidFill>
              </a:rPr>
              <a:t>Сравнительные результаты ЕГЭ -2019 по городу и республике: </a:t>
            </a:r>
          </a:p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67258658"/>
              </p:ext>
            </p:extLst>
          </p:nvPr>
        </p:nvGraphicFramePr>
        <p:xfrm>
          <a:off x="357158" y="1142984"/>
          <a:ext cx="8215371" cy="3939670"/>
        </p:xfrm>
        <a:graphic>
          <a:graphicData uri="http://schemas.openxmlformats.org/drawingml/2006/table">
            <a:tbl>
              <a:tblPr/>
              <a:tblGrid>
                <a:gridCol w="12858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69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89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094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8993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8375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1438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1438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4294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183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282" marR="6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Русский язык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282" marR="65282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Математика (</a:t>
                      </a:r>
                      <a:r>
                        <a:rPr lang="ru-RU" sz="18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проф</a:t>
                      </a:r>
                      <a:r>
                        <a:rPr lang="ru-RU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282" marR="65282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Информатика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282" marR="65282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Физика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282" marR="65282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Химия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282" marR="65282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Биология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282" marR="65282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История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282" marR="65282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Общество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282" marR="65282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Англ. яз.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282" marR="65282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65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РД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282" marR="6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 smtClean="0"/>
                        <a:t>60</a:t>
                      </a:r>
                      <a:endParaRPr lang="ru-RU" sz="1600" dirty="0"/>
                    </a:p>
                  </a:txBody>
                  <a:tcPr marL="65282" marR="6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 smtClean="0"/>
                        <a:t>50</a:t>
                      </a:r>
                      <a:endParaRPr lang="ru-RU" sz="1600" dirty="0"/>
                    </a:p>
                  </a:txBody>
                  <a:tcPr marL="65282" marR="6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 smtClean="0"/>
                        <a:t>50</a:t>
                      </a:r>
                      <a:endParaRPr lang="ru-RU" sz="1600" dirty="0"/>
                    </a:p>
                  </a:txBody>
                  <a:tcPr marL="65282" marR="6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 smtClean="0"/>
                        <a:t>43</a:t>
                      </a:r>
                      <a:endParaRPr lang="ru-RU" sz="1600" dirty="0"/>
                    </a:p>
                  </a:txBody>
                  <a:tcPr marL="65282" marR="6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 smtClean="0"/>
                        <a:t>47</a:t>
                      </a:r>
                      <a:endParaRPr lang="ru-RU" sz="1600" dirty="0"/>
                    </a:p>
                  </a:txBody>
                  <a:tcPr marL="65282" marR="6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 smtClean="0"/>
                        <a:t>47</a:t>
                      </a:r>
                      <a:endParaRPr lang="ru-RU" sz="1600" dirty="0"/>
                    </a:p>
                  </a:txBody>
                  <a:tcPr marL="65282" marR="6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 smtClean="0"/>
                        <a:t>43</a:t>
                      </a:r>
                      <a:endParaRPr lang="ru-RU" sz="1600" dirty="0"/>
                    </a:p>
                  </a:txBody>
                  <a:tcPr marL="65282" marR="6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 smtClean="0"/>
                        <a:t>44</a:t>
                      </a:r>
                      <a:endParaRPr lang="ru-RU" sz="1600" dirty="0"/>
                    </a:p>
                  </a:txBody>
                  <a:tcPr marL="65282" marR="6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 smtClean="0"/>
                        <a:t> 61</a:t>
                      </a:r>
                      <a:endParaRPr lang="ru-RU" sz="1600" dirty="0"/>
                    </a:p>
                  </a:txBody>
                  <a:tcPr marL="65282" marR="652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44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Дербент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282" marR="6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 smtClean="0"/>
                        <a:t>68</a:t>
                      </a:r>
                      <a:endParaRPr lang="ru-RU" sz="1600" dirty="0"/>
                    </a:p>
                  </a:txBody>
                  <a:tcPr marL="65282" marR="6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 smtClean="0"/>
                        <a:t>57</a:t>
                      </a:r>
                      <a:endParaRPr lang="ru-RU" sz="1600" dirty="0"/>
                    </a:p>
                  </a:txBody>
                  <a:tcPr marL="65282" marR="6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 smtClean="0"/>
                        <a:t>57</a:t>
                      </a:r>
                      <a:endParaRPr lang="ru-RU" sz="1600" dirty="0"/>
                    </a:p>
                  </a:txBody>
                  <a:tcPr marL="65282" marR="6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 smtClean="0"/>
                        <a:t>47</a:t>
                      </a:r>
                      <a:endParaRPr lang="ru-RU" sz="1600" dirty="0"/>
                    </a:p>
                  </a:txBody>
                  <a:tcPr marL="65282" marR="6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 smtClean="0"/>
                        <a:t>53</a:t>
                      </a:r>
                      <a:endParaRPr lang="ru-RU" sz="1600" dirty="0"/>
                    </a:p>
                  </a:txBody>
                  <a:tcPr marL="65282" marR="6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 smtClean="0"/>
                        <a:t>54</a:t>
                      </a:r>
                      <a:endParaRPr lang="ru-RU" sz="1600" dirty="0"/>
                    </a:p>
                  </a:txBody>
                  <a:tcPr marL="65282" marR="6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 smtClean="0"/>
                        <a:t>50</a:t>
                      </a:r>
                      <a:endParaRPr lang="ru-RU" sz="1600" dirty="0"/>
                    </a:p>
                  </a:txBody>
                  <a:tcPr marL="65282" marR="6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 smtClean="0"/>
                        <a:t>51</a:t>
                      </a:r>
                      <a:endParaRPr lang="ru-RU" sz="1600" dirty="0"/>
                    </a:p>
                  </a:txBody>
                  <a:tcPr marL="65282" marR="6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 smtClean="0"/>
                        <a:t>63</a:t>
                      </a:r>
                      <a:endParaRPr lang="ru-RU" sz="1600" dirty="0"/>
                    </a:p>
                  </a:txBody>
                  <a:tcPr marL="65282" marR="652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3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СОШ </a:t>
                      </a:r>
                      <a:endParaRPr lang="ru-RU" sz="2000" b="1" dirty="0" smtClean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20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282" marR="6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77</a:t>
                      </a:r>
                      <a:endParaRPr lang="ru-RU" sz="20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282" marR="6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54</a:t>
                      </a:r>
                      <a:endParaRPr lang="ru-RU" sz="20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282" marR="6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55</a:t>
                      </a:r>
                      <a:endParaRPr lang="ru-RU" sz="20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282" marR="6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43</a:t>
                      </a:r>
                      <a:endParaRPr lang="ru-RU" sz="20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282" marR="6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66</a:t>
                      </a:r>
                      <a:endParaRPr lang="ru-RU" sz="20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282" marR="6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66</a:t>
                      </a:r>
                      <a:endParaRPr lang="ru-RU" sz="20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282" marR="6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69</a:t>
                      </a:r>
                      <a:endParaRPr lang="ru-RU" sz="20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282" marR="6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69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282" marR="6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282" marR="652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643042" y="5286388"/>
            <a:ext cx="75009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По данной таблице радует, что почти  по всем  предметам результаты ЕГЭ в школе выше и по городу                                  и  по региону.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артинки по запросу фон для презентации школ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059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1" name="Rectangle 1"/>
          <p:cNvSpPr>
            <a:spLocks noChangeArrowheads="1"/>
          </p:cNvSpPr>
          <p:nvPr/>
        </p:nvSpPr>
        <p:spPr bwMode="auto">
          <a:xfrm>
            <a:off x="0" y="2348381"/>
            <a:ext cx="9144000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ВЫСОКИЕ БАЛЛЫ ПО ЕГЭ:                                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ru-RU" sz="3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Бремова</a:t>
            </a:r>
            <a:r>
              <a:rPr kumimoji="0" lang="ru-RU" sz="3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Нияра</a:t>
            </a:r>
            <a:r>
              <a:rPr kumimoji="0" lang="ru-RU" sz="3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– </a:t>
            </a:r>
            <a:r>
              <a:rPr kumimoji="0" lang="ru-RU" sz="3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рус.яз</a:t>
            </a:r>
            <a:r>
              <a:rPr kumimoji="0" lang="ru-RU" sz="3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92,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lang="ru-RU" sz="3100" dirty="0" err="1" smtClean="0">
                <a:latin typeface="Calibri" pitchFamily="34" charset="0"/>
                <a:cs typeface="Times New Roman" pitchFamily="18" charset="0"/>
              </a:rPr>
              <a:t>Исабекова</a:t>
            </a:r>
            <a:r>
              <a:rPr lang="ru-RU" sz="3100" dirty="0" smtClean="0">
                <a:latin typeface="Calibri" pitchFamily="34" charset="0"/>
                <a:cs typeface="Times New Roman" pitchFamily="18" charset="0"/>
              </a:rPr>
              <a:t> Алина-рус.яз-91,биол-89,химия-86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ru-RU" sz="3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Мамаева </a:t>
            </a:r>
            <a:r>
              <a:rPr kumimoji="0" lang="ru-RU" sz="3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Камила</a:t>
            </a:r>
            <a:r>
              <a:rPr kumimoji="0" lang="ru-RU" sz="3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 –</a:t>
            </a:r>
            <a:r>
              <a:rPr kumimoji="0" lang="ru-RU" sz="3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 общ-96,рус.-89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3100" baseline="0" dirty="0" smtClean="0">
                <a:latin typeface="Calibri" pitchFamily="34" charset="0"/>
                <a:cs typeface="Times New Roman" pitchFamily="18" charset="0"/>
              </a:rPr>
              <a:t>4.Медеева </a:t>
            </a:r>
            <a:r>
              <a:rPr lang="ru-RU" sz="3100" baseline="0" dirty="0" err="1" smtClean="0">
                <a:latin typeface="Calibri" pitchFamily="34" charset="0"/>
                <a:cs typeface="Times New Roman" pitchFamily="18" charset="0"/>
              </a:rPr>
              <a:t>Зарият</a:t>
            </a:r>
            <a:r>
              <a:rPr lang="ru-RU" sz="3100" baseline="0" dirty="0" smtClean="0">
                <a:latin typeface="Calibri" pitchFamily="34" charset="0"/>
                <a:cs typeface="Times New Roman" pitchFamily="18" charset="0"/>
              </a:rPr>
              <a:t> – история-96, общ-89,рус.яз-87</a:t>
            </a:r>
            <a:endParaRPr lang="ru-RU" sz="3100" dirty="0" smtClean="0">
              <a:latin typeface="Calibri" pitchFamily="34" charset="0"/>
              <a:cs typeface="Times New Roman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 5.Рамазанова Аида-</a:t>
            </a:r>
            <a:endParaRPr lang="ru-RU" sz="3100" dirty="0" smtClean="0">
              <a:latin typeface="Calibri" pitchFamily="34" charset="0"/>
              <a:cs typeface="Times New Roman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3100" dirty="0" smtClean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571472" y="500042"/>
            <a:ext cx="8001056" cy="78581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ru-RU" sz="70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455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артинки по запросу фон для презентации школ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059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1" name="Rectangle 1"/>
          <p:cNvSpPr>
            <a:spLocks noChangeArrowheads="1"/>
          </p:cNvSpPr>
          <p:nvPr/>
        </p:nvSpPr>
        <p:spPr bwMode="auto">
          <a:xfrm>
            <a:off x="0" y="1285860"/>
            <a:ext cx="9144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6 учащимся вручен аттестат о среднем общем образовании с отличием и медали                                         «За особые успехи в учении»: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ru-RU" sz="3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Бремова</a:t>
            </a:r>
            <a:r>
              <a:rPr kumimoji="0" lang="ru-RU" sz="3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Нияра</a:t>
            </a:r>
            <a:r>
              <a:rPr kumimoji="0" lang="ru-RU" sz="3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– ДГУ,</a:t>
            </a:r>
            <a:r>
              <a:rPr kumimoji="0" lang="ru-RU" sz="3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юридический;</a:t>
            </a:r>
            <a:endParaRPr kumimoji="0" lang="ru-RU" sz="3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lang="ru-RU" sz="3100" dirty="0" smtClean="0">
                <a:latin typeface="Calibri" pitchFamily="34" charset="0"/>
                <a:cs typeface="Times New Roman" pitchFamily="18" charset="0"/>
              </a:rPr>
              <a:t>Исабекова Алина – </a:t>
            </a:r>
            <a:r>
              <a:rPr lang="ru-RU" sz="3100" dirty="0" err="1" smtClean="0">
                <a:latin typeface="Calibri" pitchFamily="34" charset="0"/>
                <a:cs typeface="Times New Roman" pitchFamily="18" charset="0"/>
              </a:rPr>
              <a:t>СЗГМедУ</a:t>
            </a:r>
            <a:r>
              <a:rPr lang="ru-RU" sz="3100" dirty="0" smtClean="0">
                <a:latin typeface="Calibri" pitchFamily="34" charset="0"/>
                <a:cs typeface="Times New Roman" pitchFamily="18" charset="0"/>
              </a:rPr>
              <a:t>  им. Мечникова; 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ru-RU" sz="3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Мамаева </a:t>
            </a:r>
            <a:r>
              <a:rPr kumimoji="0" lang="ru-RU" sz="3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Камила</a:t>
            </a:r>
            <a:r>
              <a:rPr kumimoji="0" lang="ru-RU" sz="3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 –</a:t>
            </a:r>
            <a:r>
              <a:rPr kumimoji="0" lang="ru-RU" sz="3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 Ставропольский      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3100" dirty="0" smtClean="0">
                <a:latin typeface="Calibri" pitchFamily="34" charset="0"/>
                <a:cs typeface="Times New Roman" pitchFamily="18" charset="0"/>
              </a:rPr>
              <a:t>                                           </a:t>
            </a:r>
            <a:r>
              <a:rPr kumimoji="0" lang="ru-RU" sz="3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университет МВД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3100" baseline="0" dirty="0" smtClean="0">
                <a:latin typeface="Calibri" pitchFamily="34" charset="0"/>
                <a:cs typeface="Times New Roman" pitchFamily="18" charset="0"/>
              </a:rPr>
              <a:t>4.Медеева </a:t>
            </a:r>
            <a:r>
              <a:rPr lang="ru-RU" sz="3100" baseline="0" dirty="0" err="1" smtClean="0">
                <a:latin typeface="Calibri" pitchFamily="34" charset="0"/>
                <a:cs typeface="Times New Roman" pitchFamily="18" charset="0"/>
              </a:rPr>
              <a:t>Зарият</a:t>
            </a:r>
            <a:r>
              <a:rPr lang="ru-RU" sz="3100" baseline="0" dirty="0" smtClean="0">
                <a:latin typeface="Calibri" pitchFamily="34" charset="0"/>
                <a:cs typeface="Times New Roman" pitchFamily="18" charset="0"/>
              </a:rPr>
              <a:t> – Саратовская</a:t>
            </a:r>
            <a:r>
              <a:rPr lang="ru-RU" sz="3100" dirty="0" smtClean="0"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3100" dirty="0" err="1" smtClean="0">
                <a:latin typeface="Calibri" pitchFamily="34" charset="0"/>
                <a:cs typeface="Times New Roman" pitchFamily="18" charset="0"/>
              </a:rPr>
              <a:t>юр.академия</a:t>
            </a:r>
            <a:r>
              <a:rPr lang="ru-RU" sz="3100" dirty="0" smtClean="0">
                <a:latin typeface="Calibri" pitchFamily="34" charset="0"/>
                <a:cs typeface="Times New Roman" pitchFamily="18" charset="0"/>
              </a:rPr>
              <a:t>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5.Рамазанова Аида – Ставропольский</a:t>
            </a:r>
            <a:r>
              <a:rPr kumimoji="0" lang="ru-RU" sz="3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 мед.  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                                            университет </a:t>
            </a:r>
            <a:endParaRPr lang="ru-RU" sz="3100" dirty="0" smtClean="0">
              <a:latin typeface="Calibri" pitchFamily="34" charset="0"/>
              <a:cs typeface="Times New Roman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3100" dirty="0" smtClean="0">
                <a:latin typeface="Calibri" pitchFamily="34" charset="0"/>
                <a:cs typeface="Times New Roman" pitchFamily="18" charset="0"/>
              </a:rPr>
              <a:t>6.Таибова Динара – Дербентский мед. колледж 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571472" y="500042"/>
            <a:ext cx="8001056" cy="78581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Медалисты 2019 года 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395536" y="0"/>
          <a:ext cx="849694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12762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-180528" y="0"/>
          <a:ext cx="932452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05627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896448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08083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ПЕДСОВЕТ АВГУСТ\fon_s_perom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b="3125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5" name="Рисунок 4" descr="D:\Секретарь\Фото\Педсовет март 2019\6.jpg"/>
          <p:cNvPicPr/>
          <p:nvPr/>
        </p:nvPicPr>
        <p:blipFill>
          <a:blip r:embed="rId4" cstate="print">
            <a:lum bright="15000" contrast="13000"/>
          </a:blip>
          <a:srcRect t="23684"/>
          <a:stretch>
            <a:fillRect/>
          </a:stretch>
        </p:blipFill>
        <p:spPr bwMode="auto">
          <a:xfrm>
            <a:off x="0" y="428604"/>
            <a:ext cx="4429124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D:\Секретарь\Фото\Педсовет март 2019\5.jpg"/>
          <p:cNvPicPr/>
          <p:nvPr/>
        </p:nvPicPr>
        <p:blipFill>
          <a:blip r:embed="rId5" cstate="print">
            <a:lum bright="14000" contrast="5000"/>
          </a:blip>
          <a:srcRect t="36946"/>
          <a:stretch>
            <a:fillRect/>
          </a:stretch>
        </p:blipFill>
        <p:spPr bwMode="auto">
          <a:xfrm>
            <a:off x="4429124" y="571480"/>
            <a:ext cx="4714876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D:\Секретарь\Фото\Педсовет январь 2019г\20190130_162553.jpg"/>
          <p:cNvPicPr/>
          <p:nvPr/>
        </p:nvPicPr>
        <p:blipFill>
          <a:blip r:embed="rId6" cstate="print">
            <a:lum bright="4000" contrast="4000"/>
          </a:blip>
          <a:srcRect t="29228"/>
          <a:stretch>
            <a:fillRect/>
          </a:stretch>
        </p:blipFill>
        <p:spPr bwMode="auto">
          <a:xfrm>
            <a:off x="1" y="2071678"/>
            <a:ext cx="4500562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Рисунок 8" descr="D:\Секретарь\Фото\Педсовет январь 2019г\20190130_162641.jpg"/>
          <p:cNvPicPr/>
          <p:nvPr/>
        </p:nvPicPr>
        <p:blipFill>
          <a:blip r:embed="rId7" cstate="print">
            <a:lum bright="10000" contrast="9000"/>
          </a:blip>
          <a:srcRect t="34154"/>
          <a:stretch>
            <a:fillRect/>
          </a:stretch>
        </p:blipFill>
        <p:spPr bwMode="auto">
          <a:xfrm>
            <a:off x="4500562" y="2000240"/>
            <a:ext cx="4643438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" name="Рисунок 9" descr="D:\Секретарь\Фото\Педсовет январь 2019г\20190130_162658.jpg"/>
          <p:cNvPicPr/>
          <p:nvPr/>
        </p:nvPicPr>
        <p:blipFill>
          <a:blip r:embed="rId8" cstate="print">
            <a:lum bright="8000" contrast="12000"/>
          </a:blip>
          <a:srcRect t="29392"/>
          <a:stretch>
            <a:fillRect/>
          </a:stretch>
        </p:blipFill>
        <p:spPr bwMode="auto">
          <a:xfrm>
            <a:off x="0" y="4286256"/>
            <a:ext cx="4286248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D:\Секретарь\Фото\С днем учителя 2018\IMG-20181006-WA0023.jpg"/>
          <p:cNvPicPr/>
          <p:nvPr/>
        </p:nvPicPr>
        <p:blipFill>
          <a:blip r:embed="rId9">
            <a:lum bright="8000" contrast="15000"/>
          </a:blip>
          <a:srcRect t="38588" r="24691"/>
          <a:stretch>
            <a:fillRect/>
          </a:stretch>
        </p:blipFill>
        <p:spPr bwMode="auto">
          <a:xfrm>
            <a:off x="4286248" y="4286256"/>
            <a:ext cx="4857752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-142900"/>
            <a:ext cx="8786842" cy="128586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</a:rPr>
              <a:t>Педагогический коллектив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и по запросу фон для презентации однотонный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980728"/>
          <a:ext cx="8712968" cy="5877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6024"/>
            <a:ext cx="9144000" cy="112474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dirty="0" smtClean="0">
                <a:solidFill>
                  <a:srgbClr val="FF0000"/>
                </a:solidFill>
              </a:rPr>
              <a:t>Всероссийская олимпиада школьников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70C0"/>
                </a:solidFill>
              </a:rPr>
              <a:t>Школьный этап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6405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артинки по запросу фон для презентации однотонный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57361926"/>
              </p:ext>
            </p:extLst>
          </p:nvPr>
        </p:nvGraphicFramePr>
        <p:xfrm>
          <a:off x="0" y="548680"/>
          <a:ext cx="9144000" cy="5594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57606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Начальное звено   2-4 классы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6357982"/>
            <a:ext cx="9144000" cy="642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Хочется отметить работу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кл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. рук.: </a:t>
            </a:r>
            <a:r>
              <a:rPr lang="ru-RU" b="1" dirty="0" smtClean="0">
                <a:latin typeface="+mj-lt"/>
                <a:ea typeface="+mj-ea"/>
                <a:cs typeface="+mj-cs"/>
              </a:rPr>
              <a:t>2 «А» </a:t>
            </a:r>
            <a:r>
              <a:rPr lang="ru-RU" b="1" dirty="0" err="1" smtClean="0">
                <a:latin typeface="+mj-lt"/>
                <a:ea typeface="+mj-ea"/>
                <a:cs typeface="+mj-cs"/>
              </a:rPr>
              <a:t>кл</a:t>
            </a:r>
            <a:r>
              <a:rPr lang="ru-RU" b="1" dirty="0" smtClean="0">
                <a:latin typeface="+mj-lt"/>
                <a:ea typeface="+mj-ea"/>
                <a:cs typeface="+mj-cs"/>
              </a:rPr>
              <a:t>. – Рамазанова И.А. – 1 место;                                              3 «Г»  </a:t>
            </a:r>
            <a:r>
              <a:rPr lang="ru-RU" b="1" dirty="0" err="1" smtClean="0">
                <a:latin typeface="+mj-lt"/>
                <a:ea typeface="+mj-ea"/>
                <a:cs typeface="+mj-cs"/>
              </a:rPr>
              <a:t>кл</a:t>
            </a:r>
            <a:r>
              <a:rPr lang="ru-RU" b="1" dirty="0" smtClean="0">
                <a:latin typeface="+mj-lt"/>
                <a:ea typeface="+mj-ea"/>
                <a:cs typeface="+mj-cs"/>
              </a:rPr>
              <a:t>. – Рашидова А.М. – 2 место; 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3 «В»  </a:t>
            </a:r>
            <a:r>
              <a:rPr kumimoji="0" lang="ru-RU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кл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. – Хантемирова Х.С. – 3 место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7650" name="AutoShape 2" descr="Картинки по запросу фон для презентации однотонны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79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артинки по запросу фон для презентации однотонный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44" y="857232"/>
          <a:ext cx="8784976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Начальное звено  2-4 классы</a:t>
            </a:r>
            <a:endParaRPr lang="ru-RU" sz="32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42844" y="5780754"/>
            <a:ext cx="8229600" cy="5057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Данная</a:t>
            </a:r>
            <a:r>
              <a:rPr kumimoji="0" lang="ru-RU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диаграмма показывает охват учащихся класса олимпиадами и количество призовых мест. 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944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артинки по запросу фон для презентации однотонный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620688"/>
          <a:ext cx="9144000" cy="5522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Основное  звено   5-9 класс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6424836"/>
            <a:ext cx="900115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Хочется отметить работу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1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кл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. рук.: </a:t>
            </a:r>
            <a:r>
              <a:rPr lang="ru-RU" sz="1600" b="1" dirty="0" smtClean="0">
                <a:latin typeface="+mj-lt"/>
                <a:ea typeface="+mj-ea"/>
                <a:cs typeface="+mj-cs"/>
              </a:rPr>
              <a:t>5 «А» </a:t>
            </a:r>
            <a:r>
              <a:rPr lang="ru-RU" sz="1600" b="1" dirty="0" err="1" smtClean="0">
                <a:latin typeface="+mj-lt"/>
                <a:ea typeface="+mj-ea"/>
                <a:cs typeface="+mj-cs"/>
              </a:rPr>
              <a:t>кл</a:t>
            </a:r>
            <a:r>
              <a:rPr lang="ru-RU" sz="1600" b="1" dirty="0" smtClean="0">
                <a:latin typeface="+mj-lt"/>
                <a:ea typeface="+mj-ea"/>
                <a:cs typeface="+mj-cs"/>
              </a:rPr>
              <a:t>. – Муталимова Д.М.– 1 место;                                              7 «А»  </a:t>
            </a:r>
            <a:r>
              <a:rPr lang="ru-RU" sz="1600" b="1" dirty="0" err="1" smtClean="0">
                <a:latin typeface="+mj-lt"/>
                <a:ea typeface="+mj-ea"/>
                <a:cs typeface="+mj-cs"/>
              </a:rPr>
              <a:t>кл</a:t>
            </a:r>
            <a:r>
              <a:rPr lang="ru-RU" sz="1600" b="1" dirty="0" smtClean="0">
                <a:latin typeface="+mj-lt"/>
                <a:ea typeface="+mj-ea"/>
                <a:cs typeface="+mj-cs"/>
              </a:rPr>
              <a:t>. – Ахмедова А.И.– 2 место; 8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«А»  </a:t>
            </a:r>
            <a:r>
              <a:rPr kumimoji="0" lang="ru-RU" sz="1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кл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. – Шихкеримова В.С.– 3 место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464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Картинки по запросу фон для презентации однотонный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692696"/>
          <a:ext cx="9144000" cy="5379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Основное  звено   5-9 класс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14282" y="5715016"/>
            <a:ext cx="8229600" cy="551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10522"/>
            <a:ext cx="892971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Хочется отметить работу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кл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. рук.: </a:t>
            </a:r>
            <a:r>
              <a:rPr lang="ru-RU" b="1" dirty="0" smtClean="0">
                <a:latin typeface="+mj-lt"/>
                <a:ea typeface="+mj-ea"/>
                <a:cs typeface="+mj-cs"/>
              </a:rPr>
              <a:t>5 «А» </a:t>
            </a:r>
            <a:r>
              <a:rPr lang="ru-RU" b="1" dirty="0" err="1" smtClean="0">
                <a:latin typeface="+mj-lt"/>
                <a:ea typeface="+mj-ea"/>
                <a:cs typeface="+mj-cs"/>
              </a:rPr>
              <a:t>кл</a:t>
            </a:r>
            <a:r>
              <a:rPr lang="ru-RU" b="1" dirty="0" smtClean="0">
                <a:latin typeface="+mj-lt"/>
                <a:ea typeface="+mj-ea"/>
                <a:cs typeface="+mj-cs"/>
              </a:rPr>
              <a:t>. Муталимова Д.М.– 1 место;                             6 «А»  </a:t>
            </a:r>
            <a:r>
              <a:rPr lang="ru-RU" b="1" dirty="0" err="1" smtClean="0">
                <a:latin typeface="+mj-lt"/>
                <a:ea typeface="+mj-ea"/>
                <a:cs typeface="+mj-cs"/>
              </a:rPr>
              <a:t>кл</a:t>
            </a:r>
            <a:r>
              <a:rPr lang="ru-RU" b="1" dirty="0" smtClean="0">
                <a:latin typeface="+mj-lt"/>
                <a:ea typeface="+mj-ea"/>
                <a:cs typeface="+mj-cs"/>
              </a:rPr>
              <a:t>. Кужаева О.У. – 2 место;  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6 «В» </a:t>
            </a:r>
            <a:r>
              <a:rPr kumimoji="0" lang="ru-RU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кл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. Гюльметова З.З. – 3 место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909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артинки по запросу фон для презентации однотонный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764704"/>
          <a:ext cx="8229600" cy="5361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457200" y="0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Среднее звено   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894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артинки по запросу фон для презентации однотонный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571480"/>
          <a:ext cx="8964488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5357826"/>
            <a:ext cx="8929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prstClr val="black"/>
                </a:solidFill>
                <a:ea typeface="+mj-ea"/>
                <a:cs typeface="+mj-cs"/>
              </a:rPr>
              <a:t>Для того чтобы одержать победу на олимпиадах необходимо было не просто показать лучшие знания среди участников  но и набрать 50 или более процентов от максимально возможного количества баллов, в противном случае победа  не присуждалась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4250" y="142852"/>
            <a:ext cx="8929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a typeface="+mj-ea"/>
                <a:cs typeface="+mj-cs"/>
              </a:rPr>
              <a:t>Личные достижения учащихся  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823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85728"/>
            <a:ext cx="8964488" cy="631162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600" b="1" dirty="0" smtClean="0">
                <a:solidFill>
                  <a:srgbClr val="00B050"/>
                </a:solidFill>
              </a:rPr>
              <a:t>Самый высокий показатель эффективности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00B050"/>
                </a:solidFill>
              </a:rPr>
              <a:t>оказался на олимпиаде </a:t>
            </a:r>
          </a:p>
          <a:p>
            <a:pPr>
              <a:buFont typeface="Wingdings" pitchFamily="2" charset="2"/>
              <a:buChar char="Ø"/>
            </a:pPr>
            <a:r>
              <a:rPr lang="ru-RU" sz="3600" b="1" dirty="0" smtClean="0">
                <a:solidFill>
                  <a:srgbClr val="00B050"/>
                </a:solidFill>
              </a:rPr>
              <a:t>по физкультуре (56 мест), </a:t>
            </a:r>
          </a:p>
          <a:p>
            <a:pPr>
              <a:buFont typeface="Wingdings" pitchFamily="2" charset="2"/>
              <a:buChar char="Ø"/>
            </a:pPr>
            <a:r>
              <a:rPr lang="ru-RU" sz="3600" b="1" dirty="0" smtClean="0">
                <a:solidFill>
                  <a:srgbClr val="00B050"/>
                </a:solidFill>
              </a:rPr>
              <a:t>по праву (38 мест).</a:t>
            </a:r>
            <a:endParaRPr lang="ru-RU" sz="3600" b="1" dirty="0" smtClean="0"/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отрицательная динамика по предметам:  </a:t>
            </a:r>
          </a:p>
          <a:p>
            <a:pPr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FF0000"/>
                </a:solidFill>
              </a:rPr>
              <a:t>математика (4 места) – 5-11 классы;</a:t>
            </a:r>
          </a:p>
          <a:p>
            <a:pPr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FF0000"/>
                </a:solidFill>
              </a:rPr>
              <a:t>география (5 мест) – 5-11 классы; </a:t>
            </a:r>
          </a:p>
          <a:p>
            <a:pPr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FF0000"/>
                </a:solidFill>
              </a:rPr>
              <a:t>астрономия (5 мест) – 5-11 классы;</a:t>
            </a:r>
          </a:p>
          <a:p>
            <a:pPr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FF0000"/>
                </a:solidFill>
              </a:rPr>
              <a:t>физика (2 места) – 7-11 классы;  </a:t>
            </a:r>
          </a:p>
          <a:p>
            <a:pPr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FF0000"/>
                </a:solidFill>
              </a:rPr>
              <a:t>химия (1 место) – 8-11 классы. </a:t>
            </a:r>
          </a:p>
        </p:txBody>
      </p:sp>
    </p:spTree>
    <p:extLst>
      <p:ext uri="{BB962C8B-B14F-4D97-AF65-F5344CB8AC3E}">
        <p14:creationId xmlns:p14="http://schemas.microsoft.com/office/powerpoint/2010/main" xmlns="" val="200971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Администратор\Рабочий стол\800px_COLOURBOX1992608.jpg"/>
          <p:cNvPicPr>
            <a:picLocks noChangeAspect="1" noChangeArrowheads="1"/>
          </p:cNvPicPr>
          <p:nvPr/>
        </p:nvPicPr>
        <p:blipFill>
          <a:blip r:embed="rId2">
            <a:lum bright="37000" contrast="24000"/>
          </a:blip>
          <a:srcRect/>
          <a:stretch>
            <a:fillRect/>
          </a:stretch>
        </p:blipFill>
        <p:spPr bwMode="auto">
          <a:xfrm>
            <a:off x="-32" y="0"/>
            <a:ext cx="9144032" cy="6858024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85728"/>
            <a:ext cx="7715304" cy="3643338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4800" b="1" dirty="0" smtClean="0">
                <a:solidFill>
                  <a:srgbClr val="3308E8"/>
                </a:solidFill>
              </a:rPr>
              <a:t>Количество участников школьного этапа по сравнению с прошлым годом повысилось на 158 учащихся,  а результативность на 19%.</a:t>
            </a: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7054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79512" y="620688"/>
          <a:ext cx="8784976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786842" cy="76470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Муниципальный этап ВОШ 4, 7-11 классы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436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Documents and Settings\Администратор\Рабочий стол\ShkolDoskaSlideMini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214446" y="214290"/>
            <a:ext cx="7858148" cy="6357982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/>
              <a:t> </a:t>
            </a:r>
          </a:p>
          <a:p>
            <a:pPr algn="ctr">
              <a:buNone/>
            </a:pPr>
            <a:r>
              <a:rPr lang="ru-RU" b="1" dirty="0" smtClean="0"/>
              <a:t>   </a:t>
            </a:r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r>
              <a:rPr lang="ru-RU" b="1" dirty="0" smtClean="0"/>
              <a:t>В 2018-2019 учебном году работают 60 педагогов,  среди них: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1) 6  - </a:t>
            </a:r>
            <a:r>
              <a:rPr lang="ru-RU" b="1" dirty="0" smtClean="0"/>
              <a:t>«Почётных работников общего  </a:t>
            </a:r>
          </a:p>
          <a:p>
            <a:pPr>
              <a:buNone/>
            </a:pPr>
            <a:r>
              <a:rPr lang="ru-RU" b="1" dirty="0" smtClean="0"/>
              <a:t>              образования Российской Федерации» </a:t>
            </a:r>
          </a:p>
          <a:p>
            <a:pPr>
              <a:buNone/>
            </a:pPr>
            <a:r>
              <a:rPr lang="ru-RU" dirty="0" smtClean="0"/>
              <a:t>              ( Шихмагомедова А.А;  Муталимова Ф.М;     </a:t>
            </a:r>
          </a:p>
          <a:p>
            <a:pPr>
              <a:buNone/>
            </a:pPr>
            <a:r>
              <a:rPr lang="ru-RU" dirty="0" smtClean="0"/>
              <a:t>               Рамалданова З.А., Исмаилова И.И., </a:t>
            </a:r>
          </a:p>
          <a:p>
            <a:pPr>
              <a:buNone/>
            </a:pPr>
            <a:r>
              <a:rPr lang="ru-RU" dirty="0" smtClean="0"/>
              <a:t>               Гаджибекова С.А., Шерифова Ш.Ф.)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2) 2 - </a:t>
            </a:r>
            <a:r>
              <a:rPr lang="ru-RU" b="1" dirty="0" smtClean="0"/>
              <a:t>победителя ПНПО –  </a:t>
            </a:r>
          </a:p>
          <a:p>
            <a:pPr>
              <a:buNone/>
            </a:pPr>
            <a:r>
              <a:rPr lang="ru-RU" dirty="0" smtClean="0"/>
              <a:t>             (Шихмагомедова А.А.; Рамалданова З.А.)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3)  Высшая категория: 17 педагогов;</a:t>
            </a:r>
          </a:p>
          <a:p>
            <a:pPr>
              <a:buNone/>
            </a:pPr>
            <a:r>
              <a:rPr lang="ru-RU" dirty="0" smtClean="0"/>
              <a:t>     Первая категория: 19 педагогов.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1268760"/>
          <a:ext cx="864096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712968" cy="141763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FF0000"/>
                </a:solidFill>
              </a:rPr>
              <a:t>Результаты муниципального этапа  ВОШ за последние 3 года.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881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Региональный этап ВОШ</a:t>
            </a:r>
            <a:endParaRPr lang="ru-RU" sz="48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9512" y="843401"/>
            <a:ext cx="8712968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принимали участие 5 учащихся: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биологии – Шихкеримова В.С.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(Ибрагимова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Мадина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9а класс (11 место) ;</a:t>
            </a:r>
            <a:r>
              <a:rPr kumimoji="0" lang="ru-RU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Исабекова Алина -11 класс (12 место)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истории – Муталимова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Д.М.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Таибова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Динара-11 класс (12 место);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технологии – Гюльметова З.З.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(Нурова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Хамис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8 место).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702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Гимназия_1\Desktop\3bc41376e982764aa4c9fede76d947ff_600_600_1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152399"/>
            <a:ext cx="2520585" cy="1492933"/>
          </a:xfrm>
          <a:prstGeom prst="rect">
            <a:avLst/>
          </a:prstGeom>
          <a:noFill/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533400" y="1600200"/>
            <a:ext cx="8229600" cy="45719"/>
          </a:xfrm>
          <a:prstGeom prst="round2DiagRect">
            <a:avLst/>
          </a:prstGeom>
          <a:solidFill>
            <a:srgbClr val="974807"/>
          </a:solidFill>
          <a:ln>
            <a:solidFill>
              <a:srgbClr val="846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C:\Users\Гимназия_1\Desktop\851443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400"/>
            <a:ext cx="9144000" cy="137160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609600" y="228600"/>
            <a:ext cx="6172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B0F0"/>
                </a:solidFill>
                <a:latin typeface="+mj-lt"/>
              </a:rPr>
              <a:t>1 место во Всероссийской олимпиаде школьников по экологии на региональном этапе </a:t>
            </a:r>
          </a:p>
          <a:p>
            <a:endParaRPr lang="ru-RU" sz="2400" b="1" dirty="0">
              <a:solidFill>
                <a:srgbClr val="00B0F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00" y="4459069"/>
            <a:ext cx="3184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Исабекова Алина Эдуардовна</a:t>
            </a:r>
          </a:p>
          <a:p>
            <a:pPr algn="ctr"/>
            <a:r>
              <a:rPr lang="ru-RU" b="1" dirty="0" smtClean="0"/>
              <a:t>Ученица 11 класса </a:t>
            </a:r>
            <a:endParaRPr lang="ru-RU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786315" y="3886200"/>
            <a:ext cx="43079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Руководитель:</a:t>
            </a:r>
          </a:p>
          <a:p>
            <a:pPr algn="ctr"/>
            <a:r>
              <a:rPr lang="ru-RU" b="1" dirty="0" smtClean="0"/>
              <a:t>Шихкеримова </a:t>
            </a:r>
            <a:r>
              <a:rPr lang="ru-RU" b="1" dirty="0" err="1" smtClean="0"/>
              <a:t>Валида</a:t>
            </a:r>
            <a:r>
              <a:rPr lang="ru-RU" b="1" dirty="0" smtClean="0"/>
              <a:t> </a:t>
            </a:r>
            <a:r>
              <a:rPr lang="ru-RU" b="1" dirty="0" err="1" smtClean="0"/>
              <a:t>Сидрединовна</a:t>
            </a:r>
            <a:endParaRPr lang="ru-RU" b="1" dirty="0" smtClean="0"/>
          </a:p>
          <a:p>
            <a:pPr algn="ctr"/>
            <a:r>
              <a:rPr lang="ru-RU" b="1" dirty="0" smtClean="0"/>
              <a:t>Учитель биологии</a:t>
            </a:r>
          </a:p>
          <a:p>
            <a:pPr algn="ctr"/>
            <a:r>
              <a:rPr lang="ru-RU" b="1" dirty="0" smtClean="0"/>
              <a:t>Высшая квалификационная категория</a:t>
            </a:r>
          </a:p>
          <a:p>
            <a:pPr algn="ctr"/>
            <a:endParaRPr lang="ru-RU" b="1" dirty="0"/>
          </a:p>
        </p:txBody>
      </p:sp>
      <p:pic>
        <p:nvPicPr>
          <p:cNvPr id="10" name="Рисунок 9" descr="http://17.dagestanschool.ru/upload/dagsc17_new/images/big/e2/7e/e27e13d76abe39d0fbe207d782100d63.jpg"/>
          <p:cNvPicPr/>
          <p:nvPr/>
        </p:nvPicPr>
        <p:blipFill>
          <a:blip r:embed="rId4">
            <a:lum bright="21000" contrast="19000"/>
          </a:blip>
          <a:srcRect l="29404" t="30833" r="44397" b="42829"/>
          <a:stretch>
            <a:fillRect/>
          </a:stretch>
        </p:blipFill>
        <p:spPr bwMode="auto">
          <a:xfrm>
            <a:off x="990600" y="1905000"/>
            <a:ext cx="1905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Администратор\Рабочий стол\учителя\Фото учителей0002.jpg"/>
          <p:cNvPicPr/>
          <p:nvPr/>
        </p:nvPicPr>
        <p:blipFill>
          <a:blip r:embed="rId5" cstate="print"/>
          <a:srcRect l="23082" r="16865" b="45138"/>
          <a:stretch>
            <a:fillRect/>
          </a:stretch>
        </p:blipFill>
        <p:spPr bwMode="auto">
          <a:xfrm>
            <a:off x="6324600" y="17526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9703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0" y="142852"/>
          <a:ext cx="9144000" cy="6715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IX  </a:t>
            </a:r>
            <a:r>
              <a:rPr lang="ru-RU" sz="3200" b="1" dirty="0" smtClean="0">
                <a:solidFill>
                  <a:srgbClr val="FF0000"/>
                </a:solidFill>
              </a:rPr>
              <a:t>Математическая олимпиада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имени П.А.Чебышева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для учащихся 5-7 классов</a:t>
            </a:r>
            <a:endParaRPr lang="ru-RU" sz="3200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4099" y="1700809"/>
          <a:ext cx="8605619" cy="44679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599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416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666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874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1247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08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6666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2805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№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ФИО </a:t>
                      </a:r>
                      <a:r>
                        <a:rPr lang="ru-RU" sz="2000" dirty="0" smtClean="0"/>
                        <a:t>ученика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/>
                        <a:t>кл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Учебный предмет 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 ФИО </a:t>
                      </a:r>
                      <a:r>
                        <a:rPr lang="ru-RU" sz="2000" dirty="0" smtClean="0"/>
                        <a:t>учителя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Рейтинг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15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город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республика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561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1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Курбанова </a:t>
                      </a:r>
                      <a:r>
                        <a:rPr lang="ru-RU" sz="2000" dirty="0" err="1"/>
                        <a:t>Айишат</a:t>
                      </a:r>
                      <a:r>
                        <a:rPr lang="ru-RU" sz="2000" dirty="0"/>
                        <a:t> 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6а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Математика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Кужаева О.У.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призер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561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2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Третьяков Павел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6б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Исмаилова И.И.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призер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561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3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Насруллаев Заур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5а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Курбанова М.М.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1 место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3 место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533400" y="1600200"/>
            <a:ext cx="8229600" cy="45719"/>
          </a:xfrm>
          <a:prstGeom prst="round2DiagRect">
            <a:avLst/>
          </a:prstGeom>
          <a:solidFill>
            <a:srgbClr val="974807"/>
          </a:solidFill>
          <a:ln>
            <a:solidFill>
              <a:srgbClr val="846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133600" y="152400"/>
            <a:ext cx="6781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B0F0"/>
                </a:solidFill>
              </a:rPr>
              <a:t>3 место в  Республиканской олимпиаде имени Чебышева</a:t>
            </a:r>
          </a:p>
          <a:p>
            <a:endParaRPr lang="ru-RU" sz="2800" b="1" dirty="0" smtClean="0">
              <a:solidFill>
                <a:srgbClr val="00B0F0"/>
              </a:solidFill>
              <a:latin typeface="+mj-lt"/>
            </a:endParaRPr>
          </a:p>
          <a:p>
            <a:endParaRPr lang="ru-RU" sz="2400" b="1" dirty="0">
              <a:solidFill>
                <a:srgbClr val="00B0F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00" y="4267200"/>
            <a:ext cx="3104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Насруллаев </a:t>
            </a:r>
            <a:r>
              <a:rPr lang="ru-RU" b="1" dirty="0" err="1" smtClean="0"/>
              <a:t>Заур</a:t>
            </a:r>
            <a:r>
              <a:rPr lang="ru-RU" b="1" dirty="0" smtClean="0"/>
              <a:t> </a:t>
            </a:r>
            <a:r>
              <a:rPr lang="ru-RU" b="1" dirty="0" err="1" smtClean="0"/>
              <a:t>Умалатович</a:t>
            </a:r>
            <a:endParaRPr lang="ru-RU" b="1" dirty="0" smtClean="0"/>
          </a:p>
          <a:p>
            <a:pPr algn="ctr"/>
            <a:r>
              <a:rPr lang="ru-RU" b="1" dirty="0" smtClean="0"/>
              <a:t>ученик 5А класса </a:t>
            </a:r>
            <a:endParaRPr lang="ru-RU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929190" y="4929198"/>
            <a:ext cx="39100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Руководитель:</a:t>
            </a:r>
          </a:p>
          <a:p>
            <a:pPr algn="ctr"/>
            <a:r>
              <a:rPr lang="ru-RU" b="1" dirty="0" smtClean="0"/>
              <a:t>Курбанова Марьям Магомедовна</a:t>
            </a:r>
          </a:p>
          <a:p>
            <a:pPr algn="ctr"/>
            <a:r>
              <a:rPr lang="ru-RU" b="1" dirty="0" smtClean="0"/>
              <a:t>Учитель математики</a:t>
            </a:r>
          </a:p>
          <a:p>
            <a:pPr algn="ctr"/>
            <a:r>
              <a:rPr lang="ru-RU" b="1" dirty="0" smtClean="0"/>
              <a:t> Соответствие занимаемой должности</a:t>
            </a:r>
          </a:p>
          <a:p>
            <a:pPr algn="ctr"/>
            <a:endParaRPr lang="ru-RU" b="1" dirty="0"/>
          </a:p>
        </p:txBody>
      </p:sp>
      <p:pic>
        <p:nvPicPr>
          <p:cNvPr id="10" name="Picture 3" descr="C:\Users\Гимназия_1\Desktop\851443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1714488"/>
            <a:ext cx="3375302" cy="1676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rjAYwUcpmy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52400"/>
            <a:ext cx="1752600" cy="1371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lum bright="-3000" contrast="4000"/>
          </a:blip>
          <a:srcRect/>
          <a:stretch>
            <a:fillRect/>
          </a:stretch>
        </p:blipFill>
        <p:spPr bwMode="auto">
          <a:xfrm>
            <a:off x="6572264" y="1928802"/>
            <a:ext cx="2222664" cy="282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F:\55\P90604-103247.jpg"/>
          <p:cNvPicPr/>
          <p:nvPr/>
        </p:nvPicPr>
        <p:blipFill>
          <a:blip r:embed="rId5" cstate="print">
            <a:lum contrast="10000"/>
          </a:blip>
          <a:srcRect l="15904" t="12702" r="14378" b="43521"/>
          <a:stretch>
            <a:fillRect/>
          </a:stretch>
        </p:blipFill>
        <p:spPr bwMode="auto">
          <a:xfrm>
            <a:off x="714348" y="1785926"/>
            <a:ext cx="1981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81713" y="5500702"/>
            <a:ext cx="4019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Третьяков Павел 6 Б класс  – участник.</a:t>
            </a:r>
          </a:p>
          <a:p>
            <a:pPr algn="ctr"/>
            <a:r>
              <a:rPr lang="ru-RU" b="1" dirty="0" smtClean="0"/>
              <a:t>Учитель-</a:t>
            </a:r>
            <a:r>
              <a:rPr lang="ru-RU" b="1" dirty="0" err="1" smtClean="0"/>
              <a:t>Исмаилова</a:t>
            </a:r>
            <a:r>
              <a:rPr lang="ru-RU" b="1" dirty="0" smtClean="0"/>
              <a:t> И.И.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73844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82" y="1785926"/>
          <a:ext cx="8786876" cy="439359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8993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079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59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6000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3368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159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/>
                        <a:t>п</a:t>
                      </a:r>
                      <a:r>
                        <a:rPr lang="ru-RU" sz="1800" dirty="0" smtClean="0"/>
                        <a:t>/</a:t>
                      </a:r>
                      <a:r>
                        <a:rPr lang="ru-RU" sz="1800" dirty="0" err="1" smtClean="0"/>
                        <a:t>п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Ф.И.О</a:t>
                      </a:r>
                      <a:r>
                        <a:rPr lang="ru-RU" sz="1800" dirty="0" smtClean="0"/>
                        <a:t>. автора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Кл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Ф.И.О. руководителя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Результат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5941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800" dirty="0" smtClean="0"/>
                        <a:t>1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/>
                        <a:t>Ризаханова</a:t>
                      </a:r>
                      <a:r>
                        <a:rPr lang="ru-RU" sz="1800" dirty="0"/>
                        <a:t> Марьям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6б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/>
                        <a:t>Рамазанова</a:t>
                      </a:r>
                      <a:r>
                        <a:rPr lang="ru-RU" sz="1800" dirty="0"/>
                        <a:t> Н. Г.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3 место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5941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800" dirty="0" smtClean="0"/>
                        <a:t>2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Ильясова Аминат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7а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2 место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5941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800" dirty="0" smtClean="0"/>
                        <a:t>3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Рамазанов Али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5а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/>
                        <a:t>Мисриханова</a:t>
                      </a:r>
                      <a:r>
                        <a:rPr lang="ru-RU" sz="1800" dirty="0"/>
                        <a:t> Р. А.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1 место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5941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800" dirty="0" smtClean="0"/>
                        <a:t>4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Рамазанова Айишат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5а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Курбанова М. М.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2 место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5941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800" dirty="0" smtClean="0"/>
                        <a:t>5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Халидов Магомедэмин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6а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Халидова Г.Ш.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1 место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67014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800" dirty="0" smtClean="0"/>
                        <a:t>6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Велирзаева Фаида Шихахмедова Назиля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6в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Бабаян М. А.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        1 место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15941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800" dirty="0" smtClean="0"/>
                        <a:t>7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/>
                        <a:t>Аташев</a:t>
                      </a:r>
                      <a:r>
                        <a:rPr lang="ru-RU" sz="1800" dirty="0"/>
                        <a:t> Икрам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5а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Исрафилова Д.А.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3 место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-71462"/>
            <a:ext cx="8858312" cy="1928826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Результаты муниципального этапа  фестиваля исследовательских проектов «Первые шаги в науку» учащихся МБОУ СОШ 17 в 2018/19 учебном году.</a:t>
            </a:r>
            <a:r>
              <a:rPr lang="ru-RU" sz="2200" dirty="0" smtClean="0">
                <a:latin typeface="Arial" pitchFamily="34" charset="0"/>
              </a:rPr>
              <a:t/>
            </a:r>
            <a:br>
              <a:rPr lang="ru-RU" sz="2200" dirty="0" smtClean="0">
                <a:latin typeface="Arial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255184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533400" y="1600200"/>
            <a:ext cx="8229600" cy="45719"/>
          </a:xfrm>
          <a:prstGeom prst="round2DiagRect">
            <a:avLst/>
          </a:prstGeom>
          <a:solidFill>
            <a:srgbClr val="974807"/>
          </a:solidFill>
          <a:ln>
            <a:solidFill>
              <a:srgbClr val="846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005026" y="239136"/>
            <a:ext cx="721044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B0F0"/>
                </a:solidFill>
              </a:rPr>
              <a:t>1 место в </a:t>
            </a:r>
            <a:r>
              <a:rPr lang="en-US" sz="2800" b="1" dirty="0" smtClean="0">
                <a:solidFill>
                  <a:srgbClr val="00B0F0"/>
                </a:solidFill>
              </a:rPr>
              <a:t>I</a:t>
            </a:r>
            <a:r>
              <a:rPr lang="ru-RU" sz="2800" b="1" dirty="0" smtClean="0">
                <a:solidFill>
                  <a:srgbClr val="00B0F0"/>
                </a:solidFill>
              </a:rPr>
              <a:t> Республиканском конкурсе исследовательских проектов «Экология родного края», </a:t>
            </a:r>
          </a:p>
          <a:p>
            <a:endParaRPr lang="ru-RU" sz="2800" b="1" dirty="0" smtClean="0">
              <a:solidFill>
                <a:srgbClr val="00B0F0"/>
              </a:solidFill>
            </a:endParaRPr>
          </a:p>
          <a:p>
            <a:r>
              <a:rPr lang="ru-RU" sz="2800" b="1" dirty="0" smtClean="0">
                <a:solidFill>
                  <a:srgbClr val="00B0F0"/>
                </a:solidFill>
              </a:rPr>
              <a:t>2 место  в  Республиканском конкурсе исследовательских проектов и работ «Науки юношей питают».</a:t>
            </a:r>
          </a:p>
          <a:p>
            <a:endParaRPr lang="ru-RU" sz="2800" b="1" dirty="0" smtClean="0">
              <a:solidFill>
                <a:srgbClr val="00B0F0"/>
              </a:solidFill>
              <a:latin typeface="+mj-lt"/>
            </a:endParaRPr>
          </a:p>
          <a:p>
            <a:endParaRPr lang="ru-RU" sz="2400" b="1" dirty="0">
              <a:solidFill>
                <a:srgbClr val="00B0F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00" y="4267200"/>
            <a:ext cx="3494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err="1" smtClean="0"/>
              <a:t>Аташев</a:t>
            </a:r>
            <a:r>
              <a:rPr lang="ru-RU" b="1" dirty="0" smtClean="0"/>
              <a:t> Икрам </a:t>
            </a:r>
            <a:r>
              <a:rPr lang="ru-RU" b="1" dirty="0" err="1" smtClean="0"/>
              <a:t>Ибрамхалилович</a:t>
            </a:r>
            <a:r>
              <a:rPr lang="ru-RU" b="1" dirty="0" smtClean="0"/>
              <a:t> </a:t>
            </a:r>
          </a:p>
          <a:p>
            <a:pPr algn="ctr"/>
            <a:r>
              <a:rPr lang="ru-RU" b="1" dirty="0" smtClean="0"/>
              <a:t>ученик 5А класса </a:t>
            </a:r>
            <a:endParaRPr lang="ru-RU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876801" y="5105400"/>
            <a:ext cx="39100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Руководитель:</a:t>
            </a:r>
          </a:p>
          <a:p>
            <a:pPr algn="ctr"/>
            <a:r>
              <a:rPr lang="ru-RU" b="1" dirty="0" smtClean="0"/>
              <a:t>Исрафилова Диана </a:t>
            </a:r>
            <a:r>
              <a:rPr lang="ru-RU" b="1" dirty="0" err="1" smtClean="0"/>
              <a:t>Абдуселимова</a:t>
            </a:r>
            <a:r>
              <a:rPr lang="ru-RU" b="1" dirty="0" smtClean="0"/>
              <a:t> </a:t>
            </a:r>
          </a:p>
          <a:p>
            <a:pPr algn="ctr"/>
            <a:r>
              <a:rPr lang="ru-RU" b="1" dirty="0" smtClean="0"/>
              <a:t>Учитель географии</a:t>
            </a:r>
          </a:p>
          <a:p>
            <a:pPr algn="ctr"/>
            <a:r>
              <a:rPr lang="ru-RU" b="1" dirty="0" smtClean="0"/>
              <a:t> Первой квалификационной категории</a:t>
            </a:r>
          </a:p>
          <a:p>
            <a:pPr algn="ctr"/>
            <a:endParaRPr lang="ru-RU" b="1" dirty="0"/>
          </a:p>
        </p:txBody>
      </p:sp>
      <p:pic>
        <p:nvPicPr>
          <p:cNvPr id="10" name="Picture 3" descr="C:\Users\Гимназия_1\Desktop\851443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029200"/>
            <a:ext cx="3375302" cy="1676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rjAYwUcpmy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52400"/>
            <a:ext cx="1752600" cy="1371600"/>
          </a:xfrm>
          <a:prstGeom prst="rect">
            <a:avLst/>
          </a:prstGeom>
        </p:spPr>
      </p:pic>
      <p:pic>
        <p:nvPicPr>
          <p:cNvPr id="15" name="Рисунок 14" descr="C:\Documents and Settings\Администратор\Рабочий стол\учителя\Ф.М.jpg"/>
          <p:cNvPicPr/>
          <p:nvPr/>
        </p:nvPicPr>
        <p:blipFill>
          <a:blip r:embed="rId4">
            <a:lum bright="-1000" contrast="5000"/>
          </a:blip>
          <a:srcRect l="74975" t="73318" r="9673" b="11458"/>
          <a:stretch>
            <a:fillRect/>
          </a:stretch>
        </p:blipFill>
        <p:spPr bwMode="auto">
          <a:xfrm>
            <a:off x="6715140" y="2928934"/>
            <a:ext cx="1600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17.dagestanschool.ru/upload/dagsc17_new/images/big/a7/67/a76711f15f816022e6245f2788630488.jpg"/>
          <p:cNvPicPr/>
          <p:nvPr/>
        </p:nvPicPr>
        <p:blipFill>
          <a:blip r:embed="rId5">
            <a:lum bright="12000" contrast="11000"/>
          </a:blip>
          <a:srcRect l="31293" t="27123" r="53415" b="48219"/>
          <a:stretch>
            <a:fillRect/>
          </a:stretch>
        </p:blipFill>
        <p:spPr bwMode="auto">
          <a:xfrm>
            <a:off x="142844" y="2057400"/>
            <a:ext cx="1815846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7732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Картинки по запросу фон для презентации однотонный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7158" y="880305"/>
          <a:ext cx="8358246" cy="727693"/>
        </p:xfrm>
        <a:graphic>
          <a:graphicData uri="http://schemas.openxmlformats.org/drawingml/2006/table">
            <a:tbl>
              <a:tblPr/>
              <a:tblGrid>
                <a:gridCol w="6429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236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395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5206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671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ФИО  участника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ФИО руководителя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Результат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7277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Times New Roman"/>
                          <a:cs typeface="Times New Roman"/>
                        </a:rPr>
                        <a:t>Магомедрасулова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 Марьям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Times New Roman"/>
                          <a:cs typeface="Times New Roman"/>
                        </a:rPr>
                        <a:t>Рамазанова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 Н.Г.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2 место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71414"/>
            <a:ext cx="8229600" cy="785794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20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Городская научно-практическая конференция исследовательских работ  «Информационно-коммуникативные технологии»</a:t>
            </a:r>
            <a:r>
              <a:rPr lang="ru-RU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Arial" pitchFamily="34" charset="0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357158" y="2643182"/>
          <a:ext cx="8286808" cy="599886"/>
        </p:xfrm>
        <a:graphic>
          <a:graphicData uri="http://schemas.openxmlformats.org/drawingml/2006/table">
            <a:tbl>
              <a:tblPr/>
              <a:tblGrid>
                <a:gridCol w="7143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712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77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989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6446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999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ФИО участника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класс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ФИО руководителя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Результат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99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Times New Roman"/>
                          <a:cs typeface="Times New Roman"/>
                        </a:rPr>
                        <a:t>Матаева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 Аида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9б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Times New Roman"/>
                          <a:cs typeface="Times New Roman"/>
                        </a:rPr>
                        <a:t>Агамагомедова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 С.Н.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1 место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71438" y="1935993"/>
            <a:ext cx="8786842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6575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Муниципальный этап Р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еспубликанского конкурса исследовательских работ учащихся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6575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«Мы дружбой народов сильны»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285720" y="4429132"/>
          <a:ext cx="8431251" cy="560832"/>
        </p:xfrm>
        <a:graphic>
          <a:graphicData uri="http://schemas.openxmlformats.org/drawingml/2006/table">
            <a:tbl>
              <a:tblPr/>
              <a:tblGrid>
                <a:gridCol w="7858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819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83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0388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4723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398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ФИО участника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класс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    ФИО руководителя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Результат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Times New Roman"/>
                          <a:cs typeface="Times New Roman"/>
                        </a:rPr>
                        <a:t>Азизханова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err="1">
                          <a:latin typeface="Times New Roman"/>
                          <a:ea typeface="Times New Roman"/>
                          <a:cs typeface="Times New Roman"/>
                        </a:rPr>
                        <a:t>Камила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9б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err="1">
                          <a:latin typeface="Times New Roman"/>
                          <a:ea typeface="Times New Roman"/>
                          <a:cs typeface="Times New Roman"/>
                        </a:rPr>
                        <a:t>Халидова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 Г.Ш.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1 место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142844" y="3772919"/>
            <a:ext cx="86397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6575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Муниципальный этап  Р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еспубликанского конкурса исследовательских и творческих работ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6575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«И гордо реет флаг державный»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357158" y="5857892"/>
          <a:ext cx="8501122" cy="633604"/>
        </p:xfrm>
        <a:graphic>
          <a:graphicData uri="http://schemas.openxmlformats.org/drawingml/2006/table">
            <a:tbl>
              <a:tblPr/>
              <a:tblGrid>
                <a:gridCol w="8556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470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633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350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168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ФИО  участника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ФИО руководителя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Результат 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680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Times New Roman"/>
                          <a:cs typeface="Times New Roman"/>
                        </a:rPr>
                        <a:t>Халидов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err="1">
                          <a:latin typeface="Times New Roman"/>
                          <a:ea typeface="Times New Roman"/>
                          <a:cs typeface="Times New Roman"/>
                        </a:rPr>
                        <a:t>Магомедэмин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Times New Roman"/>
                          <a:cs typeface="Times New Roman"/>
                        </a:rPr>
                        <a:t>Халидова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 Г.Ш.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3 место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714348" y="5429264"/>
            <a:ext cx="74205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Результаты  городского  этапа Республиканской олимпиады по краеведению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328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1571612"/>
          <a:ext cx="8358245" cy="407196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089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324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459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9777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9304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143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/>
                        <a:t>№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/>
                        <a:t>Ф.И.О. участника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/>
                        <a:t>Кл.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/>
                        <a:t>Ф.И.О. руководителя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/>
                        <a:t>Результат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43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1 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Омаров Рамазан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4б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Магомедризаева З. Г.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2 место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43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2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Асланова Сабират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4в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/>
                        <a:t>Ибрагимова </a:t>
                      </a:r>
                      <a:r>
                        <a:rPr lang="ru-RU" sz="2000" dirty="0"/>
                        <a:t>Э.А.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2 место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43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3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Бигаев Бига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4в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3 место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143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4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Гусейнова Аида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3а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Ильясова З. Г.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2 место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2700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Результаты муниципального  конкурса исследовательских проектов младших школьников «Первоцвет» учащихся МБОУ СОШ №17 в 2018/19 </a:t>
            </a:r>
            <a:r>
              <a:rPr lang="ru-RU" sz="2700" b="1" dirty="0" err="1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уч.г</a:t>
            </a:r>
            <a:r>
              <a:rPr lang="ru-RU" sz="2700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.:</a:t>
            </a:r>
            <a:r>
              <a:rPr lang="ru-RU" dirty="0" smtClean="0">
                <a:solidFill>
                  <a:srgbClr val="FF3300"/>
                </a:solidFill>
                <a:latin typeface="Arial" pitchFamily="34" charset="0"/>
              </a:rPr>
              <a:t/>
            </a:r>
            <a:br>
              <a:rPr lang="ru-RU" dirty="0" smtClean="0">
                <a:solidFill>
                  <a:srgbClr val="FF3300"/>
                </a:solidFill>
                <a:latin typeface="Arial" pitchFamily="34" charset="0"/>
              </a:rPr>
            </a:br>
            <a:endParaRPr lang="ru-RU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351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C:\Documents and Settings\Администратор\Рабочий стол\ShkolDoskaSlideMini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4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500034" y="1285860"/>
          <a:ext cx="8429684" cy="535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500050"/>
            <a:ext cx="7858180" cy="11430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 Распределение педагогов по </a:t>
            </a:r>
            <a:r>
              <a:rPr lang="ru-RU" sz="2800" dirty="0" smtClean="0"/>
              <a:t> категориям</a:t>
            </a:r>
            <a:endParaRPr lang="ru-RU" sz="2800" dirty="0"/>
          </a:p>
        </p:txBody>
      </p:sp>
      <p:sp>
        <p:nvSpPr>
          <p:cNvPr id="70657" name="WordArt 1"/>
          <p:cNvSpPr>
            <a:spLocks noChangeArrowheads="1" noChangeShapeType="1" noTextEdit="1"/>
          </p:cNvSpPr>
          <p:nvPr/>
        </p:nvSpPr>
        <p:spPr bwMode="auto">
          <a:xfrm>
            <a:off x="2143108" y="2500306"/>
            <a:ext cx="1247775" cy="2762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Высшая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11" name="WordArt 1"/>
          <p:cNvSpPr>
            <a:spLocks noChangeArrowheads="1" noChangeShapeType="1" noTextEdit="1"/>
          </p:cNvSpPr>
          <p:nvPr/>
        </p:nvSpPr>
        <p:spPr bwMode="auto">
          <a:xfrm>
            <a:off x="2071670" y="3143248"/>
            <a:ext cx="2928958" cy="35719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rtl="0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Первая  категория 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12" name="WordArt 1"/>
          <p:cNvSpPr>
            <a:spLocks noChangeArrowheads="1" noChangeShapeType="1" noTextEdit="1"/>
          </p:cNvSpPr>
          <p:nvPr/>
        </p:nvSpPr>
        <p:spPr bwMode="auto">
          <a:xfrm>
            <a:off x="2071670" y="4071942"/>
            <a:ext cx="4429156" cy="42862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rtl="0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Соответствие занимаемой должности  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14" name="WordArt 1"/>
          <p:cNvSpPr>
            <a:spLocks noChangeArrowheads="1" noChangeShapeType="1" noTextEdit="1"/>
          </p:cNvSpPr>
          <p:nvPr/>
        </p:nvSpPr>
        <p:spPr bwMode="auto">
          <a:xfrm>
            <a:off x="2071670" y="4714884"/>
            <a:ext cx="2500330" cy="35719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Без категории 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69633" name="WordArt 1"/>
          <p:cNvSpPr>
            <a:spLocks noChangeArrowheads="1" noChangeShapeType="1" noTextEdit="1"/>
          </p:cNvSpPr>
          <p:nvPr/>
        </p:nvSpPr>
        <p:spPr bwMode="auto">
          <a:xfrm>
            <a:off x="6929454" y="4000504"/>
            <a:ext cx="428628" cy="28575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21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15" name="WordArt 1"/>
          <p:cNvSpPr>
            <a:spLocks noChangeArrowheads="1" noChangeShapeType="1" noTextEdit="1"/>
          </p:cNvSpPr>
          <p:nvPr/>
        </p:nvSpPr>
        <p:spPr bwMode="auto">
          <a:xfrm>
            <a:off x="4643438" y="4714884"/>
            <a:ext cx="285752" cy="28575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3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82" y="1857366"/>
          <a:ext cx="8572561" cy="4353107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666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100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566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961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430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072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/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 smtClean="0"/>
                        <a:t>п</a:t>
                      </a:r>
                      <a:r>
                        <a:rPr lang="ru-RU" sz="2000" b="1" dirty="0" smtClean="0"/>
                        <a:t>/</a:t>
                      </a:r>
                      <a:r>
                        <a:rPr lang="ru-RU" sz="2000" b="1" dirty="0" err="1" smtClean="0"/>
                        <a:t>п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/>
                        <a:t>Ф.И.О.  автора  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/>
                        <a:t>Класс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/>
                        <a:t>Ф.И.О. руководителя  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/>
                        <a:t>Результат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7223"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1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/>
                        <a:t>Магомедрасулова</a:t>
                      </a:r>
                      <a:r>
                        <a:rPr lang="ru-RU" sz="2000" dirty="0"/>
                        <a:t> Марьям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9б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/>
                        <a:t>Рамазанова</a:t>
                      </a:r>
                      <a:r>
                        <a:rPr lang="ru-RU" sz="2000" dirty="0"/>
                        <a:t> Н. Г.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3 место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8318"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2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Исабекова Алина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11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Бабаян М. А.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2 место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8628"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3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/>
                        <a:t>Мустафаев</a:t>
                      </a:r>
                      <a:r>
                        <a:rPr lang="ru-RU" sz="2000" dirty="0"/>
                        <a:t> </a:t>
                      </a:r>
                      <a:r>
                        <a:rPr lang="ru-RU" sz="2000" dirty="0" err="1"/>
                        <a:t>Байрамбег</a:t>
                      </a:r>
                      <a:r>
                        <a:rPr lang="ru-RU" sz="2000" dirty="0"/>
                        <a:t>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10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Рамалданова З. А.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3 место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8628"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4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Азизханова Камила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9б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Халидова Г. Ш.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2 место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7190"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5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Исабекова Милана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9а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Шихкеримова В. С.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2 место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8628"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6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Ибрагимова Наида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8а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Юсуфова Д.Ю.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2 место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07223"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7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Магомедов Агюб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8б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Алиева З. М.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3 место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" y="631828"/>
            <a:ext cx="8758270" cy="1368412"/>
          </a:xfrm>
        </p:spPr>
        <p:txBody>
          <a:bodyPr>
            <a:normAutofit fontScale="90000"/>
          </a:bodyPr>
          <a:lstStyle/>
          <a:p>
            <a:pPr lvl="0" algn="ctr" fontAlgn="base">
              <a:spcAft>
                <a:spcPct val="0"/>
              </a:spcAft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Результаты  муниципального этапа </a:t>
            </a:r>
            <a:b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XXIV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научной конференции молодых исследователей «Шаг в будущее»  2018/19 г.г.</a:t>
            </a:r>
            <a:r>
              <a:rPr lang="ru-RU" sz="2200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2200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lang="ru-RU" sz="4900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4900" dirty="0" smtClean="0">
                <a:solidFill>
                  <a:srgbClr val="FF0000"/>
                </a:solidFill>
                <a:latin typeface="Arial" pitchFamily="34" charset="0"/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539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571472" y="1000108"/>
          <a:ext cx="8072494" cy="1147383"/>
        </p:xfrm>
        <a:graphic>
          <a:graphicData uri="http://schemas.openxmlformats.org/drawingml/2006/table">
            <a:tbl>
              <a:tblPr/>
              <a:tblGrid>
                <a:gridCol w="693648"/>
                <a:gridCol w="2881930"/>
                <a:gridCol w="806679"/>
                <a:gridCol w="2075250"/>
                <a:gridCol w="1614987"/>
              </a:tblGrid>
              <a:tr h="107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12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2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Ф.И.О. автора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Класс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Ф.И.О.руководителя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Казиев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Ахмед (бег на 400 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1000 м)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9г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Шамхалов М.М.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Рамазанов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Мурад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(бег на 400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 Прыжки в длину)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9г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 место 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 место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5786454"/>
            <a:ext cx="8729666" cy="51115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В этом году впервые в школе прошел муниципальный турнир по </a:t>
            </a:r>
            <a:r>
              <a:rPr lang="ru-RU" sz="2400" dirty="0" err="1" smtClean="0">
                <a:solidFill>
                  <a:srgbClr val="FF0000"/>
                </a:solidFill>
              </a:rPr>
              <a:t>стритболу</a:t>
            </a:r>
            <a:r>
              <a:rPr lang="ru-RU" sz="2400" dirty="0" smtClean="0">
                <a:solidFill>
                  <a:srgbClr val="FF0000"/>
                </a:solidFill>
              </a:rPr>
              <a:t>, посвященный памяти                        С.Г. Казиахмедова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071538" y="142853"/>
            <a:ext cx="707236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Спортивные достижения.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Первенство города по легкой атлетике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71406" y="2214554"/>
            <a:ext cx="90164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Открытый чемпионат и Первенство Республики Северная Осетия-Алания по легкой атлетике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642909" y="2714620"/>
          <a:ext cx="8072495" cy="1164592"/>
        </p:xfrm>
        <a:graphic>
          <a:graphicData uri="http://schemas.openxmlformats.org/drawingml/2006/table">
            <a:tbl>
              <a:tblPr/>
              <a:tblGrid>
                <a:gridCol w="693648"/>
                <a:gridCol w="2881929"/>
                <a:gridCol w="806680"/>
                <a:gridCol w="2305382"/>
                <a:gridCol w="1384856"/>
              </a:tblGrid>
              <a:tr h="2033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14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Ф.И.О. автора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Класс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Ф.И.О.руководителя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6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Рамазанов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Гаджи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(прыжки в длину с разбега)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Шамхалов М.М.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3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Максудов Рауф (бег на 800м)   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Исабекова К.А.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 место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3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Казиев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Ахмед (бег на 1500 м)  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9г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Шамхалов М.М.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 место 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500034" y="4000504"/>
            <a:ext cx="84044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Открытый чемпионат и Первенство городского округа Прохладный по легкой атлетике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714346" y="4429132"/>
          <a:ext cx="8072495" cy="934785"/>
        </p:xfrm>
        <a:graphic>
          <a:graphicData uri="http://schemas.openxmlformats.org/drawingml/2006/table">
            <a:tbl>
              <a:tblPr/>
              <a:tblGrid>
                <a:gridCol w="809120"/>
                <a:gridCol w="3148616"/>
                <a:gridCol w="770939"/>
                <a:gridCol w="2189910"/>
                <a:gridCol w="1153910"/>
              </a:tblGrid>
              <a:tr h="1924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r>
                        <a:rPr lang="ru-RU" sz="1400" b="1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 b="1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Ф.И.О. автора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Класс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Ф.И.О.руководителя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Казиев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Ахмед (бег на 800 м    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           бег на 1500 м)  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9г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Шамхалов М.М.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 место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3 место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4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Илясов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Алияр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(бег на 400)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9г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3  место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5276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282" y="142852"/>
            <a:ext cx="8472518" cy="5864439"/>
          </a:xfrm>
        </p:spPr>
        <p:txBody>
          <a:bodyPr/>
          <a:lstStyle/>
          <a:p>
            <a:pPr algn="ctr"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 Мощным </a:t>
            </a:r>
            <a:r>
              <a:rPr lang="ru-RU" sz="1800" b="1" dirty="0" smtClean="0">
                <a:solidFill>
                  <a:srgbClr val="FF0000"/>
                </a:solidFill>
              </a:rPr>
              <a:t>средством популяризации научных знаний, результативным способом привлечения к исследовательской, проектной и творческой деятельности </a:t>
            </a:r>
            <a:r>
              <a:rPr lang="ru-RU" sz="1800" b="1" dirty="0" smtClean="0">
                <a:solidFill>
                  <a:srgbClr val="FF0000"/>
                </a:solidFill>
              </a:rPr>
              <a:t>школьников является ежегодная Научно-практическая </a:t>
            </a:r>
            <a:r>
              <a:rPr lang="ru-RU" sz="1800" b="1" dirty="0" smtClean="0">
                <a:solidFill>
                  <a:srgbClr val="FF0000"/>
                </a:solidFill>
              </a:rPr>
              <a:t>конференция  </a:t>
            </a:r>
            <a:r>
              <a:rPr lang="ru-RU" sz="1800" b="1" dirty="0" smtClean="0">
                <a:solidFill>
                  <a:srgbClr val="FF0000"/>
                </a:solidFill>
              </a:rPr>
              <a:t>«</a:t>
            </a:r>
            <a:r>
              <a:rPr lang="ru-RU" sz="1800" b="1" dirty="0" smtClean="0">
                <a:solidFill>
                  <a:srgbClr val="FF0000"/>
                </a:solidFill>
              </a:rPr>
              <a:t>ПУТЬ К УСПЕХУ </a:t>
            </a:r>
            <a:r>
              <a:rPr lang="ru-RU" sz="1800" b="1" dirty="0" smtClean="0">
                <a:solidFill>
                  <a:srgbClr val="FF0000"/>
                </a:solidFill>
              </a:rPr>
              <a:t>»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rgbClr val="FF0000"/>
                </a:solidFill>
              </a:rPr>
              <a:t>«Весь </a:t>
            </a:r>
            <a:r>
              <a:rPr lang="ru-RU" sz="2000" b="1" i="1" dirty="0" smtClean="0">
                <a:solidFill>
                  <a:srgbClr val="FF0000"/>
                </a:solidFill>
              </a:rPr>
              <a:t>мир – театр, и школа наша тоже</a:t>
            </a:r>
            <a:r>
              <a:rPr lang="ru-RU" sz="2000" b="1" i="1" dirty="0" smtClean="0">
                <a:solidFill>
                  <a:srgbClr val="FF0000"/>
                </a:solidFill>
              </a:rPr>
              <a:t>!»</a:t>
            </a:r>
            <a:r>
              <a:rPr lang="ru-RU" sz="2000" b="1" dirty="0" smtClean="0">
                <a:solidFill>
                  <a:srgbClr val="FF0000"/>
                </a:solidFill>
              </a:rPr>
              <a:t> 30 мая 2019г.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pic>
        <p:nvPicPr>
          <p:cNvPr id="109570" name="Picture 2" descr="G:\55\IMG-20190829-WA00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714488"/>
            <a:ext cx="8143932" cy="5143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089" y="251004"/>
            <a:ext cx="8229600" cy="58259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+mn-lt"/>
              </a:rPr>
              <a:t>   </a:t>
            </a:r>
            <a:r>
              <a:rPr lang="ru-RU" dirty="0" smtClean="0">
                <a:solidFill>
                  <a:srgbClr val="FF0000"/>
                </a:solidFill>
                <a:latin typeface="+mn-lt"/>
              </a:rPr>
              <a:t>Школьные Методические </a:t>
            </a:r>
            <a:r>
              <a:rPr lang="ru-RU" dirty="0" err="1" smtClean="0">
                <a:solidFill>
                  <a:srgbClr val="FF0000"/>
                </a:solidFill>
                <a:latin typeface="+mn-lt"/>
              </a:rPr>
              <a:t>Обьединения</a:t>
            </a:r>
            <a:endParaRPr lang="ru-RU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3" name="Group 92"/>
          <p:cNvGrpSpPr>
            <a:grpSpLocks/>
          </p:cNvGrpSpPr>
          <p:nvPr/>
        </p:nvGrpSpPr>
        <p:grpSpPr bwMode="auto">
          <a:xfrm>
            <a:off x="285720" y="1357298"/>
            <a:ext cx="5929354" cy="530225"/>
            <a:chOff x="1269" y="1296"/>
            <a:chExt cx="3193" cy="334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gray">
            <a:xfrm>
              <a:off x="1422" y="1296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gray">
            <a:xfrm>
              <a:off x="1525" y="1342"/>
              <a:ext cx="263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sz="2000" dirty="0" smtClean="0">
                  <a:solidFill>
                    <a:srgbClr val="000000"/>
                  </a:solidFill>
                </a:rPr>
                <a:t>МО филологического цикла – 8 </a:t>
              </a:r>
              <a:r>
                <a:rPr lang="ru-RU" sz="2000" dirty="0" err="1" smtClean="0">
                  <a:solidFill>
                    <a:srgbClr val="000000"/>
                  </a:solidFill>
                </a:rPr>
                <a:t>уч</a:t>
              </a:r>
              <a:r>
                <a:rPr lang="ru-RU" sz="2000" dirty="0" smtClean="0">
                  <a:solidFill>
                    <a:srgbClr val="000000"/>
                  </a:solidFill>
                </a:rPr>
                <a:t>.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4" name="Group 55"/>
            <p:cNvGrpSpPr>
              <a:grpSpLocks/>
            </p:cNvGrpSpPr>
            <p:nvPr/>
          </p:nvGrpSpPr>
          <p:grpSpPr bwMode="auto">
            <a:xfrm>
              <a:off x="1269" y="1324"/>
              <a:ext cx="266" cy="298"/>
              <a:chOff x="1415" y="1276"/>
              <a:chExt cx="266" cy="298"/>
            </a:xfrm>
          </p:grpSpPr>
          <p:grpSp>
            <p:nvGrpSpPr>
              <p:cNvPr id="7" name="Group 56"/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10" name="Picture 57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Oval 5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" name="Oval 5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>
                        <a:gamma/>
                        <a:shade val="63529"/>
                        <a:invGamma/>
                      </a:srgbClr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13" name="Picture 6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9" name="Text Box 61"/>
              <p:cNvSpPr txBox="1">
                <a:spLocks noChangeArrowheads="1"/>
              </p:cNvSpPr>
              <p:nvPr/>
            </p:nvSpPr>
            <p:spPr bwMode="gray">
              <a:xfrm>
                <a:off x="1441" y="129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8" name="Group 93"/>
          <p:cNvGrpSpPr>
            <a:grpSpLocks/>
          </p:cNvGrpSpPr>
          <p:nvPr/>
        </p:nvGrpSpPr>
        <p:grpSpPr bwMode="auto">
          <a:xfrm>
            <a:off x="285720" y="2143116"/>
            <a:ext cx="5929354" cy="549275"/>
            <a:chOff x="1268" y="1776"/>
            <a:chExt cx="3194" cy="346"/>
          </a:xfrm>
        </p:grpSpPr>
        <p:sp>
          <p:nvSpPr>
            <p:cNvPr id="15" name="AutoShape 13"/>
            <p:cNvSpPr>
              <a:spLocks noChangeArrowheads="1"/>
            </p:cNvSpPr>
            <p:nvPr/>
          </p:nvSpPr>
          <p:spPr bwMode="gray">
            <a:xfrm>
              <a:off x="1422" y="1776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Text Box 21"/>
            <p:cNvSpPr txBox="1">
              <a:spLocks noChangeArrowheads="1"/>
            </p:cNvSpPr>
            <p:nvPr/>
          </p:nvSpPr>
          <p:spPr bwMode="gray">
            <a:xfrm>
              <a:off x="1525" y="1824"/>
              <a:ext cx="263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sz="2000" dirty="0" smtClean="0">
                  <a:solidFill>
                    <a:srgbClr val="000000"/>
                  </a:solidFill>
                </a:rPr>
                <a:t>МО математического цикла – 7 </a:t>
              </a:r>
              <a:r>
                <a:rPr lang="ru-RU" sz="2000" dirty="0" err="1" smtClean="0">
                  <a:solidFill>
                    <a:srgbClr val="000000"/>
                  </a:solidFill>
                </a:rPr>
                <a:t>уч</a:t>
              </a:r>
              <a:r>
                <a:rPr lang="ru-RU" sz="2000" dirty="0" smtClean="0">
                  <a:solidFill>
                    <a:srgbClr val="000000"/>
                  </a:solidFill>
                </a:rPr>
                <a:t>.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14" name="Group 62"/>
            <p:cNvGrpSpPr>
              <a:grpSpLocks/>
            </p:cNvGrpSpPr>
            <p:nvPr/>
          </p:nvGrpSpPr>
          <p:grpSpPr bwMode="auto">
            <a:xfrm>
              <a:off x="1268" y="1824"/>
              <a:ext cx="266" cy="298"/>
              <a:chOff x="1414" y="1776"/>
              <a:chExt cx="266" cy="298"/>
            </a:xfrm>
          </p:grpSpPr>
          <p:grpSp>
            <p:nvGrpSpPr>
              <p:cNvPr id="17" name="Group 63"/>
              <p:cNvGrpSpPr>
                <a:grpSpLocks/>
              </p:cNvGrpSpPr>
              <p:nvPr/>
            </p:nvGrpSpPr>
            <p:grpSpPr bwMode="auto">
              <a:xfrm>
                <a:off x="1414" y="1776"/>
                <a:ext cx="266" cy="298"/>
                <a:chOff x="1415" y="1276"/>
                <a:chExt cx="266" cy="298"/>
              </a:xfrm>
            </p:grpSpPr>
            <p:pic>
              <p:nvPicPr>
                <p:cNvPr id="20" name="Picture 64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Oval 65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F71A"/>
                    </a:gs>
                    <a:gs pos="100000">
                      <a:srgbClr val="FCF71A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" name="Oval 66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F71A">
                        <a:gamma/>
                        <a:shade val="63529"/>
                        <a:invGamma/>
                      </a:srgbClr>
                    </a:gs>
                    <a:gs pos="100000">
                      <a:srgbClr val="FCF71A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23" name="Picture 67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9" name="Text Box 68"/>
              <p:cNvSpPr txBox="1">
                <a:spLocks noChangeArrowheads="1"/>
              </p:cNvSpPr>
              <p:nvPr/>
            </p:nvSpPr>
            <p:spPr bwMode="gray">
              <a:xfrm>
                <a:off x="1440" y="179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18" name="Group 94"/>
          <p:cNvGrpSpPr>
            <a:grpSpLocks/>
          </p:cNvGrpSpPr>
          <p:nvPr/>
        </p:nvGrpSpPr>
        <p:grpSpPr bwMode="auto">
          <a:xfrm>
            <a:off x="357158" y="2928934"/>
            <a:ext cx="5857916" cy="547687"/>
            <a:chOff x="1270" y="2247"/>
            <a:chExt cx="3192" cy="345"/>
          </a:xfrm>
        </p:grpSpPr>
        <p:sp>
          <p:nvSpPr>
            <p:cNvPr id="25" name="AutoShape 23"/>
            <p:cNvSpPr>
              <a:spLocks noChangeArrowheads="1"/>
            </p:cNvSpPr>
            <p:nvPr/>
          </p:nvSpPr>
          <p:spPr bwMode="gray">
            <a:xfrm>
              <a:off x="1422" y="224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Text Box 31"/>
            <p:cNvSpPr txBox="1">
              <a:spLocks noChangeArrowheads="1"/>
            </p:cNvSpPr>
            <p:nvPr/>
          </p:nvSpPr>
          <p:spPr bwMode="gray">
            <a:xfrm>
              <a:off x="1525" y="2295"/>
              <a:ext cx="263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sz="2000" dirty="0" smtClean="0">
                  <a:solidFill>
                    <a:srgbClr val="000000"/>
                  </a:solidFill>
                </a:rPr>
                <a:t>МО гуманитарного цикла – 8 </a:t>
              </a:r>
              <a:r>
                <a:rPr lang="ru-RU" sz="2000" dirty="0" err="1" smtClean="0">
                  <a:solidFill>
                    <a:srgbClr val="000000"/>
                  </a:solidFill>
                </a:rPr>
                <a:t>уч</a:t>
              </a:r>
              <a:r>
                <a:rPr lang="ru-RU" sz="2000" dirty="0" smtClean="0">
                  <a:solidFill>
                    <a:srgbClr val="000000"/>
                  </a:solidFill>
                </a:rPr>
                <a:t>.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24" name="Group 69"/>
            <p:cNvGrpSpPr>
              <a:grpSpLocks/>
            </p:cNvGrpSpPr>
            <p:nvPr/>
          </p:nvGrpSpPr>
          <p:grpSpPr bwMode="auto">
            <a:xfrm>
              <a:off x="1270" y="2294"/>
              <a:ext cx="266" cy="298"/>
              <a:chOff x="1416" y="2246"/>
              <a:chExt cx="266" cy="298"/>
            </a:xfrm>
          </p:grpSpPr>
          <p:sp>
            <p:nvSpPr>
              <p:cNvPr id="28" name="Text Box 70"/>
              <p:cNvSpPr txBox="1">
                <a:spLocks noChangeArrowheads="1"/>
              </p:cNvSpPr>
              <p:nvPr/>
            </p:nvSpPr>
            <p:spPr bwMode="gray">
              <a:xfrm>
                <a:off x="1435" y="2267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3</a:t>
                </a:r>
              </a:p>
            </p:txBody>
          </p:sp>
          <p:grpSp>
            <p:nvGrpSpPr>
              <p:cNvPr id="27" name="Group 71"/>
              <p:cNvGrpSpPr>
                <a:grpSpLocks/>
              </p:cNvGrpSpPr>
              <p:nvPr/>
            </p:nvGrpSpPr>
            <p:grpSpPr bwMode="auto">
              <a:xfrm>
                <a:off x="1416" y="2246"/>
                <a:ext cx="266" cy="298"/>
                <a:chOff x="1415" y="1276"/>
                <a:chExt cx="266" cy="298"/>
              </a:xfrm>
            </p:grpSpPr>
            <p:pic>
              <p:nvPicPr>
                <p:cNvPr id="31" name="Picture 72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2" name="Oval 73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/>
                    </a:gs>
                    <a:gs pos="100000">
                      <a:srgbClr val="10E47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3" name="Oval 74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>
                        <a:gamma/>
                        <a:shade val="63529"/>
                        <a:invGamma/>
                      </a:srgbClr>
                    </a:gs>
                    <a:gs pos="100000">
                      <a:srgbClr val="10E47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34" name="Picture 75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0" name="Text Box 76"/>
              <p:cNvSpPr txBox="1">
                <a:spLocks noChangeArrowheads="1"/>
              </p:cNvSpPr>
              <p:nvPr/>
            </p:nvSpPr>
            <p:spPr bwMode="gray">
              <a:xfrm>
                <a:off x="1442" y="226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29" name="Group 95"/>
          <p:cNvGrpSpPr>
            <a:grpSpLocks/>
          </p:cNvGrpSpPr>
          <p:nvPr/>
        </p:nvGrpSpPr>
        <p:grpSpPr bwMode="auto">
          <a:xfrm>
            <a:off x="357159" y="3714752"/>
            <a:ext cx="5929354" cy="547687"/>
            <a:chOff x="1268" y="2727"/>
            <a:chExt cx="3270" cy="345"/>
          </a:xfrm>
        </p:grpSpPr>
        <p:sp>
          <p:nvSpPr>
            <p:cNvPr id="36" name="AutoShape 33"/>
            <p:cNvSpPr>
              <a:spLocks noChangeArrowheads="1"/>
            </p:cNvSpPr>
            <p:nvPr/>
          </p:nvSpPr>
          <p:spPr bwMode="gray">
            <a:xfrm>
              <a:off x="1422" y="2727"/>
              <a:ext cx="3116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37" name="Text Box 41"/>
            <p:cNvSpPr txBox="1">
              <a:spLocks noChangeArrowheads="1"/>
            </p:cNvSpPr>
            <p:nvPr/>
          </p:nvSpPr>
          <p:spPr bwMode="gray">
            <a:xfrm>
              <a:off x="1525" y="2775"/>
              <a:ext cx="293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solidFill>
                    <a:srgbClr val="000000"/>
                  </a:solidFill>
                </a:rPr>
                <a:t>МО естественнонаучного цикла -9 </a:t>
              </a:r>
              <a:r>
                <a:rPr lang="ru-RU" sz="2000" dirty="0" err="1" smtClean="0">
                  <a:solidFill>
                    <a:srgbClr val="000000"/>
                  </a:solidFill>
                </a:rPr>
                <a:t>уч</a:t>
              </a:r>
              <a:r>
                <a:rPr lang="ru-RU" sz="2000" dirty="0" smtClean="0">
                  <a:solidFill>
                    <a:srgbClr val="000000"/>
                  </a:solidFill>
                </a:rPr>
                <a:t>. 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35" name="Group 77"/>
            <p:cNvGrpSpPr>
              <a:grpSpLocks/>
            </p:cNvGrpSpPr>
            <p:nvPr/>
          </p:nvGrpSpPr>
          <p:grpSpPr bwMode="auto">
            <a:xfrm>
              <a:off x="1268" y="2774"/>
              <a:ext cx="266" cy="298"/>
              <a:chOff x="1414" y="2726"/>
              <a:chExt cx="266" cy="298"/>
            </a:xfrm>
          </p:grpSpPr>
          <p:sp>
            <p:nvSpPr>
              <p:cNvPr id="39" name="Text Box 78"/>
              <p:cNvSpPr txBox="1">
                <a:spLocks noChangeArrowheads="1"/>
              </p:cNvSpPr>
              <p:nvPr/>
            </p:nvSpPr>
            <p:spPr bwMode="gray">
              <a:xfrm>
                <a:off x="1435" y="2748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4</a:t>
                </a:r>
              </a:p>
            </p:txBody>
          </p:sp>
          <p:grpSp>
            <p:nvGrpSpPr>
              <p:cNvPr id="38" name="Group 79"/>
              <p:cNvGrpSpPr>
                <a:grpSpLocks/>
              </p:cNvGrpSpPr>
              <p:nvPr/>
            </p:nvGrpSpPr>
            <p:grpSpPr bwMode="auto">
              <a:xfrm>
                <a:off x="1414" y="2726"/>
                <a:ext cx="266" cy="298"/>
                <a:chOff x="1415" y="1276"/>
                <a:chExt cx="266" cy="298"/>
              </a:xfrm>
            </p:grpSpPr>
            <p:pic>
              <p:nvPicPr>
                <p:cNvPr id="42" name="Picture 80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3" name="Oval 81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A55F9"/>
                    </a:gs>
                    <a:gs pos="100000">
                      <a:srgbClr val="CA55F9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4" name="Oval 82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A55F9">
                        <a:gamma/>
                        <a:shade val="63529"/>
                        <a:invGamma/>
                      </a:srgbClr>
                    </a:gs>
                    <a:gs pos="100000">
                      <a:srgbClr val="CA55F9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45" name="Picture 83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1" name="Text Box 84"/>
              <p:cNvSpPr txBox="1">
                <a:spLocks noChangeArrowheads="1"/>
              </p:cNvSpPr>
              <p:nvPr/>
            </p:nvSpPr>
            <p:spPr bwMode="gray">
              <a:xfrm>
                <a:off x="1440" y="274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4</a:t>
                </a:r>
              </a:p>
            </p:txBody>
          </p:sp>
        </p:grpSp>
      </p:grpSp>
      <p:grpSp>
        <p:nvGrpSpPr>
          <p:cNvPr id="40" name="Group 96"/>
          <p:cNvGrpSpPr>
            <a:grpSpLocks/>
          </p:cNvGrpSpPr>
          <p:nvPr/>
        </p:nvGrpSpPr>
        <p:grpSpPr bwMode="auto">
          <a:xfrm>
            <a:off x="357158" y="4500570"/>
            <a:ext cx="6000792" cy="547687"/>
            <a:chOff x="1268" y="3207"/>
            <a:chExt cx="3190" cy="345"/>
          </a:xfrm>
        </p:grpSpPr>
        <p:sp>
          <p:nvSpPr>
            <p:cNvPr id="47" name="AutoShape 43"/>
            <p:cNvSpPr>
              <a:spLocks noChangeArrowheads="1"/>
            </p:cNvSpPr>
            <p:nvPr/>
          </p:nvSpPr>
          <p:spPr bwMode="gray">
            <a:xfrm>
              <a:off x="1418" y="320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48" name="Text Box 52"/>
            <p:cNvSpPr txBox="1">
              <a:spLocks noChangeArrowheads="1"/>
            </p:cNvSpPr>
            <p:nvPr/>
          </p:nvSpPr>
          <p:spPr bwMode="gray">
            <a:xfrm>
              <a:off x="1521" y="3255"/>
              <a:ext cx="263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sz="2000" dirty="0" smtClean="0">
                  <a:solidFill>
                    <a:srgbClr val="000000"/>
                  </a:solidFill>
                </a:rPr>
                <a:t>МО иностранного языка – 4 </a:t>
              </a:r>
              <a:r>
                <a:rPr lang="ru-RU" sz="2000" dirty="0" err="1" smtClean="0">
                  <a:solidFill>
                    <a:srgbClr val="000000"/>
                  </a:solidFill>
                </a:rPr>
                <a:t>уч</a:t>
              </a:r>
              <a:r>
                <a:rPr lang="ru-RU" sz="2000" dirty="0" smtClean="0">
                  <a:solidFill>
                    <a:srgbClr val="000000"/>
                  </a:solidFill>
                </a:rPr>
                <a:t>.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46" name="Group 85"/>
            <p:cNvGrpSpPr>
              <a:grpSpLocks/>
            </p:cNvGrpSpPr>
            <p:nvPr/>
          </p:nvGrpSpPr>
          <p:grpSpPr bwMode="auto">
            <a:xfrm>
              <a:off x="1268" y="3254"/>
              <a:ext cx="266" cy="298"/>
              <a:chOff x="1414" y="3206"/>
              <a:chExt cx="266" cy="298"/>
            </a:xfrm>
          </p:grpSpPr>
          <p:grpSp>
            <p:nvGrpSpPr>
              <p:cNvPr id="49" name="Group 86"/>
              <p:cNvGrpSpPr>
                <a:grpSpLocks/>
              </p:cNvGrpSpPr>
              <p:nvPr/>
            </p:nvGrpSpPr>
            <p:grpSpPr bwMode="auto">
              <a:xfrm>
                <a:off x="1414" y="3206"/>
                <a:ext cx="266" cy="298"/>
                <a:chOff x="1415" y="1276"/>
                <a:chExt cx="266" cy="298"/>
              </a:xfrm>
            </p:grpSpPr>
            <p:pic>
              <p:nvPicPr>
                <p:cNvPr id="52" name="Picture 87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3" name="Oval 8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D98E3"/>
                    </a:gs>
                    <a:gs pos="100000">
                      <a:srgbClr val="4D98E3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4" name="Oval 8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ln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55" name="Picture 9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1" name="Text Box 91"/>
              <p:cNvSpPr txBox="1">
                <a:spLocks noChangeArrowheads="1"/>
              </p:cNvSpPr>
              <p:nvPr/>
            </p:nvSpPr>
            <p:spPr bwMode="gray">
              <a:xfrm>
                <a:off x="1440" y="322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5</a:t>
                </a:r>
              </a:p>
            </p:txBody>
          </p:sp>
        </p:grpSp>
      </p:grpSp>
      <p:sp>
        <p:nvSpPr>
          <p:cNvPr id="57" name="Text Box 91"/>
          <p:cNvSpPr txBox="1">
            <a:spLocks noChangeArrowheads="1"/>
          </p:cNvSpPr>
          <p:nvPr/>
        </p:nvSpPr>
        <p:spPr bwMode="gray">
          <a:xfrm>
            <a:off x="2179329" y="5126963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5</a:t>
            </a:r>
          </a:p>
        </p:txBody>
      </p:sp>
      <p:grpSp>
        <p:nvGrpSpPr>
          <p:cNvPr id="58" name="Group 96"/>
          <p:cNvGrpSpPr>
            <a:grpSpLocks/>
          </p:cNvGrpSpPr>
          <p:nvPr/>
        </p:nvGrpSpPr>
        <p:grpSpPr bwMode="auto">
          <a:xfrm>
            <a:off x="357158" y="5286390"/>
            <a:ext cx="6000792" cy="547687"/>
            <a:chOff x="1268" y="3207"/>
            <a:chExt cx="3190" cy="345"/>
          </a:xfrm>
        </p:grpSpPr>
        <p:sp>
          <p:nvSpPr>
            <p:cNvPr id="59" name="AutoShape 43"/>
            <p:cNvSpPr>
              <a:spLocks noChangeArrowheads="1"/>
            </p:cNvSpPr>
            <p:nvPr/>
          </p:nvSpPr>
          <p:spPr bwMode="gray">
            <a:xfrm>
              <a:off x="1418" y="320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60" name="Text Box 52"/>
            <p:cNvSpPr txBox="1">
              <a:spLocks noChangeArrowheads="1"/>
            </p:cNvSpPr>
            <p:nvPr/>
          </p:nvSpPr>
          <p:spPr bwMode="gray">
            <a:xfrm>
              <a:off x="1521" y="3255"/>
              <a:ext cx="282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solidFill>
                    <a:srgbClr val="000000"/>
                  </a:solidFill>
                </a:rPr>
                <a:t>МО регионального компонента – 5 </a:t>
              </a:r>
              <a:r>
                <a:rPr lang="ru-RU" sz="2000" dirty="0" err="1" smtClean="0">
                  <a:solidFill>
                    <a:srgbClr val="000000"/>
                  </a:solidFill>
                </a:rPr>
                <a:t>уч</a:t>
              </a:r>
              <a:r>
                <a:rPr lang="ru-RU" sz="2000" dirty="0" smtClean="0">
                  <a:solidFill>
                    <a:srgbClr val="000000"/>
                  </a:solidFill>
                </a:rPr>
                <a:t>. 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61" name="Group 85"/>
            <p:cNvGrpSpPr>
              <a:grpSpLocks/>
            </p:cNvGrpSpPr>
            <p:nvPr/>
          </p:nvGrpSpPr>
          <p:grpSpPr bwMode="auto">
            <a:xfrm>
              <a:off x="1268" y="3254"/>
              <a:ext cx="266" cy="298"/>
              <a:chOff x="1414" y="3206"/>
              <a:chExt cx="266" cy="298"/>
            </a:xfrm>
          </p:grpSpPr>
          <p:grpSp>
            <p:nvGrpSpPr>
              <p:cNvPr id="62" name="Group 86"/>
              <p:cNvGrpSpPr>
                <a:grpSpLocks/>
              </p:cNvGrpSpPr>
              <p:nvPr/>
            </p:nvGrpSpPr>
            <p:grpSpPr bwMode="auto">
              <a:xfrm>
                <a:off x="1414" y="3206"/>
                <a:ext cx="266" cy="298"/>
                <a:chOff x="1415" y="1276"/>
                <a:chExt cx="266" cy="298"/>
              </a:xfrm>
            </p:grpSpPr>
            <p:pic>
              <p:nvPicPr>
                <p:cNvPr id="64" name="Picture 87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5" name="Oval 8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D98E3"/>
                    </a:gs>
                    <a:gs pos="100000">
                      <a:srgbClr val="4D98E3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6" name="Oval 8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ln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67" name="Picture 9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63" name="Text Box 91"/>
              <p:cNvSpPr txBox="1">
                <a:spLocks noChangeArrowheads="1"/>
              </p:cNvSpPr>
              <p:nvPr/>
            </p:nvSpPr>
            <p:spPr bwMode="gray">
              <a:xfrm>
                <a:off x="1440" y="3222"/>
                <a:ext cx="208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b="1" dirty="0" smtClean="0">
                    <a:solidFill>
                      <a:srgbClr val="FFFFFF"/>
                    </a:solidFill>
                  </a:rPr>
                  <a:t>6</a:t>
                </a:r>
                <a:endParaRPr lang="en-US" b="1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68" name="Group 96"/>
          <p:cNvGrpSpPr>
            <a:grpSpLocks/>
          </p:cNvGrpSpPr>
          <p:nvPr/>
        </p:nvGrpSpPr>
        <p:grpSpPr bwMode="auto">
          <a:xfrm>
            <a:off x="357158" y="6073778"/>
            <a:ext cx="5929354" cy="547687"/>
            <a:chOff x="1268" y="3207"/>
            <a:chExt cx="3190" cy="345"/>
          </a:xfrm>
        </p:grpSpPr>
        <p:sp>
          <p:nvSpPr>
            <p:cNvPr id="69" name="AutoShape 43"/>
            <p:cNvSpPr>
              <a:spLocks noChangeArrowheads="1"/>
            </p:cNvSpPr>
            <p:nvPr/>
          </p:nvSpPr>
          <p:spPr bwMode="gray">
            <a:xfrm>
              <a:off x="1418" y="320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70" name="Text Box 52"/>
            <p:cNvSpPr txBox="1">
              <a:spLocks noChangeArrowheads="1"/>
            </p:cNvSpPr>
            <p:nvPr/>
          </p:nvSpPr>
          <p:spPr bwMode="gray">
            <a:xfrm>
              <a:off x="1521" y="3255"/>
              <a:ext cx="263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sz="2000" dirty="0" smtClean="0">
                  <a:solidFill>
                    <a:srgbClr val="000000"/>
                  </a:solidFill>
                </a:rPr>
                <a:t>МО начальных классов – 17 уч.  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71" name="Group 85"/>
            <p:cNvGrpSpPr>
              <a:grpSpLocks/>
            </p:cNvGrpSpPr>
            <p:nvPr/>
          </p:nvGrpSpPr>
          <p:grpSpPr bwMode="auto">
            <a:xfrm>
              <a:off x="1268" y="3254"/>
              <a:ext cx="266" cy="298"/>
              <a:chOff x="1414" y="3206"/>
              <a:chExt cx="266" cy="298"/>
            </a:xfrm>
          </p:grpSpPr>
          <p:grpSp>
            <p:nvGrpSpPr>
              <p:cNvPr id="72" name="Group 86"/>
              <p:cNvGrpSpPr>
                <a:grpSpLocks/>
              </p:cNvGrpSpPr>
              <p:nvPr/>
            </p:nvGrpSpPr>
            <p:grpSpPr bwMode="auto">
              <a:xfrm>
                <a:off x="1414" y="3206"/>
                <a:ext cx="266" cy="298"/>
                <a:chOff x="1415" y="1276"/>
                <a:chExt cx="266" cy="298"/>
              </a:xfrm>
            </p:grpSpPr>
            <p:pic>
              <p:nvPicPr>
                <p:cNvPr id="74" name="Picture 87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5" name="Oval 8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D98E3"/>
                    </a:gs>
                    <a:gs pos="100000">
                      <a:srgbClr val="4D98E3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6" name="Oval 8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ln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77" name="Picture 9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73" name="Text Box 91"/>
              <p:cNvSpPr txBox="1">
                <a:spLocks noChangeArrowheads="1"/>
              </p:cNvSpPr>
              <p:nvPr/>
            </p:nvSpPr>
            <p:spPr bwMode="gray">
              <a:xfrm>
                <a:off x="1440" y="3222"/>
                <a:ext cx="178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b="1" dirty="0" smtClean="0">
                    <a:solidFill>
                      <a:srgbClr val="FFFFFF"/>
                    </a:solidFill>
                  </a:rPr>
                  <a:t>7</a:t>
                </a:r>
                <a:endParaRPr lang="en-US" b="1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78" name="Заголовок 1"/>
          <p:cNvSpPr txBox="1">
            <a:spLocks/>
          </p:cNvSpPr>
          <p:nvPr/>
        </p:nvSpPr>
        <p:spPr>
          <a:xfrm>
            <a:off x="6286512" y="1285860"/>
            <a:ext cx="2571768" cy="582594"/>
          </a:xfrm>
          <a:prstGeom prst="rect">
            <a:avLst/>
          </a:prstGeom>
        </p:spPr>
        <p:txBody>
          <a:bodyPr vert="horz" rtlCol="0" anchor="ctr">
            <a:normAutofit fontScale="4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ru-RU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Агамагомедова</a:t>
            </a:r>
            <a:r>
              <a:rPr kumimoji="0" lang="ru-RU" sz="41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С.Г.</a:t>
            </a:r>
            <a:endParaRPr kumimoji="0" lang="ru-RU" sz="4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79" name="Заголовок 1"/>
          <p:cNvSpPr txBox="1">
            <a:spLocks/>
          </p:cNvSpPr>
          <p:nvPr/>
        </p:nvSpPr>
        <p:spPr>
          <a:xfrm>
            <a:off x="6143636" y="2071678"/>
            <a:ext cx="2571768" cy="582594"/>
          </a:xfrm>
          <a:prstGeom prst="rect">
            <a:avLst/>
          </a:prstGeom>
        </p:spPr>
        <p:txBody>
          <a:bodyPr vert="horz" rtlCol="0" anchor="ctr">
            <a:normAutofit fontScale="4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ru-RU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Рамазанова Д.М.</a:t>
            </a:r>
            <a:endParaRPr kumimoji="0" lang="ru-RU" sz="4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0" name="Заголовок 1"/>
          <p:cNvSpPr txBox="1">
            <a:spLocks/>
          </p:cNvSpPr>
          <p:nvPr/>
        </p:nvSpPr>
        <p:spPr>
          <a:xfrm>
            <a:off x="6357950" y="2857496"/>
            <a:ext cx="2571768" cy="582594"/>
          </a:xfrm>
          <a:prstGeom prst="rect">
            <a:avLst/>
          </a:prstGeom>
        </p:spPr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Халидова Г.Ш.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1" name="Заголовок 1"/>
          <p:cNvSpPr txBox="1">
            <a:spLocks/>
          </p:cNvSpPr>
          <p:nvPr/>
        </p:nvSpPr>
        <p:spPr>
          <a:xfrm>
            <a:off x="6429388" y="3643314"/>
            <a:ext cx="2571768" cy="582594"/>
          </a:xfrm>
          <a:prstGeom prst="rect">
            <a:avLst/>
          </a:prstGeom>
        </p:spPr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Бабаян М.А</a:t>
            </a:r>
            <a:r>
              <a:rPr kumimoji="0" 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. </a:t>
            </a:r>
            <a:endParaRPr kumimoji="0" lang="ru-RU" sz="4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2" name="Заголовок 1"/>
          <p:cNvSpPr txBox="1">
            <a:spLocks/>
          </p:cNvSpPr>
          <p:nvPr/>
        </p:nvSpPr>
        <p:spPr>
          <a:xfrm>
            <a:off x="6429388" y="4429132"/>
            <a:ext cx="2571768" cy="582594"/>
          </a:xfrm>
          <a:prstGeom prst="rect">
            <a:avLst/>
          </a:prstGeom>
        </p:spPr>
        <p:txBody>
          <a:bodyPr vert="horz" rtlCol="0" anchor="ctr">
            <a:normAutofit fontScale="52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ru-RU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Мамедова Н.Р.</a:t>
            </a:r>
            <a:endParaRPr kumimoji="0" lang="ru-RU" sz="4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3" name="Заголовок 1"/>
          <p:cNvSpPr txBox="1">
            <a:spLocks/>
          </p:cNvSpPr>
          <p:nvPr/>
        </p:nvSpPr>
        <p:spPr>
          <a:xfrm>
            <a:off x="6429388" y="5275298"/>
            <a:ext cx="2643206" cy="582594"/>
          </a:xfrm>
          <a:prstGeom prst="rect">
            <a:avLst/>
          </a:prstGeom>
        </p:spPr>
        <p:txBody>
          <a:bodyPr vert="horz" rtlCol="0" anchor="ctr">
            <a:normAutofit fontScale="4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ru-RU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Шихрагимова</a:t>
            </a:r>
            <a:r>
              <a:rPr kumimoji="0" lang="ru-RU" sz="41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Д.С</a:t>
            </a:r>
            <a:r>
              <a:rPr kumimoji="0" lang="ru-RU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.</a:t>
            </a:r>
            <a:endParaRPr kumimoji="0" lang="ru-RU" sz="4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4" name="Заголовок 1"/>
          <p:cNvSpPr txBox="1">
            <a:spLocks/>
          </p:cNvSpPr>
          <p:nvPr/>
        </p:nvSpPr>
        <p:spPr>
          <a:xfrm>
            <a:off x="6429388" y="5929330"/>
            <a:ext cx="2571768" cy="582594"/>
          </a:xfrm>
          <a:prstGeom prst="rect">
            <a:avLst/>
          </a:prstGeom>
        </p:spPr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Раджабова З.Б.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819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93830949"/>
              </p:ext>
            </p:extLst>
          </p:nvPr>
        </p:nvGraphicFramePr>
        <p:xfrm>
          <a:off x="285750" y="642918"/>
          <a:ext cx="8643967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636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55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430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71464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Название МО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Проведено уроков</a:t>
                      </a:r>
                      <a:r>
                        <a:rPr lang="ru-RU" sz="1600" baseline="0" dirty="0" smtClean="0"/>
                        <a:t>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Не проведено уроков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ФИО учителя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МО филологического</a:t>
                      </a:r>
                      <a:r>
                        <a:rPr lang="ru-RU" sz="1600" baseline="0" dirty="0" smtClean="0"/>
                        <a:t> цикла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Алиева З.М.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МО математического</a:t>
                      </a:r>
                      <a:r>
                        <a:rPr lang="ru-RU" sz="1600" baseline="0" dirty="0" smtClean="0"/>
                        <a:t> цикла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Рамазанова М.М.</a:t>
                      </a:r>
                    </a:p>
                    <a:p>
                      <a:r>
                        <a:rPr lang="ru-RU" sz="1400" dirty="0" smtClean="0"/>
                        <a:t>Курбанова</a:t>
                      </a:r>
                      <a:r>
                        <a:rPr lang="ru-RU" sz="1400" baseline="0" dirty="0" smtClean="0"/>
                        <a:t> М.М.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МО гуманитарного цикла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Абумислимова Д.Г.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МО естественнонаучного цикла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Бабаян М.А.</a:t>
                      </a:r>
                    </a:p>
                    <a:p>
                      <a:r>
                        <a:rPr lang="ru-RU" sz="1400" dirty="0" smtClean="0"/>
                        <a:t>Гаджибекова С.А.</a:t>
                      </a:r>
                    </a:p>
                    <a:p>
                      <a:r>
                        <a:rPr lang="ru-RU" sz="1400" dirty="0" smtClean="0"/>
                        <a:t>Шихкеримова В.С.</a:t>
                      </a:r>
                    </a:p>
                    <a:p>
                      <a:r>
                        <a:rPr lang="ru-RU" sz="1400" dirty="0" smtClean="0"/>
                        <a:t>Исрафилова</a:t>
                      </a:r>
                      <a:r>
                        <a:rPr lang="ru-RU" sz="1400" baseline="0" dirty="0" smtClean="0"/>
                        <a:t> Д.А.</a:t>
                      </a:r>
                    </a:p>
                    <a:p>
                      <a:r>
                        <a:rPr lang="ru-RU" sz="1400" baseline="0" dirty="0" smtClean="0"/>
                        <a:t>Шамхалов М.М.</a:t>
                      </a:r>
                    </a:p>
                    <a:p>
                      <a:r>
                        <a:rPr lang="ru-RU" sz="1400" baseline="0" dirty="0" smtClean="0"/>
                        <a:t>Меджидова Г.М.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МО иностранных языков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Нурова Х.Н.</a:t>
                      </a:r>
                    </a:p>
                    <a:p>
                      <a:r>
                        <a:rPr lang="ru-RU" sz="1400" dirty="0" smtClean="0"/>
                        <a:t>Гусейнова С.М.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МО регионального компонента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Ибрагимова З.К.</a:t>
                      </a:r>
                    </a:p>
                    <a:p>
                      <a:r>
                        <a:rPr lang="ru-RU" sz="1400" dirty="0" smtClean="0"/>
                        <a:t>Гасратова</a:t>
                      </a:r>
                      <a:r>
                        <a:rPr lang="ru-RU" sz="1400" baseline="0" dirty="0" smtClean="0"/>
                        <a:t> Г.М.</a:t>
                      </a:r>
                    </a:p>
                    <a:p>
                      <a:r>
                        <a:rPr lang="ru-RU" sz="1400" baseline="0" dirty="0" smtClean="0"/>
                        <a:t>Мурадалиева С.М.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МО начальных классов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142852"/>
            <a:ext cx="8543956" cy="51115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Анализ проведенных открытых уроков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7158" y="1428736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1. </a:t>
            </a:r>
            <a:r>
              <a:rPr lang="ru-RU" dirty="0" smtClean="0"/>
              <a:t>Раджабова </a:t>
            </a:r>
            <a:r>
              <a:rPr lang="ru-RU" dirty="0" smtClean="0"/>
              <a:t>З.Б.</a:t>
            </a:r>
          </a:p>
          <a:p>
            <a:pPr>
              <a:buNone/>
            </a:pPr>
            <a:r>
              <a:rPr lang="ru-RU" dirty="0" smtClean="0"/>
              <a:t>2. Расулова </a:t>
            </a:r>
            <a:r>
              <a:rPr lang="ru-RU" dirty="0" smtClean="0"/>
              <a:t>Р.Ф.</a:t>
            </a:r>
          </a:p>
          <a:p>
            <a:pPr>
              <a:buNone/>
            </a:pPr>
            <a:r>
              <a:rPr lang="ru-RU" dirty="0" smtClean="0"/>
              <a:t>3. Рамазанова </a:t>
            </a:r>
            <a:r>
              <a:rPr lang="ru-RU" dirty="0" smtClean="0"/>
              <a:t>А.А.</a:t>
            </a:r>
          </a:p>
          <a:p>
            <a:pPr>
              <a:buNone/>
            </a:pPr>
            <a:r>
              <a:rPr lang="ru-RU" dirty="0" smtClean="0"/>
              <a:t>4. Хантемирова </a:t>
            </a:r>
            <a:r>
              <a:rPr lang="ru-RU" dirty="0" smtClean="0"/>
              <a:t>Х.С.</a:t>
            </a:r>
          </a:p>
          <a:p>
            <a:pPr>
              <a:buNone/>
            </a:pPr>
            <a:r>
              <a:rPr lang="ru-RU" dirty="0" smtClean="0"/>
              <a:t>5. Рашидова </a:t>
            </a:r>
            <a:r>
              <a:rPr lang="ru-RU" dirty="0" smtClean="0"/>
              <a:t>А.М.</a:t>
            </a:r>
          </a:p>
          <a:p>
            <a:pPr>
              <a:buNone/>
            </a:pPr>
            <a:r>
              <a:rPr lang="ru-RU" dirty="0" smtClean="0"/>
              <a:t>6. Магомедризаева </a:t>
            </a:r>
            <a:r>
              <a:rPr lang="ru-RU" dirty="0" smtClean="0"/>
              <a:t>З.Г.</a:t>
            </a:r>
          </a:p>
          <a:p>
            <a:pPr>
              <a:buNone/>
            </a:pPr>
            <a:r>
              <a:rPr lang="ru-RU" dirty="0" smtClean="0"/>
              <a:t>7. Ибрагимова </a:t>
            </a:r>
            <a:r>
              <a:rPr lang="ru-RU" dirty="0" smtClean="0"/>
              <a:t>Э.А.</a:t>
            </a:r>
          </a:p>
          <a:p>
            <a:pPr>
              <a:buNone/>
            </a:pPr>
            <a:r>
              <a:rPr lang="ru-RU" dirty="0" smtClean="0"/>
              <a:t>8. Алиризаева </a:t>
            </a:r>
            <a:r>
              <a:rPr lang="ru-RU" dirty="0" smtClean="0"/>
              <a:t>З.Ю.</a:t>
            </a:r>
          </a:p>
          <a:p>
            <a:pPr>
              <a:buNone/>
            </a:pPr>
            <a:r>
              <a:rPr lang="ru-RU" dirty="0" smtClean="0"/>
              <a:t>9. Курбанова </a:t>
            </a:r>
            <a:r>
              <a:rPr lang="ru-RU" dirty="0" smtClean="0"/>
              <a:t>М.А.</a:t>
            </a:r>
          </a:p>
          <a:p>
            <a:pPr>
              <a:buNone/>
            </a:pPr>
            <a:r>
              <a:rPr lang="ru-RU" dirty="0" smtClean="0"/>
              <a:t>10.Рамазанова </a:t>
            </a:r>
            <a:r>
              <a:rPr lang="ru-RU" dirty="0" smtClean="0"/>
              <a:t>И.Ш.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Не провели открытые уроки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862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ПЕДСОВЕТ АВГУСТ\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019248" y="230832"/>
            <a:ext cx="7429552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Муниципальный конкурс «Учитель года -2019» -участие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357826"/>
            <a:ext cx="5429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00364" y="2714620"/>
            <a:ext cx="52864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</a:rPr>
              <a:t>Х</a:t>
            </a:r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>алидова  Гульнара </a:t>
            </a:r>
            <a:r>
              <a:rPr lang="ru-RU" sz="2400" b="1" i="1" dirty="0" err="1" smtClean="0">
                <a:solidFill>
                  <a:schemeClr val="accent5">
                    <a:lumMod val="75000"/>
                  </a:schemeClr>
                </a:solidFill>
              </a:rPr>
              <a:t>Шагабудиновна</a:t>
            </a:r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> . </a:t>
            </a:r>
          </a:p>
          <a:p>
            <a:pPr algn="ctr">
              <a:buNone/>
            </a:pPr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>История, 6 класс. </a:t>
            </a:r>
          </a:p>
          <a:p>
            <a:pPr algn="ctr">
              <a:buNone/>
            </a:pPr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>Тема урока: «Балканские завоевания Х</a:t>
            </a:r>
            <a:r>
              <a:rPr lang="en-US" sz="2400" b="1" i="1" dirty="0" smtClean="0">
                <a:solidFill>
                  <a:schemeClr val="accent5">
                    <a:lumMod val="75000"/>
                  </a:schemeClr>
                </a:solidFill>
              </a:rPr>
              <a:t>II</a:t>
            </a:r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> века» </a:t>
            </a:r>
          </a:p>
          <a:p>
            <a:pPr algn="ctr">
              <a:buNone/>
            </a:pPr>
            <a:r>
              <a:rPr lang="ru-RU" sz="2400" b="1" i="1" dirty="0" err="1" smtClean="0">
                <a:solidFill>
                  <a:schemeClr val="accent5">
                    <a:lumMod val="75000"/>
                  </a:schemeClr>
                </a:solidFill>
              </a:rPr>
              <a:t>квест</a:t>
            </a:r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> – игра.</a:t>
            </a:r>
            <a:endParaRPr lang="ru-RU" sz="2400" i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ru-RU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/>
          </a:p>
        </p:txBody>
      </p:sp>
      <p:pic>
        <p:nvPicPr>
          <p:cNvPr id="9" name="Picture 2" descr="D:\день_учителя\фото учителя\гюльнара.jpg"/>
          <p:cNvPicPr>
            <a:picLocks noChangeAspect="1" noChangeArrowheads="1"/>
          </p:cNvPicPr>
          <p:nvPr/>
        </p:nvPicPr>
        <p:blipFill>
          <a:blip r:embed="rId3"/>
          <a:srcRect r="-1341" b="49937"/>
          <a:stretch>
            <a:fillRect/>
          </a:stretch>
        </p:blipFill>
        <p:spPr bwMode="auto">
          <a:xfrm>
            <a:off x="428596" y="1714488"/>
            <a:ext cx="271464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0948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ПЕДСОВЕТ АВГУСТ\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019248" y="230832"/>
            <a:ext cx="7429552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Муниципальный конкурс </a:t>
            </a:r>
          </a:p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«Самый классный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классный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» - </a:t>
            </a:r>
          </a:p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3 место.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357826"/>
            <a:ext cx="5429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72000" y="1928802"/>
            <a:ext cx="47863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Классный 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руководитель –</a:t>
            </a:r>
          </a:p>
          <a:p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6б класса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Рамазанова </a:t>
            </a:r>
            <a:endParaRPr lang="ru-RU" sz="28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Нафиза </a:t>
            </a:r>
            <a:r>
              <a:rPr lang="ru-RU" sz="28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Гамидовна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43438" y="4357694"/>
            <a:ext cx="43576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200" b="1" i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800" b="1" i="1" dirty="0">
                <a:solidFill>
                  <a:schemeClr val="accent5">
                    <a:lumMod val="75000"/>
                  </a:schemeClr>
                </a:solidFill>
              </a:rPr>
              <a:t>Программа #ЯВОЛОНТЕР</a:t>
            </a:r>
            <a:endParaRPr lang="ru-RU" sz="2800" i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2800" b="1" i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Горячие сердца</a:t>
            </a:r>
            <a:r>
              <a:rPr lang="ru-RU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>
            <a:lum bright="9000" contrast="6000"/>
          </a:blip>
          <a:srcRect/>
          <a:stretch>
            <a:fillRect/>
          </a:stretch>
        </p:blipFill>
        <p:spPr bwMode="auto">
          <a:xfrm>
            <a:off x="428596" y="2000240"/>
            <a:ext cx="3977281" cy="40719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артинки по запросу фон для презентации школа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1643050"/>
            <a:ext cx="8229600" cy="2571768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Особо значимые мероприятия </a:t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>2018 – 2019 учебного года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Секретарь\Фото\Семинар Зам.дир по УВР март 2019\20190316_0957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857496"/>
            <a:ext cx="4857784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64294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Городской семинар заместителей директора по УВР. Март 2019г.</a:t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D:\Секретарь\Фото\Педсовет март 2019\11.jpg"/>
          <p:cNvPicPr/>
          <p:nvPr/>
        </p:nvPicPr>
        <p:blipFill>
          <a:blip r:embed="rId3" cstate="print"/>
          <a:srcRect l="10640"/>
          <a:stretch>
            <a:fillRect/>
          </a:stretch>
        </p:blipFill>
        <p:spPr bwMode="auto">
          <a:xfrm>
            <a:off x="3929058" y="2643182"/>
            <a:ext cx="5214942" cy="39290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571472" y="1142984"/>
            <a:ext cx="82153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«Инновационная деятельность и личностно-профессиональный рост педагога  как средство повышения качества  образования» 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Documents and Settings\Администратор\Рабочий стол\ShkolDoskaSlideMini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06" y="-142900"/>
            <a:ext cx="9144000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642926"/>
            <a:ext cx="7858180" cy="11430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Распределение педагогов по </a:t>
            </a:r>
            <a:r>
              <a:rPr lang="ru-RU" sz="2400" dirty="0" smtClean="0"/>
              <a:t> образованию</a:t>
            </a:r>
            <a:endParaRPr lang="ru-RU" sz="2400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071538" y="1285860"/>
          <a:ext cx="7572428" cy="5286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день_учителя\фото учителя\гюльнар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-1341" b="49937"/>
          <a:stretch>
            <a:fillRect/>
          </a:stretch>
        </p:blipFill>
        <p:spPr bwMode="auto">
          <a:xfrm>
            <a:off x="285720" y="1216042"/>
            <a:ext cx="1643074" cy="2641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Открытые уроки  городского семинара: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4143380"/>
            <a:ext cx="20002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</a:rPr>
              <a:t>Халидова Г.Ш.,  учитель высшей категории. История, 6 класс. «Культурное пространство Европы. Культуры Руси».  </a:t>
            </a:r>
            <a:endParaRPr lang="ru-RU" sz="1600" dirty="0">
              <a:solidFill>
                <a:srgbClr val="7030A0"/>
              </a:solidFill>
            </a:endParaRPr>
          </a:p>
        </p:txBody>
      </p:sp>
      <p:pic>
        <p:nvPicPr>
          <p:cNvPr id="8" name="Picture 2" descr="D:\день_учителя\фото учителя\IMG-20140923-WA0034.jpg"/>
          <p:cNvPicPr>
            <a:picLocks noChangeAspect="1" noChangeArrowheads="1"/>
          </p:cNvPicPr>
          <p:nvPr/>
        </p:nvPicPr>
        <p:blipFill>
          <a:blip r:embed="rId3"/>
          <a:srcRect l="6485" t="12817" r="7671" b="28722"/>
          <a:stretch>
            <a:fillRect/>
          </a:stretch>
        </p:blipFill>
        <p:spPr bwMode="auto">
          <a:xfrm>
            <a:off x="2470462" y="1214422"/>
            <a:ext cx="1744348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285984" y="4143380"/>
            <a:ext cx="22145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Рамазанова Н.Г.,  учитель высшей категории. Информатика,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10 класс. «Программное обеспечение ПК»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" name="Рисунок 5" descr="D:\Секретарь\Фото\Педсовет январь 2019г\20190130_162935.jpg"/>
          <p:cNvPicPr>
            <a:picLocks noChangeAspect="1" noChangeArrowheads="1"/>
          </p:cNvPicPr>
          <p:nvPr/>
        </p:nvPicPr>
        <p:blipFill>
          <a:blip r:embed="rId4"/>
          <a:srcRect l="30070" t="28923" r="58424" b="37920"/>
          <a:stretch>
            <a:fillRect/>
          </a:stretch>
        </p:blipFill>
        <p:spPr bwMode="auto">
          <a:xfrm>
            <a:off x="4714877" y="1214422"/>
            <a:ext cx="1643073" cy="2555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4429124" y="4214818"/>
            <a:ext cx="20717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Курбанова М.М. Математика, 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5класс,  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«Умножение обыкновенных дробей» 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86578" y="4000504"/>
            <a:ext cx="192882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Агамагомедова С.Н. Русский язык, 9 класс. «Подготовка к ОГЭ «Сочинение рассуждение 15.3»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4097" name="Picture 1" descr="G:\55\IMG-20190611-WA0000.jpg"/>
          <p:cNvPicPr>
            <a:picLocks noChangeAspect="1" noChangeArrowheads="1"/>
          </p:cNvPicPr>
          <p:nvPr/>
        </p:nvPicPr>
        <p:blipFill>
          <a:blip r:embed="rId5"/>
          <a:srcRect t="15625" b="12500"/>
          <a:stretch>
            <a:fillRect/>
          </a:stretch>
        </p:blipFill>
        <p:spPr bwMode="auto">
          <a:xfrm>
            <a:off x="6929454" y="1214422"/>
            <a:ext cx="1714504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3" descr="C:\Documents and Settings\Администратор\Рабочий стол\учителя\IMG-20180429-WA001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929454" y="1071546"/>
            <a:ext cx="1908175" cy="2997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7242" y="142852"/>
            <a:ext cx="8229600" cy="72547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Предметные мероприятия семинара заместителей УВР 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" name="Picture 2" descr="C:\DOCUME~1\DE0F~1\LOCALS~1\Temp\Rar$DRa0.619\IMG_20190311_2043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000108"/>
            <a:ext cx="1835150" cy="2997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Прямоугольник 6"/>
          <p:cNvSpPr/>
          <p:nvPr/>
        </p:nvSpPr>
        <p:spPr>
          <a:xfrm>
            <a:off x="285720" y="4357694"/>
            <a:ext cx="20717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Рамазанова Д.М., учитель первой категории,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«Физика в сказках» ,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7 классы</a:t>
            </a:r>
          </a:p>
          <a:p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lum bright="12000" contrast="5000"/>
          </a:blip>
          <a:srcRect/>
          <a:stretch>
            <a:fillRect/>
          </a:stretch>
        </p:blipFill>
        <p:spPr bwMode="auto">
          <a:xfrm>
            <a:off x="2643174" y="1000108"/>
            <a:ext cx="1714512" cy="29547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Прямоугольник 9"/>
          <p:cNvSpPr/>
          <p:nvPr/>
        </p:nvSpPr>
        <p:spPr>
          <a:xfrm>
            <a:off x="2643174" y="4357694"/>
            <a:ext cx="20717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</a:rPr>
              <a:t>Муталимова Д.М., </a:t>
            </a:r>
          </a:p>
          <a:p>
            <a:r>
              <a:rPr lang="ru-RU" sz="1600" dirty="0" smtClean="0">
                <a:solidFill>
                  <a:srgbClr val="7030A0"/>
                </a:solidFill>
              </a:rPr>
              <a:t>учитель высшей категории, </a:t>
            </a:r>
          </a:p>
          <a:p>
            <a:r>
              <a:rPr lang="ru-RU" sz="1600" dirty="0" smtClean="0">
                <a:solidFill>
                  <a:srgbClr val="7030A0"/>
                </a:solidFill>
              </a:rPr>
              <a:t>История, </a:t>
            </a:r>
          </a:p>
          <a:p>
            <a:r>
              <a:rPr lang="ru-RU" sz="1600" dirty="0" smtClean="0">
                <a:solidFill>
                  <a:srgbClr val="7030A0"/>
                </a:solidFill>
              </a:rPr>
              <a:t>5 класс, </a:t>
            </a:r>
          </a:p>
          <a:p>
            <a:r>
              <a:rPr lang="ru-RU" sz="1600" dirty="0" smtClean="0">
                <a:solidFill>
                  <a:srgbClr val="7030A0"/>
                </a:solidFill>
              </a:rPr>
              <a:t>«Нить Ариадны»</a:t>
            </a:r>
          </a:p>
          <a:p>
            <a:r>
              <a:rPr lang="ru-RU" sz="1600" dirty="0" smtClean="0">
                <a:solidFill>
                  <a:srgbClr val="7030A0"/>
                </a:solidFill>
              </a:rPr>
              <a:t>(</a:t>
            </a:r>
            <a:r>
              <a:rPr lang="ru-RU" sz="1600" dirty="0" err="1" smtClean="0">
                <a:solidFill>
                  <a:srgbClr val="7030A0"/>
                </a:solidFill>
              </a:rPr>
              <a:t>квест</a:t>
            </a:r>
            <a:r>
              <a:rPr lang="ru-RU" sz="1600" dirty="0" smtClean="0">
                <a:solidFill>
                  <a:srgbClr val="7030A0"/>
                </a:solidFill>
              </a:rPr>
              <a:t> – игра) </a:t>
            </a:r>
            <a:endParaRPr lang="ru-RU" sz="1600" dirty="0">
              <a:solidFill>
                <a:srgbClr val="7030A0"/>
              </a:solidFill>
            </a:endParaRPr>
          </a:p>
        </p:txBody>
      </p:sp>
      <p:pic>
        <p:nvPicPr>
          <p:cNvPr id="12" name="Рисунок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1071546"/>
            <a:ext cx="1885979" cy="29057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3" name="Прямоугольник 12"/>
          <p:cNvSpPr/>
          <p:nvPr/>
        </p:nvSpPr>
        <p:spPr>
          <a:xfrm>
            <a:off x="5072066" y="4286256"/>
            <a:ext cx="37862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Гасанова Р.Г.и Алиева А.М. Занятие литературного  кружка, 6 классы  «Создание анимационного мультфильма  по произведениям русских писателей»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:\Секретарь\Фото\Семинар Зам.дир по УВР март 2019\20190316_102307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470" y="1643050"/>
            <a:ext cx="4071966" cy="52149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725454"/>
            <a:ext cx="8858280" cy="77472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Открытое заседание научного общества учащихся 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D:\Секретарь\Фото\Семинар Зам.дир по УВР март 2019\20190316_0957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2643182"/>
            <a:ext cx="5429288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5638823" y="571480"/>
          <a:ext cx="2219325" cy="682625"/>
        </p:xfrm>
        <a:graphic>
          <a:graphicData uri="http://schemas.openxmlformats.org/presentationml/2006/ole">
            <p:oleObj spid="_x0000_s2067" name="Слайд" r:id="rId5" imgW="4570610" imgH="3427643" progId="PowerPoint.Slide.12">
              <p:embed/>
            </p:oleObj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071538" y="1285860"/>
            <a:ext cx="75009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Bookman Old Style" pitchFamily="18" charset="0"/>
              </a:rPr>
              <a:t>«Инновационные технологии в получении информации»</a:t>
            </a:r>
            <a:endParaRPr lang="ru-RU" sz="2800" b="1" i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D:\Секретарь\Фото\Фото Ассациация библиотекарей\20190424_1030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42852"/>
            <a:ext cx="5929354" cy="414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7" descr="D:\Секретарь\Фото\Фото Ассациация библиотекарей\20190424_103943.jpg"/>
          <p:cNvPicPr>
            <a:picLocks noGrp="1"/>
          </p:cNvPicPr>
          <p:nvPr>
            <p:ph idx="1"/>
          </p:nvPr>
        </p:nvPicPr>
        <p:blipFill>
          <a:blip r:embed="rId3" cstate="print"/>
          <a:srcRect l="8766" r="13095"/>
          <a:stretch>
            <a:fillRect/>
          </a:stretch>
        </p:blipFill>
        <p:spPr bwMode="auto">
          <a:xfrm>
            <a:off x="0" y="3428976"/>
            <a:ext cx="4714876" cy="3429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285728"/>
            <a:ext cx="844391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Республиканский слет работников библиотеки  (апрель)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D:\Секретарь\Фото\Фото Ассациация библиотекарей\20190424_1045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429024"/>
            <a:ext cx="4357686" cy="3500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85728"/>
            <a:ext cx="7772400" cy="1829761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3571876"/>
            <a:ext cx="7772400" cy="119970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214282" y="71414"/>
            <a:ext cx="8572560" cy="1143000"/>
          </a:xfrm>
          <a:prstGeom prst="rect">
            <a:avLst/>
          </a:prstGeom>
        </p:spPr>
        <p:txBody>
          <a:bodyPr vert="horz" anchor="b">
            <a:normAutofit fontScale="82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Городской бал выпускников </a:t>
            </a: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22 июня 2019 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на 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площади 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0898" name="Picture 2" descr="http://www.derbent.org/upload/iblock/7ca/7ca246af613f780b778225c67001e03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303" y="3580577"/>
            <a:ext cx="4918055" cy="3277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 descr="http://www.derbent.org/upload/iblock/452/4522ce7f92376f93dd508aee253ac71f.jpe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1142984"/>
            <a:ext cx="5000628" cy="3071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4"/>
          <a:srcRect l="2459" t="17300" r="36398" b="26236"/>
          <a:stretch>
            <a:fillRect/>
          </a:stretch>
        </p:blipFill>
        <p:spPr bwMode="auto">
          <a:xfrm>
            <a:off x="-71470" y="1142984"/>
            <a:ext cx="4572032" cy="27860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/>
          <p:nvPr/>
        </p:nvPicPr>
        <p:blipFill>
          <a:blip r:embed="rId5"/>
          <a:srcRect l="2352" t="17490" r="36398" b="27377"/>
          <a:stretch>
            <a:fillRect/>
          </a:stretch>
        </p:blipFill>
        <p:spPr bwMode="auto">
          <a:xfrm>
            <a:off x="4357686" y="3929066"/>
            <a:ext cx="4786314" cy="29289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и по запросу фон для презентации школ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059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28596" y="1785926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Основные задачи воспитания подрастающего поколения  решаются в ходе реализации программ воспитания, чаще </a:t>
            </a:r>
            <a:r>
              <a:rPr lang="ru-RU" dirty="0" smtClean="0"/>
              <a:t>авторских.                 Это </a:t>
            </a:r>
            <a:r>
              <a:rPr lang="ru-RU" dirty="0" smtClean="0"/>
              <a:t>и просветительские уроки, мероприятия различного уровня и тематики, классные часы, акции, конкурсы, экскурсии и т.д.</a:t>
            </a:r>
          </a:p>
          <a:p>
            <a:pPr>
              <a:buNone/>
            </a:pPr>
            <a:r>
              <a:rPr lang="ru-RU" dirty="0" smtClean="0"/>
              <a:t>В рамках РДШ выстроена воспитательная работа школы по определенным направлениям.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4310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Личностное направление – возглавляет Рамалданова З.А.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8546" name="Picture 2" descr="G:\55\IMG-20190829-WA0016.jpg"/>
          <p:cNvPicPr>
            <a:picLocks noChangeAspect="1" noChangeArrowheads="1"/>
          </p:cNvPicPr>
          <p:nvPr/>
        </p:nvPicPr>
        <p:blipFill>
          <a:blip r:embed="rId2"/>
          <a:srcRect l="6024" t="10710" r="5621"/>
          <a:stretch>
            <a:fillRect/>
          </a:stretch>
        </p:blipFill>
        <p:spPr bwMode="auto">
          <a:xfrm>
            <a:off x="194463" y="1142984"/>
            <a:ext cx="3520281" cy="2668181"/>
          </a:xfrm>
          <a:prstGeom prst="rect">
            <a:avLst/>
          </a:prstGeom>
          <a:noFill/>
        </p:spPr>
      </p:pic>
      <p:pic>
        <p:nvPicPr>
          <p:cNvPr id="108547" name="Picture 3" descr="G:\55\IMG-20190829-WA00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4100546"/>
            <a:ext cx="3486136" cy="2614602"/>
          </a:xfrm>
          <a:prstGeom prst="rect">
            <a:avLst/>
          </a:prstGeom>
          <a:noFill/>
        </p:spPr>
      </p:pic>
      <p:pic>
        <p:nvPicPr>
          <p:cNvPr id="108548" name="Picture 4" descr="G:\55\IMG-20190829-WA0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000480"/>
            <a:ext cx="2143140" cy="2857520"/>
          </a:xfrm>
          <a:prstGeom prst="rect">
            <a:avLst/>
          </a:prstGeom>
          <a:noFill/>
        </p:spPr>
      </p:pic>
      <p:pic>
        <p:nvPicPr>
          <p:cNvPr id="108550" name="Picture 6" descr="G:\55\IMG-20190829-WA0031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857752" y="1071546"/>
            <a:ext cx="4071966" cy="2893239"/>
          </a:xfrm>
          <a:prstGeom prst="rect">
            <a:avLst/>
          </a:prstGeom>
          <a:noFill/>
        </p:spPr>
      </p:pic>
      <p:pic>
        <p:nvPicPr>
          <p:cNvPr id="108551" name="Picture 7" descr="G:\55\IMG-20190829-WA0034.jpg"/>
          <p:cNvPicPr>
            <a:picLocks noChangeAspect="1" noChangeArrowheads="1"/>
          </p:cNvPicPr>
          <p:nvPr/>
        </p:nvPicPr>
        <p:blipFill>
          <a:blip r:embed="rId6"/>
          <a:srcRect t="28509"/>
          <a:stretch>
            <a:fillRect/>
          </a:stretch>
        </p:blipFill>
        <p:spPr bwMode="auto">
          <a:xfrm>
            <a:off x="2357423" y="3000372"/>
            <a:ext cx="4357718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14290"/>
            <a:ext cx="4357686" cy="328614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В</a:t>
            </a:r>
            <a:r>
              <a:rPr lang="ru-RU" dirty="0" smtClean="0">
                <a:solidFill>
                  <a:srgbClr val="FF0000"/>
                </a:solidFill>
              </a:rPr>
              <a:t>оенно-патриотическое –Исмаилова </a:t>
            </a:r>
            <a:r>
              <a:rPr lang="ru-RU" dirty="0" smtClean="0">
                <a:solidFill>
                  <a:srgbClr val="FF0000"/>
                </a:solidFill>
              </a:rPr>
              <a:t>Л.К.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41" name="Picture 1" descr="F:\Б\IMG-20190828-WA0008.jpg"/>
          <p:cNvPicPr>
            <a:picLocks noChangeAspect="1" noChangeArrowheads="1"/>
          </p:cNvPicPr>
          <p:nvPr/>
        </p:nvPicPr>
        <p:blipFill>
          <a:blip r:embed="rId2"/>
          <a:srcRect t="13846" b="38929"/>
          <a:stretch>
            <a:fillRect/>
          </a:stretch>
        </p:blipFill>
        <p:spPr bwMode="auto">
          <a:xfrm>
            <a:off x="4572032" y="3500438"/>
            <a:ext cx="4571968" cy="32146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42" name="Picture 2" descr="C:\Documents and Settings\Администратор\Рабочий стол\2bea8c97c0fb369a769c6340243b00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" y="3714752"/>
            <a:ext cx="4468697" cy="30575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43" name="Picture 3" descr="C:\Documents and Settings\Администратор\Рабочий стол\97dd9a4d29cd3bb275345d38e7176ee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192333"/>
            <a:ext cx="5000628" cy="33081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1224077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42844" y="928670"/>
            <a:ext cx="8715436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ru-RU" b="1" dirty="0" smtClean="0">
              <a:solidFill>
                <a:srgbClr val="00B05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B050"/>
                </a:solidFill>
              </a:rPr>
              <a:t>Акции: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«Чистый берег»,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«Мы за чистый город»,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«Чистый микрорайон»,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«Уборка набережной»,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«Опытный пришкольный участок».</a:t>
            </a:r>
          </a:p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</a:rPr>
              <a:t>Выставка ко Дню птиц. </a:t>
            </a:r>
          </a:p>
          <a:p>
            <a:pPr>
              <a:buNone/>
            </a:pPr>
            <a:r>
              <a:rPr lang="ru-RU" b="1" dirty="0" smtClean="0">
                <a:solidFill>
                  <a:srgbClr val="7030A0"/>
                </a:solidFill>
              </a:rPr>
              <a:t>Участие в орнитологических  </a:t>
            </a:r>
          </a:p>
          <a:p>
            <a:pPr>
              <a:buNone/>
            </a:pPr>
            <a:r>
              <a:rPr lang="ru-RU" b="1" dirty="0" smtClean="0">
                <a:solidFill>
                  <a:srgbClr val="7030A0"/>
                </a:solidFill>
              </a:rPr>
              <a:t>конкурсах: </a:t>
            </a:r>
          </a:p>
          <a:p>
            <a:pPr>
              <a:buNone/>
            </a:pPr>
            <a:r>
              <a:rPr lang="ru-RU" dirty="0" smtClean="0"/>
              <a:t>«Птицы – наши друзья».</a:t>
            </a:r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Экологическое </a:t>
            </a:r>
            <a:r>
              <a:rPr lang="ru-RU" sz="2800" dirty="0" smtClean="0">
                <a:solidFill>
                  <a:srgbClr val="FF0000"/>
                </a:solidFill>
              </a:rPr>
              <a:t>направление, руководитель Шихкеримова </a:t>
            </a:r>
            <a:r>
              <a:rPr lang="ru-RU" sz="2800" dirty="0" smtClean="0">
                <a:solidFill>
                  <a:srgbClr val="FF0000"/>
                </a:solidFill>
              </a:rPr>
              <a:t>В.С.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C:\Documents and Settings\Администратор\Рабочий стол\6af99929f42540ee9126a467f0bab27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412" y="3714753"/>
            <a:ext cx="378618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49" name="Picture 1" descr="C:\Documents and Settings\Администратор\Рабочий стол\06d2f2f3da1712783092f72f734399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857232"/>
            <a:ext cx="1168757" cy="1653048"/>
          </a:xfrm>
          <a:prstGeom prst="rect">
            <a:avLst/>
          </a:prstGeom>
          <a:noFill/>
        </p:spPr>
      </p:pic>
      <p:pic>
        <p:nvPicPr>
          <p:cNvPr id="6" name="Рисунок 5" descr="C:\Documents and Settings\Администратор\Рабочий стол\5f036abd17621a60340116ec2cd0ba8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5000636"/>
            <a:ext cx="2214578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Администратор\Рабочий стол\f3fd780d54aa8b3ab7ae77319f4304c1.jpg"/>
          <p:cNvPicPr/>
          <p:nvPr/>
        </p:nvPicPr>
        <p:blipFill>
          <a:blip r:embed="rId5">
            <a:lum bright="14000" contrast="14000"/>
          </a:blip>
          <a:srcRect/>
          <a:stretch>
            <a:fillRect/>
          </a:stretch>
        </p:blipFill>
        <p:spPr bwMode="auto">
          <a:xfrm>
            <a:off x="5786446" y="571480"/>
            <a:ext cx="3251198" cy="25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А2\Screenshot_20190829-154532.png"/>
          <p:cNvPicPr/>
          <p:nvPr/>
        </p:nvPicPr>
        <p:blipFill>
          <a:blip r:embed="rId6"/>
          <a:srcRect t="3588" b="55740"/>
          <a:stretch>
            <a:fillRect/>
          </a:stretch>
        </p:blipFill>
        <p:spPr bwMode="auto">
          <a:xfrm>
            <a:off x="2357422" y="5000636"/>
            <a:ext cx="2643206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665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F:\Б\IMG-20190828-WA00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06" y="785794"/>
            <a:ext cx="2906582" cy="371477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14498" y="5857900"/>
            <a:ext cx="7729534" cy="85724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Участие волонтеров школы  в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Республиканском заседании Национального антитеррористического комитета 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1266" name="AutoShape 2" descr="https://17.dagestanschool.ru/upload/dagsc17_new/images/big/3e/9c/3e9c48387c7683d5cbd5b54a4f2bc82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F:\Б\IMG-20190828-WA0030-1.jpg"/>
          <p:cNvPicPr/>
          <p:nvPr/>
        </p:nvPicPr>
        <p:blipFill>
          <a:blip r:embed="rId3"/>
          <a:srcRect r="932"/>
          <a:stretch>
            <a:fillRect/>
          </a:stretch>
        </p:blipFill>
        <p:spPr bwMode="auto">
          <a:xfrm>
            <a:off x="5000628" y="1714488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Б\IMG-20190828-WA0006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071810"/>
            <a:ext cx="4572032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285720" y="71414"/>
            <a:ext cx="6572296" cy="1143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Руководитель направления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гражданская активность – Халидова Г.Ш.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 descr="C:\Documents and Settings\Администратор\Рабочий стол\6135bc386f7cf48283cfd5fd79ec4521.jpg"/>
          <p:cNvPicPr/>
          <p:nvPr/>
        </p:nvPicPr>
        <p:blipFill>
          <a:blip r:embed="rId5">
            <a:lum bright="26000" contrast="16000"/>
          </a:blip>
          <a:srcRect l="66583" t="11065" r="7359" b="42921"/>
          <a:stretch>
            <a:fillRect/>
          </a:stretch>
        </p:blipFill>
        <p:spPr bwMode="auto">
          <a:xfrm>
            <a:off x="6715140" y="71414"/>
            <a:ext cx="1785950" cy="2214578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4163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Галина Ивановна\Рабочий стол\fuzz_gree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3742612"/>
              </p:ext>
            </p:extLst>
          </p:nvPr>
        </p:nvGraphicFramePr>
        <p:xfrm>
          <a:off x="900113" y="2349500"/>
          <a:ext cx="7632848" cy="4007323"/>
        </p:xfrm>
        <a:graphic>
          <a:graphicData uri="http://schemas.openxmlformats.org/drawingml/2006/table">
            <a:tbl>
              <a:tblPr/>
              <a:tblGrid>
                <a:gridCol w="22322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5442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Учебный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педагогов, прошедших курсовую переподготовку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от общего количества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40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– 2017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40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– 2018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40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2018 - 2019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Кольцо 5"/>
          <p:cNvSpPr/>
          <p:nvPr/>
        </p:nvSpPr>
        <p:spPr bwMode="auto">
          <a:xfrm>
            <a:off x="1331913" y="0"/>
            <a:ext cx="6192837" cy="2249488"/>
          </a:xfrm>
          <a:prstGeom prst="donu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ru-RU" b="1" dirty="0"/>
          </a:p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Количество педагогов прошедших курсовую переподготовку за 3 года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Администратор\Рабочий стол\2172cece8ac48cac054ca6db9dd0354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3550239"/>
            <a:ext cx="5880465" cy="33077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786050" y="620688"/>
            <a:ext cx="4071966" cy="1285884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Информационно -</a:t>
            </a:r>
            <a:r>
              <a:rPr lang="ru-RU" sz="2400" dirty="0" err="1" smtClean="0">
                <a:solidFill>
                  <a:srgbClr val="FF0000"/>
                </a:solidFill>
              </a:rPr>
              <a:t>медийное</a:t>
            </a:r>
            <a:r>
              <a:rPr lang="ru-RU" sz="2400" dirty="0" smtClean="0">
                <a:solidFill>
                  <a:srgbClr val="FF0000"/>
                </a:solidFill>
              </a:rPr>
              <a:t> направление успешно реализуют совместно с учащимися : Алиева А.М.                        и Рашидова А.М</a:t>
            </a:r>
            <a:r>
              <a:rPr lang="ru-RU" sz="3200" dirty="0" smtClean="0">
                <a:solidFill>
                  <a:srgbClr val="FF0000"/>
                </a:solidFill>
              </a:rPr>
              <a:t>.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F:\Б\IMG-20190828-WA0012.jpg"/>
          <p:cNvPicPr/>
          <p:nvPr/>
        </p:nvPicPr>
        <p:blipFill>
          <a:blip r:embed="rId3"/>
          <a:srcRect t="13667" b="37097"/>
          <a:stretch>
            <a:fillRect/>
          </a:stretch>
        </p:blipFill>
        <p:spPr bwMode="auto">
          <a:xfrm>
            <a:off x="5786446" y="1142984"/>
            <a:ext cx="3357554" cy="3286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220" name="Picture 4" descr="F:\Б\IMG-20190828-WA00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5" y="0"/>
            <a:ext cx="2571768" cy="22460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Documents and Settings\Администратор\Рабочий стол\8ebb8294edceae877bc19a6273652fd8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4187952"/>
            <a:ext cx="3559137" cy="2670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0524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http://17.dagestanschool.ru/upload/dagsc17_new/images/big/c3/2b/c32beccb79de4cdfd8e06165762f3227.jpg"/>
          <p:cNvPicPr>
            <a:picLocks noChangeAspect="1" noChangeArrowheads="1"/>
          </p:cNvPicPr>
          <p:nvPr/>
        </p:nvPicPr>
        <p:blipFill>
          <a:blip r:embed="rId2"/>
          <a:srcRect l="13636" r="9090" b="19191"/>
          <a:stretch>
            <a:fillRect/>
          </a:stretch>
        </p:blipFill>
        <p:spPr bwMode="auto">
          <a:xfrm>
            <a:off x="4500562" y="2214554"/>
            <a:ext cx="4572032" cy="3585908"/>
          </a:xfrm>
          <a:prstGeom prst="rect">
            <a:avLst/>
          </a:prstGeom>
          <a:noFill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71414"/>
            <a:ext cx="8229600" cy="939784"/>
          </a:xfrm>
        </p:spPr>
        <p:txBody>
          <a:bodyPr/>
          <a:lstStyle/>
          <a:p>
            <a:r>
              <a:rPr lang="ru-RU" dirty="0" smtClean="0">
                <a:solidFill>
                  <a:srgbClr val="0000FF"/>
                </a:solidFill>
              </a:rPr>
              <a:t>Общешкольные мероприятия 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45058" name="Picture 2" descr="http://17.dagestanschool.ru/upload/dagsc17_new/images/big/a1/77/a177b89c8092321a9b64abd29c3961e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" y="1071546"/>
            <a:ext cx="5000660" cy="3714776"/>
          </a:xfrm>
          <a:prstGeom prst="rect">
            <a:avLst/>
          </a:prstGeom>
          <a:noFill/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428596" y="5715000"/>
            <a:ext cx="8229600" cy="1143000"/>
          </a:xfrm>
          <a:prstGeom prst="rect">
            <a:avLst/>
          </a:prstGeom>
        </p:spPr>
        <p:txBody>
          <a:bodyPr vert="horz" rtlCol="0" anchor="ctr">
            <a:normAutofit fontScale="850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15 сентября</a:t>
            </a:r>
            <a:r>
              <a:rPr kumimoji="0" lang="ru-RU" sz="41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– День солидарности народов Дагестана</a:t>
            </a:r>
            <a:endParaRPr kumimoji="0" lang="ru-RU" sz="4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272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Секретарь\Фото\Конкурс ЮИД\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36511" b="12664"/>
          <a:stretch>
            <a:fillRect/>
          </a:stretch>
        </p:blipFill>
        <p:spPr bwMode="auto">
          <a:xfrm>
            <a:off x="-32" y="1714488"/>
            <a:ext cx="4929222" cy="228601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</a:rPr>
              <a:t>Победители муниципального этапа и призеры республиканского этапа  конкурса ЮИД </a:t>
            </a:r>
            <a:r>
              <a:rPr lang="ru-RU" sz="3600" dirty="0" smtClean="0">
                <a:solidFill>
                  <a:srgbClr val="0000FF"/>
                </a:solidFill>
              </a:rPr>
              <a:t>–</a:t>
            </a:r>
            <a:r>
              <a:rPr lang="ru-RU" sz="3600" dirty="0" smtClean="0">
                <a:solidFill>
                  <a:srgbClr val="0070C0"/>
                </a:solidFill>
              </a:rPr>
              <a:t> </a:t>
            </a:r>
            <a:r>
              <a:rPr lang="ru-RU" sz="3600" dirty="0" smtClean="0">
                <a:solidFill>
                  <a:srgbClr val="FF0000"/>
                </a:solidFill>
              </a:rPr>
              <a:t>«Юные инспектора движения»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47107" name="Picture 3" descr="D:\Секретарь\Фото\Конкурс ЮИД\3.JPG"/>
          <p:cNvPicPr>
            <a:picLocks noChangeAspect="1" noChangeArrowheads="1"/>
          </p:cNvPicPr>
          <p:nvPr/>
        </p:nvPicPr>
        <p:blipFill>
          <a:blip r:embed="rId3"/>
          <a:srcRect t="27763"/>
          <a:stretch>
            <a:fillRect/>
          </a:stretch>
        </p:blipFill>
        <p:spPr bwMode="auto">
          <a:xfrm>
            <a:off x="0" y="4000504"/>
            <a:ext cx="4929190" cy="2857496"/>
          </a:xfrm>
          <a:prstGeom prst="rect">
            <a:avLst/>
          </a:prstGeom>
          <a:noFill/>
        </p:spPr>
      </p:pic>
      <p:pic>
        <p:nvPicPr>
          <p:cNvPr id="47109" name="Picture 5" descr="http://17.dagestanschool.ru/upload/dagsc17_new/images/big/e9/4b/e94be57c501638ead7e439918fc9d40e.png"/>
          <p:cNvPicPr>
            <a:picLocks noChangeAspect="1" noChangeArrowheads="1"/>
          </p:cNvPicPr>
          <p:nvPr/>
        </p:nvPicPr>
        <p:blipFill>
          <a:blip r:embed="rId4"/>
          <a:srcRect t="6460" b="6976"/>
          <a:stretch>
            <a:fillRect/>
          </a:stretch>
        </p:blipFill>
        <p:spPr bwMode="auto">
          <a:xfrm>
            <a:off x="5000628" y="1643050"/>
            <a:ext cx="3500462" cy="5143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9397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http://17.dagestanschool.ru/upload/dagsc17_new/images/big/dc/4c/dc4c87c9e400c4f973a614ebd4210f5e.jpg"/>
          <p:cNvPicPr>
            <a:picLocks noChangeAspect="1" noChangeArrowheads="1"/>
          </p:cNvPicPr>
          <p:nvPr/>
        </p:nvPicPr>
        <p:blipFill>
          <a:blip r:embed="rId2"/>
          <a:srcRect l="14975" t="22463" r="12020" b="15140"/>
          <a:stretch>
            <a:fillRect/>
          </a:stretch>
        </p:blipFill>
        <p:spPr bwMode="auto">
          <a:xfrm>
            <a:off x="4240528" y="1000108"/>
            <a:ext cx="4903504" cy="3143272"/>
          </a:xfrm>
          <a:prstGeom prst="rect">
            <a:avLst/>
          </a:prstGeom>
          <a:noFill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142852"/>
            <a:ext cx="82296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Митинг памяти событию в Керчи 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52226" name="Picture 2" descr="http://17.dagestanschool.ru/upload/dagsc17_new/images/big/7b/da/7bda2a162dd33a02b86466a781290fde.jpg"/>
          <p:cNvPicPr>
            <a:picLocks noChangeAspect="1" noChangeArrowheads="1"/>
          </p:cNvPicPr>
          <p:nvPr/>
        </p:nvPicPr>
        <p:blipFill>
          <a:blip r:embed="rId3"/>
          <a:srcRect t="8460" b="14563"/>
          <a:stretch>
            <a:fillRect/>
          </a:stretch>
        </p:blipFill>
        <p:spPr bwMode="auto">
          <a:xfrm>
            <a:off x="0" y="4143380"/>
            <a:ext cx="4578317" cy="2714620"/>
          </a:xfrm>
          <a:prstGeom prst="rect">
            <a:avLst/>
          </a:prstGeom>
          <a:noFill/>
        </p:spPr>
      </p:pic>
      <p:pic>
        <p:nvPicPr>
          <p:cNvPr id="52230" name="Picture 6" descr="http://17.dagestanschool.ru/upload/dagsc17_new/images/big/43/ca/43ca54e071ff8b8e70582779e37a6da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00108"/>
            <a:ext cx="4286280" cy="3214710"/>
          </a:xfrm>
          <a:prstGeom prst="rect">
            <a:avLst/>
          </a:prstGeom>
          <a:noFill/>
        </p:spPr>
      </p:pic>
      <p:pic>
        <p:nvPicPr>
          <p:cNvPr id="52232" name="Picture 8" descr="http://17.dagestanschool.ru/upload/dagsc17_new/images/big/0b/5d/0b5d1bad71b0c461d4bc0c4dce0f22a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763592"/>
            <a:ext cx="4572000" cy="3094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2122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93978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100-летие ВЛКСМ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53252" name="Picture 4" descr="http://17.dagestanschool.ru/upload/dagsc17_new/images/big/b0/30/b0309ab29f4784a03bebb7927acd7f7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3567138"/>
            <a:ext cx="4500594" cy="3290862"/>
          </a:xfrm>
          <a:prstGeom prst="rect">
            <a:avLst/>
          </a:prstGeom>
          <a:noFill/>
        </p:spPr>
      </p:pic>
      <p:pic>
        <p:nvPicPr>
          <p:cNvPr id="53254" name="Picture 6" descr="http://17.dagestanschool.ru/upload/dagsc17_new/images/big/d1/06/d106a5c93a912b5ebb9cb4f1bed24d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567138"/>
            <a:ext cx="4643438" cy="3290862"/>
          </a:xfrm>
          <a:prstGeom prst="rect">
            <a:avLst/>
          </a:prstGeom>
          <a:noFill/>
        </p:spPr>
      </p:pic>
      <p:pic>
        <p:nvPicPr>
          <p:cNvPr id="53258" name="Picture 10" descr="http://17.dagestanschool.ru/upload/dagsc17_new/images/big/e7/ed/e7edf3a8681a3a2e5edfbdf28064692c.jpg"/>
          <p:cNvPicPr>
            <a:picLocks noChangeAspect="1" noChangeArrowheads="1"/>
          </p:cNvPicPr>
          <p:nvPr/>
        </p:nvPicPr>
        <p:blipFill>
          <a:blip r:embed="rId4"/>
          <a:srcRect l="9666" t="9205" b="13469"/>
          <a:stretch>
            <a:fillRect/>
          </a:stretch>
        </p:blipFill>
        <p:spPr bwMode="auto">
          <a:xfrm>
            <a:off x="4786314" y="857232"/>
            <a:ext cx="4387816" cy="2682805"/>
          </a:xfrm>
          <a:prstGeom prst="rect">
            <a:avLst/>
          </a:prstGeom>
          <a:noFill/>
        </p:spPr>
      </p:pic>
      <p:pic>
        <p:nvPicPr>
          <p:cNvPr id="53260" name="Picture 12" descr="http://17.dagestanschool.ru/upload/dagsc17_new/images/big/84/e2/84e2735911abccefa9c3d48efb6865f2.jpg"/>
          <p:cNvPicPr>
            <a:picLocks noChangeAspect="1" noChangeArrowheads="1"/>
          </p:cNvPicPr>
          <p:nvPr/>
        </p:nvPicPr>
        <p:blipFill>
          <a:blip r:embed="rId5"/>
          <a:srcRect t="37108"/>
          <a:stretch>
            <a:fillRect/>
          </a:stretch>
        </p:blipFill>
        <p:spPr bwMode="auto">
          <a:xfrm>
            <a:off x="0" y="857232"/>
            <a:ext cx="4786314" cy="2786082"/>
          </a:xfrm>
          <a:prstGeom prst="rect">
            <a:avLst/>
          </a:prstGeom>
          <a:noFill/>
        </p:spPr>
      </p:pic>
      <p:pic>
        <p:nvPicPr>
          <p:cNvPr id="53256" name="Picture 8" descr="http://17.dagestanschool.ru/upload/dagsc17_new/images/big/6e/3d/6e3dbe85e8f89f94189e90dc10b65e6d.jpg"/>
          <p:cNvPicPr>
            <a:picLocks noChangeAspect="1" noChangeArrowheads="1"/>
          </p:cNvPicPr>
          <p:nvPr/>
        </p:nvPicPr>
        <p:blipFill>
          <a:blip r:embed="rId6"/>
          <a:srcRect l="22058" t="26615" r="20588" b="-1"/>
          <a:stretch>
            <a:fillRect/>
          </a:stretch>
        </p:blipFill>
        <p:spPr bwMode="auto">
          <a:xfrm>
            <a:off x="3000364" y="2143116"/>
            <a:ext cx="2786082" cy="2786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8014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78581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00FF"/>
                </a:solidFill>
              </a:rPr>
              <a:t>Молодежь – против наркотиков и терроризма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54274" name="Picture 2" descr="http://17.dagestanschool.ru/upload/dagsc17_new/images/big/b1/c1/b1c1d372e471337ba8f5f86cfa3624e5.jpg"/>
          <p:cNvPicPr>
            <a:picLocks noChangeAspect="1" noChangeArrowheads="1"/>
          </p:cNvPicPr>
          <p:nvPr/>
        </p:nvPicPr>
        <p:blipFill>
          <a:blip r:embed="rId2"/>
          <a:srcRect t="19482"/>
          <a:stretch>
            <a:fillRect/>
          </a:stretch>
        </p:blipFill>
        <p:spPr bwMode="auto">
          <a:xfrm>
            <a:off x="1" y="3500438"/>
            <a:ext cx="4071934" cy="3357586"/>
          </a:xfrm>
          <a:prstGeom prst="rect">
            <a:avLst/>
          </a:prstGeom>
          <a:noFill/>
        </p:spPr>
      </p:pic>
      <p:pic>
        <p:nvPicPr>
          <p:cNvPr id="54276" name="Picture 4" descr="http://17.dagestanschool.ru/upload/dagsc17_new/images/big/74/2d/742d5006d091d1e43882b267f4d45846.jpg"/>
          <p:cNvPicPr>
            <a:picLocks noChangeAspect="1" noChangeArrowheads="1"/>
          </p:cNvPicPr>
          <p:nvPr/>
        </p:nvPicPr>
        <p:blipFill>
          <a:blip r:embed="rId3"/>
          <a:srcRect t="18467" b="12280"/>
          <a:stretch>
            <a:fillRect/>
          </a:stretch>
        </p:blipFill>
        <p:spPr bwMode="auto">
          <a:xfrm>
            <a:off x="4071934" y="3500438"/>
            <a:ext cx="5072066" cy="3357586"/>
          </a:xfrm>
          <a:prstGeom prst="rect">
            <a:avLst/>
          </a:prstGeom>
          <a:noFill/>
        </p:spPr>
      </p:pic>
      <p:pic>
        <p:nvPicPr>
          <p:cNvPr id="54278" name="Picture 6" descr="http://17.dagestanschool.ru/upload/dagsc17_new/images/big/ad/68/ad683ba899e498628e2daf1989a8b5b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81080"/>
            <a:ext cx="3172690" cy="3076548"/>
          </a:xfrm>
          <a:prstGeom prst="rect">
            <a:avLst/>
          </a:prstGeom>
          <a:noFill/>
        </p:spPr>
      </p:pic>
      <p:pic>
        <p:nvPicPr>
          <p:cNvPr id="54280" name="Picture 8" descr="http://17.dagestanschool.ru/upload/dagsc17_new/images/big/72/cd/72cd27cf2d59a57ada45a744d933e47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42" y="785794"/>
            <a:ext cx="2928958" cy="3071834"/>
          </a:xfrm>
          <a:prstGeom prst="rect">
            <a:avLst/>
          </a:prstGeom>
          <a:noFill/>
        </p:spPr>
      </p:pic>
      <p:pic>
        <p:nvPicPr>
          <p:cNvPr id="54282" name="Picture 10" descr="http://17.dagestanschool.ru/upload/dagsc17_new/images/big/93/90/93903f76d58ffff194987a477a42caca.jpg"/>
          <p:cNvPicPr>
            <a:picLocks noChangeAspect="1" noChangeArrowheads="1"/>
          </p:cNvPicPr>
          <p:nvPr/>
        </p:nvPicPr>
        <p:blipFill>
          <a:blip r:embed="rId6"/>
          <a:srcRect l="8889"/>
          <a:stretch>
            <a:fillRect/>
          </a:stretch>
        </p:blipFill>
        <p:spPr bwMode="auto">
          <a:xfrm>
            <a:off x="3071802" y="785794"/>
            <a:ext cx="3286116" cy="3071834"/>
          </a:xfrm>
          <a:prstGeom prst="rect">
            <a:avLst/>
          </a:prstGeom>
          <a:noFill/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0" y="5715016"/>
            <a:ext cx="9144000" cy="1000132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Отдел духовно-нравственного просвещения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г.Дербента проводит систематическую работу              с учащимися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336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Тренировка пожарной безопасности – раз в четверть 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49154" name="Picture 2" descr="http://17.dagestanschool.ru/upload/dagsc17_new/images/big/54/32/5432ac02afce2ef4e4a9298423a76bcb.jpg"/>
          <p:cNvPicPr>
            <a:picLocks noChangeAspect="1" noChangeArrowheads="1"/>
          </p:cNvPicPr>
          <p:nvPr/>
        </p:nvPicPr>
        <p:blipFill>
          <a:blip r:embed="rId2"/>
          <a:srcRect t="15517" r="431"/>
          <a:stretch>
            <a:fillRect/>
          </a:stretch>
        </p:blipFill>
        <p:spPr bwMode="auto">
          <a:xfrm>
            <a:off x="3500430" y="1428736"/>
            <a:ext cx="5643570" cy="3884534"/>
          </a:xfrm>
          <a:prstGeom prst="rect">
            <a:avLst/>
          </a:prstGeom>
          <a:noFill/>
        </p:spPr>
      </p:pic>
      <p:pic>
        <p:nvPicPr>
          <p:cNvPr id="49156" name="Picture 4" descr="http://17.dagestanschool.ru/upload/dagsc17_new/images/big/c6/94/c6944a871dd8b54a88108d2c851a26d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43248"/>
            <a:ext cx="5143504" cy="3714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6455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4282"/>
            <a:ext cx="9144000" cy="690311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53170"/>
            <a:ext cx="9144000" cy="1907677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18 мая 2019 г. </a:t>
            </a:r>
            <a:r>
              <a:rPr lang="ru-RU" sz="3200" dirty="0" smtClean="0">
                <a:solidFill>
                  <a:srgbClr val="FFFF00"/>
                </a:solidFill>
              </a:rPr>
              <a:t>Общешкольная линейка</a:t>
            </a:r>
            <a:r>
              <a:rPr lang="ru-RU" sz="3200" dirty="0" smtClean="0">
                <a:solidFill>
                  <a:srgbClr val="FFFF00"/>
                </a:solidFill>
              </a:rPr>
              <a:t>, посвященная памяти Казиахмедова С.Г. </a:t>
            </a:r>
            <a:r>
              <a:rPr lang="ru-RU" sz="3200" dirty="0" smtClean="0">
                <a:solidFill>
                  <a:srgbClr val="FFFF00"/>
                </a:solidFill>
              </a:rPr>
              <a:t/>
            </a:r>
            <a:br>
              <a:rPr lang="ru-RU" sz="3200" dirty="0" smtClean="0">
                <a:solidFill>
                  <a:srgbClr val="FFFF00"/>
                </a:solidFill>
              </a:rPr>
            </a:br>
            <a:r>
              <a:rPr lang="ru-RU" sz="3200" dirty="0" smtClean="0">
                <a:solidFill>
                  <a:srgbClr val="FFFF00"/>
                </a:solidFill>
              </a:rPr>
              <a:t>награждены- 48  </a:t>
            </a:r>
            <a:r>
              <a:rPr lang="ru-RU" sz="3200" dirty="0" smtClean="0">
                <a:solidFill>
                  <a:srgbClr val="FFFF00"/>
                </a:solidFill>
              </a:rPr>
              <a:t>уч-ся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ПЕДСОВЕТ АВГУСТ\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Последний звонок – 2019г.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142844" y="785794"/>
            <a:ext cx="8858312" cy="107157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Кл. рук. Исрафилова</a:t>
            </a:r>
            <a:r>
              <a:rPr kumimoji="0" lang="ru-RU" sz="41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Д.А.</a:t>
            </a:r>
            <a:endParaRPr kumimoji="0" lang="ru-RU" sz="41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626" name="AutoShape 2" descr="https://17.dagestanschool.ru/upload/dagsc17_new/images/big/c2/5b/c25b8972538941d96346448f0c19006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C:\Documents and Settings\Администратор\Рабочий стол\020d971410256e2efcb41bda7241efec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1928802"/>
            <a:ext cx="5940425" cy="4456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17.dagestanschool.ru/upload/dagsc17_new/images/big/9e/a8/9ea88cc062d62f88198cf960d1f15bee.jpg"/>
          <p:cNvPicPr>
            <a:picLocks noChangeAspect="1" noChangeArrowheads="1"/>
          </p:cNvPicPr>
          <p:nvPr/>
        </p:nvPicPr>
        <p:blipFill>
          <a:blip r:embed="rId2"/>
          <a:srcRect r="6049" b="2455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142876" y="5661248"/>
            <a:ext cx="9001156" cy="868346"/>
          </a:xfrm>
          <a:prstGeom prst="rect">
            <a:avLst/>
          </a:prstGeom>
        </p:spPr>
        <p:txBody>
          <a:bodyPr vert="horz" rtlCol="0" anchor="ctr">
            <a:normAutofit fontScale="7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dirty="0" smtClean="0">
                <a:solidFill>
                  <a:srgbClr val="0000FF"/>
                </a:solidFill>
              </a:rPr>
              <a:t>В этом году с октября месяца осуществляется подвоз учащихся  </a:t>
            </a:r>
            <a:endParaRPr 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588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Картинки по запросу фон для презентации школ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59141"/>
            <a:ext cx="9144000" cy="7217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28596" y="3000372"/>
            <a:ext cx="8429684" cy="860676"/>
          </a:xfrm>
        </p:spPr>
        <p:txBody>
          <a:bodyPr/>
          <a:lstStyle/>
          <a:p>
            <a:pPr marL="109728" indent="0" algn="ctr">
              <a:buNone/>
            </a:pPr>
            <a:endParaRPr lang="ru-RU" sz="3200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1514291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00FF"/>
                </a:solidFill>
              </a:rPr>
              <a:t> </a:t>
            </a:r>
            <a:endParaRPr lang="ru-RU" sz="3600" dirty="0">
              <a:solidFill>
                <a:srgbClr val="0000FF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85852" y="1857364"/>
            <a:ext cx="54292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9288" algn="l"/>
              </a:tabLst>
            </a:pP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500098" y="1437545"/>
            <a:ext cx="93848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Единая  методическая тема школы на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2015-2020 учебные годы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3069384"/>
            <a:ext cx="87129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Lucida Console" pitchFamily="49" charset="0"/>
                <a:ea typeface="Calibri" pitchFamily="34" charset="0"/>
                <a:cs typeface="Times New Roman" pitchFamily="18" charset="0"/>
              </a:rPr>
              <a:t>«Современные подходы к организации образовательного процесса в условиях перехода на федеральные государственные образовательные стандарты»</a:t>
            </a:r>
            <a:endParaRPr lang="ru-RU" sz="3600" b="1" dirty="0">
              <a:solidFill>
                <a:schemeClr val="accent3">
                  <a:lumMod val="75000"/>
                </a:schemeClr>
              </a:solidFill>
              <a:latin typeface="Lucida Console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и по запросу фон для презентации школ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059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37667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800" dirty="0"/>
              <a:t>Находите время для работы – это условие успеха. </a:t>
            </a:r>
          </a:p>
          <a:p>
            <a:pPr>
              <a:buNone/>
            </a:pPr>
            <a:r>
              <a:rPr lang="ru-RU" sz="2800" dirty="0"/>
              <a:t>Находите время для размышлений – это источник силы. </a:t>
            </a:r>
          </a:p>
          <a:p>
            <a:pPr>
              <a:buNone/>
            </a:pPr>
            <a:r>
              <a:rPr lang="ru-RU" sz="2800" dirty="0"/>
              <a:t>Находите время для чтения – это основа знаний! </a:t>
            </a:r>
          </a:p>
          <a:p>
            <a:pPr>
              <a:buNone/>
            </a:pPr>
            <a:r>
              <a:rPr lang="ru-RU" sz="2800" dirty="0"/>
              <a:t>Находите время для мечты – это путь к звездам! </a:t>
            </a:r>
          </a:p>
          <a:p>
            <a:pPr>
              <a:buNone/>
            </a:pPr>
            <a:r>
              <a:rPr lang="ru-RU" sz="2800" dirty="0"/>
              <a:t>Находите время для творчества – это муза души! </a:t>
            </a:r>
          </a:p>
          <a:p>
            <a:pPr>
              <a:buNone/>
            </a:pPr>
            <a:r>
              <a:rPr lang="ru-RU" sz="2800" dirty="0"/>
              <a:t>Успехов вам в совершенствовании  новых идей и их неизменного воплощения!</a:t>
            </a:r>
            <a:endParaRPr lang="ru-RU" dirty="0"/>
          </a:p>
          <a:p>
            <a:pPr>
              <a:buNone/>
            </a:pPr>
            <a:r>
              <a:rPr lang="ru-RU" dirty="0"/>
              <a:t> </a:t>
            </a:r>
            <a:r>
              <a:rPr lang="ru-RU" dirty="0" smtClean="0"/>
              <a:t>С новым 2019-2020 учебным годом!!!</a:t>
            </a:r>
            <a:endParaRPr lang="ru-RU" dirty="0"/>
          </a:p>
          <a:p>
            <a:pPr marL="109728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904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4348</TotalTime>
  <Words>4102</Words>
  <Application>Microsoft Office PowerPoint</Application>
  <PresentationFormat>Экран (4:3)</PresentationFormat>
  <Paragraphs>1446</Paragraphs>
  <Slides>90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90</vt:i4>
      </vt:variant>
    </vt:vector>
  </HeadingPairs>
  <TitlesOfParts>
    <vt:vector size="92" baseType="lpstr">
      <vt:lpstr>Открытая</vt:lpstr>
      <vt:lpstr>Слайд</vt:lpstr>
      <vt:lpstr>Слайд 1</vt:lpstr>
      <vt:lpstr>Задачи МБОУ СОШ  № 17 на 2018 – 2019 учебный год </vt:lpstr>
      <vt:lpstr>Муниципальный рейтинг общеобразовательных организаций    </vt:lpstr>
      <vt:lpstr>Педагогический коллектив</vt:lpstr>
      <vt:lpstr>Слайд 5</vt:lpstr>
      <vt:lpstr> Распределение педагогов по  категориям</vt:lpstr>
      <vt:lpstr>Распределение педагогов по  образованию</vt:lpstr>
      <vt:lpstr>Слайд 8</vt:lpstr>
      <vt:lpstr>Слайд 9</vt:lpstr>
      <vt:lpstr>Слайд 10</vt:lpstr>
      <vt:lpstr>Слайд 11</vt:lpstr>
      <vt:lpstr>Характеристика ученического коллектива </vt:lpstr>
      <vt:lpstr>Слайд 13</vt:lpstr>
      <vt:lpstr>Качественный анализ за 2018 – 2019 уч.год </vt:lpstr>
      <vt:lpstr>Слайд 15</vt:lpstr>
      <vt:lpstr>  Сравнительный анализ  качества и обученности за  3 года </vt:lpstr>
      <vt:lpstr>Слайд 17</vt:lpstr>
      <vt:lpstr>Результаты учащихся 4-х кл. по ВПР </vt:lpstr>
      <vt:lpstr>Анализ результатов ВПР 4-х классов </vt:lpstr>
      <vt:lpstr>   Сравнительная характеристика результатов ВПР – 4 класс  </vt:lpstr>
      <vt:lpstr>ВПР  5 класс</vt:lpstr>
      <vt:lpstr>ВПР  6 класс</vt:lpstr>
      <vt:lpstr>Анализ результатов ВПР в 5 и 6 классах</vt:lpstr>
      <vt:lpstr>Государственная итоговая аттестация </vt:lpstr>
      <vt:lpstr>5 декабря допуск к ЕГЭ - Итоговое сочинение в 11 классе</vt:lpstr>
      <vt:lpstr>Устное собеседование –  допуск к ОГЭ 13 февраля 2019г. –  9 классы </vt:lpstr>
      <vt:lpstr>Результаты  ОГЭ c 2017 по  2019 годы  </vt:lpstr>
      <vt:lpstr>Слайд 28</vt:lpstr>
      <vt:lpstr>Слайд 29</vt:lpstr>
      <vt:lpstr>Мониторинг  среднего балла по предметам ОГЭ в сравнении  с результатами города</vt:lpstr>
      <vt:lpstr>По результатам ОГЭ за курс основной школы аттестат особого образца получили следующие учащиеся: </vt:lpstr>
      <vt:lpstr>Результаты ЕГЭ -2019</vt:lpstr>
      <vt:lpstr>Результаты ЕГЭ  2017 по  2019 годы  </vt:lpstr>
      <vt:lpstr>Слайд 34</vt:lpstr>
      <vt:lpstr>Слайд 35</vt:lpstr>
      <vt:lpstr>Слайд 36</vt:lpstr>
      <vt:lpstr>Слайд 37</vt:lpstr>
      <vt:lpstr>Слайд 38</vt:lpstr>
      <vt:lpstr>Слайд 39</vt:lpstr>
      <vt:lpstr> Всероссийская олимпиада школьников Школьный этап </vt:lpstr>
      <vt:lpstr>Начальное звено   2-4 классы</vt:lpstr>
      <vt:lpstr>Начальное звено  2-4 классы</vt:lpstr>
      <vt:lpstr>Основное  звено   5-9 класс</vt:lpstr>
      <vt:lpstr>Основное  звено   5-9 класс</vt:lpstr>
      <vt:lpstr>Слайд 45</vt:lpstr>
      <vt:lpstr>Слайд 46</vt:lpstr>
      <vt:lpstr>Слайд 47</vt:lpstr>
      <vt:lpstr>Слайд 48</vt:lpstr>
      <vt:lpstr>Муниципальный этап ВОШ 4, 7-11 классы</vt:lpstr>
      <vt:lpstr> Результаты муниципального этапа  ВОШ за последние 3 года. </vt:lpstr>
      <vt:lpstr>Региональный этап ВОШ</vt:lpstr>
      <vt:lpstr>Слайд 52</vt:lpstr>
      <vt:lpstr>Слайд 53</vt:lpstr>
      <vt:lpstr>IX  Математическая олимпиада  имени П.А.Чебышева  для учащихся 5-7 классов</vt:lpstr>
      <vt:lpstr>Слайд 55</vt:lpstr>
      <vt:lpstr> Результаты муниципального этапа  фестиваля исследовательских проектов «Первые шаги в науку» учащихся МБОУ СОШ 17 в 2018/19 учебном году. </vt:lpstr>
      <vt:lpstr>Слайд 57</vt:lpstr>
      <vt:lpstr>  Городская научно-практическая конференция исследовательских работ  «Информационно-коммуникативные технологии» </vt:lpstr>
      <vt:lpstr>Результаты муниципального  конкурса исследовательских проектов младших школьников «Первоцвет» учащихся МБОУ СОШ №17 в 2018/19 уч.г.: </vt:lpstr>
      <vt:lpstr>Результаты  муниципального этапа  XXIV научной конференции молодых исследователей «Шаг в будущее»  2018/19 г.г.     </vt:lpstr>
      <vt:lpstr>В этом году впервые в школе прошел муниципальный турнир по стритболу, посвященный памяти                        С.Г. Казиахмедова</vt:lpstr>
      <vt:lpstr>Слайд 62</vt:lpstr>
      <vt:lpstr>   Школьные Методические Обьединения</vt:lpstr>
      <vt:lpstr>Анализ проведенных открытых уроков</vt:lpstr>
      <vt:lpstr>Не провели открытые уроки</vt:lpstr>
      <vt:lpstr>Слайд 66</vt:lpstr>
      <vt:lpstr>Слайд 67</vt:lpstr>
      <vt:lpstr>Особо значимые мероприятия  2018 – 2019 учебного года</vt:lpstr>
      <vt:lpstr>Городской семинар заместителей директора по УВР. Март 2019г. </vt:lpstr>
      <vt:lpstr>Открытые уроки  городского семинара:</vt:lpstr>
      <vt:lpstr>Предметные мероприятия семинара заместителей УВР  </vt:lpstr>
      <vt:lpstr>Открытое заседание научного общества учащихся   </vt:lpstr>
      <vt:lpstr>Республиканский слет работников библиотеки  (апрель) </vt:lpstr>
      <vt:lpstr> </vt:lpstr>
      <vt:lpstr>Слайд 75</vt:lpstr>
      <vt:lpstr>Личностное направление – возглавляет Рамалданова З.А. </vt:lpstr>
      <vt:lpstr>Военно-патриотическое –Исмаилова Л.К. </vt:lpstr>
      <vt:lpstr>Экологическое направление, руководитель Шихкеримова В.С.</vt:lpstr>
      <vt:lpstr>Участие волонтеров школы  в  Республиканском заседании Национального антитеррористического комитета </vt:lpstr>
      <vt:lpstr>Информационно -медийное направление успешно реализуют совместно с учащимися : Алиева А.М.                        и Рашидова А.М. </vt:lpstr>
      <vt:lpstr>Общешкольные мероприятия </vt:lpstr>
      <vt:lpstr>Победители муниципального этапа и призеры республиканского этапа  конкурса ЮИД – «Юные инспектора движения»</vt:lpstr>
      <vt:lpstr>Митинг памяти событию в Керчи </vt:lpstr>
      <vt:lpstr>100-летие ВЛКСМ</vt:lpstr>
      <vt:lpstr>Молодежь – против наркотиков и терроризма</vt:lpstr>
      <vt:lpstr>Тренировка пожарной безопасности – раз в четверть </vt:lpstr>
      <vt:lpstr>18 мая 2019 г. Общешкольная линейка, посвященная памяти Казиахмедова С.Г.  награждены- 48  уч-ся</vt:lpstr>
      <vt:lpstr>Последний звонок – 2019г. </vt:lpstr>
      <vt:lpstr>Слайд 89</vt:lpstr>
      <vt:lpstr>Слайд 90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ФОТО?? КОЛЛАЖ?</dc:title>
  <cp:lastModifiedBy>17</cp:lastModifiedBy>
  <cp:revision>511</cp:revision>
  <dcterms:modified xsi:type="dcterms:W3CDTF">2019-08-30T05:58:21Z</dcterms:modified>
</cp:coreProperties>
</file>