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80" r:id="rId6"/>
    <p:sldId id="260" r:id="rId7"/>
    <p:sldId id="259" r:id="rId8"/>
    <p:sldId id="261" r:id="rId9"/>
    <p:sldId id="262" r:id="rId10"/>
    <p:sldId id="263" r:id="rId11"/>
    <p:sldId id="267" r:id="rId12"/>
    <p:sldId id="265" r:id="rId13"/>
    <p:sldId id="281" r:id="rId14"/>
    <p:sldId id="282" r:id="rId15"/>
    <p:sldId id="278" r:id="rId16"/>
    <p:sldId id="279" r:id="rId17"/>
    <p:sldId id="268" r:id="rId18"/>
    <p:sldId id="270" r:id="rId19"/>
    <p:sldId id="276" r:id="rId20"/>
    <p:sldId id="266" r:id="rId21"/>
    <p:sldId id="264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AFAFA"/>
    <a:srgbClr val="FF00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5147626319777413E-2"/>
          <c:y val="2.1003475467773404E-2"/>
          <c:w val="0.69402048607003353"/>
          <c:h val="0.8727378226924427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Шаг в будущее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</c:v>
                </c:pt>
                <c:pt idx="1">
                  <c:v>4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  <c:pt idx="7">
                  <c:v>4</c:v>
                </c:pt>
                <c:pt idx="8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Юный краевед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Лист1!$C$2:$C$10</c:f>
              <c:numCache>
                <c:formatCode>General</c:formatCode>
                <c:ptCount val="9"/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Юные исследователи окр.среды</c:v>
                </c:pt>
              </c:strCache>
            </c:strRef>
          </c:tx>
          <c:trendline>
            <c:trendlineType val="linear"/>
          </c:trendline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Лист1!$D$2:$D$10</c:f>
              <c:numCache>
                <c:formatCode>General</c:formatCode>
                <c:ptCount val="9"/>
                <c:pt idx="7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Национальный конкурс водных проектов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Лист1!$E$2:$E$10</c:f>
              <c:numCache>
                <c:formatCode>General</c:formatCode>
                <c:ptCount val="9"/>
                <c:pt idx="6">
                  <c:v>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Экологические пробемы Дагестана глазами детей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Лист1!$F$2:$F$10</c:f>
              <c:numCache>
                <c:formatCode>General</c:formatCode>
                <c:ptCount val="9"/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6">
                  <c:v>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Всемирный День воды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Лист1!$G$2:$G$10</c:f>
              <c:numCache>
                <c:formatCode>General</c:formatCode>
                <c:ptCount val="9"/>
                <c:pt idx="6">
                  <c:v>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Первоцвет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Лист1!$H$2:$H$10</c:f>
              <c:numCache>
                <c:formatCode>General</c:formatCode>
                <c:ptCount val="9"/>
                <c:pt idx="4">
                  <c:v>1</c:v>
                </c:pt>
                <c:pt idx="5">
                  <c:v>2</c:v>
                </c:pt>
                <c:pt idx="6">
                  <c:v>6</c:v>
                </c:pt>
                <c:pt idx="7">
                  <c:v>8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Первые шаги в науку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Лист1!$I$2:$I$10</c:f>
              <c:numCache>
                <c:formatCode>General</c:formatCode>
                <c:ptCount val="9"/>
                <c:pt idx="7">
                  <c:v>4</c:v>
                </c:pt>
                <c:pt idx="8">
                  <c:v>8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Интерактивные технологии. Современный этап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Лист1!$J$2:$J$10</c:f>
              <c:numCache>
                <c:formatCode>General</c:formatCode>
                <c:ptCount val="9"/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Мы дружбою народов сильны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Лист1!$K$2:$K$10</c:f>
              <c:numCache>
                <c:formatCode>General</c:formatCode>
                <c:ptCount val="9"/>
                <c:pt idx="8">
                  <c:v>1</c:v>
                </c:pt>
              </c:numCache>
            </c:numRef>
          </c:val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Гордо реет флаг державный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Лист1!$L$2:$L$10</c:f>
              <c:numCache>
                <c:formatCode>General</c:formatCode>
                <c:ptCount val="9"/>
                <c:pt idx="8">
                  <c:v>1</c:v>
                </c:pt>
              </c:numCache>
            </c:numRef>
          </c:val>
        </c:ser>
        <c:ser>
          <c:idx val="11"/>
          <c:order val="11"/>
          <c:tx>
            <c:strRef>
              <c:f>Лист1!$M$1</c:f>
              <c:strCache>
                <c:ptCount val="1"/>
                <c:pt idx="0">
                  <c:v>конкурс по краеведению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Лист1!$M$2:$M$10</c:f>
              <c:numCache>
                <c:formatCode>General</c:formatCode>
                <c:ptCount val="9"/>
                <c:pt idx="8">
                  <c:v>1</c:v>
                </c:pt>
              </c:numCache>
            </c:numRef>
          </c:val>
        </c:ser>
        <c:axId val="103809792"/>
        <c:axId val="103811328"/>
      </c:barChart>
      <c:catAx>
        <c:axId val="103809792"/>
        <c:scaling>
          <c:orientation val="minMax"/>
        </c:scaling>
        <c:axPos val="b"/>
        <c:numFmt formatCode="General" sourceLinked="1"/>
        <c:tickLblPos val="nextTo"/>
        <c:crossAx val="103811328"/>
        <c:crosses val="autoZero"/>
        <c:auto val="1"/>
        <c:lblAlgn val="ctr"/>
        <c:lblOffset val="100"/>
      </c:catAx>
      <c:valAx>
        <c:axId val="103811328"/>
        <c:scaling>
          <c:orientation val="minMax"/>
        </c:scaling>
        <c:axPos val="l"/>
        <c:majorGridlines/>
        <c:numFmt formatCode="General" sourceLinked="1"/>
        <c:tickLblPos val="nextTo"/>
        <c:crossAx val="103809792"/>
        <c:crosses val="autoZero"/>
        <c:crossBetween val="between"/>
      </c:valAx>
    </c:plotArea>
    <c:legend>
      <c:legendPos val="r"/>
      <c:legendEntry>
        <c:idx val="12"/>
        <c:delete val="1"/>
      </c:legendEntry>
      <c:layout>
        <c:manualLayout>
          <c:xMode val="edge"/>
          <c:yMode val="edge"/>
          <c:x val="0.76474070428696461"/>
          <c:y val="2.12219305920094E-2"/>
          <c:w val="0.23525926835722238"/>
          <c:h val="0.9787780694079905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5147626319777399E-2"/>
          <c:y val="2.1003475467773359E-2"/>
          <c:w val="0.69402048607003264"/>
          <c:h val="0.872737822692442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Экология в современном мире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</c:v>
                </c:pt>
                <c:pt idx="1">
                  <c:v>1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Шаг в будущее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Лист1!$C$2:$C$10</c:f>
              <c:numCache>
                <c:formatCode>General</c:formatCode>
                <c:ptCount val="9"/>
                <c:pt idx="1">
                  <c:v>1</c:v>
                </c:pt>
                <c:pt idx="2">
                  <c:v>1</c:v>
                </c:pt>
                <c:pt idx="6">
                  <c:v>1</c:v>
                </c:pt>
                <c:pt idx="7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Юный краевед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Лист1!$D$2:$D$10</c:f>
              <c:numCache>
                <c:formatCode>General</c:formatCode>
                <c:ptCount val="9"/>
                <c:pt idx="1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Юные исследователи окружающей среды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Лист1!$E$2:$E$10</c:f>
              <c:numCache>
                <c:formatCode>General</c:formatCode>
                <c:ptCount val="9"/>
                <c:pt idx="2">
                  <c:v>1</c:v>
                </c:pt>
                <c:pt idx="7">
                  <c:v>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Национальный конкурс водных проектов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Лист1!$F$2:$F$10</c:f>
              <c:numCache>
                <c:formatCode>General</c:formatCode>
                <c:ptCount val="9"/>
                <c:pt idx="3">
                  <c:v>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Экологические пробемы Дагестана глазами детей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Лист1!$G$2:$G$10</c:f>
              <c:numCache>
                <c:formatCode>General</c:formatCode>
                <c:ptCount val="9"/>
                <c:pt idx="3">
                  <c:v>1</c:v>
                </c:pt>
                <c:pt idx="6">
                  <c:v>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Всемирный День воды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Лист1!$H$2:$H$10</c:f>
              <c:numCache>
                <c:formatCode>General</c:formatCode>
                <c:ptCount val="9"/>
                <c:pt idx="6">
                  <c:v>1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Первоцвет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Лист1!$I$2:$I$10</c:f>
              <c:numCache>
                <c:formatCode>General</c:formatCode>
                <c:ptCount val="9"/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Науки юношей питают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Лист1!$J$2:$J$10</c:f>
              <c:numCache>
                <c:formatCode>General</c:formatCode>
                <c:ptCount val="9"/>
                <c:pt idx="8">
                  <c:v>1</c:v>
                </c:pt>
              </c:numCache>
            </c:numRef>
          </c:val>
        </c:ser>
        <c:axId val="121701120"/>
        <c:axId val="121702656"/>
      </c:barChart>
      <c:catAx>
        <c:axId val="121701120"/>
        <c:scaling>
          <c:orientation val="minMax"/>
        </c:scaling>
        <c:axPos val="b"/>
        <c:numFmt formatCode="General" sourceLinked="1"/>
        <c:tickLblPos val="nextTo"/>
        <c:crossAx val="121702656"/>
        <c:crosses val="autoZero"/>
        <c:auto val="1"/>
        <c:lblAlgn val="ctr"/>
        <c:lblOffset val="100"/>
      </c:catAx>
      <c:valAx>
        <c:axId val="121702656"/>
        <c:scaling>
          <c:orientation val="minMax"/>
        </c:scaling>
        <c:axPos val="l"/>
        <c:majorGridlines/>
        <c:numFmt formatCode="General" sourceLinked="1"/>
        <c:tickLblPos val="nextTo"/>
        <c:crossAx val="1217011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474073164277956"/>
          <c:y val="8.5152615276470097E-4"/>
          <c:w val="0.23525926835722238"/>
          <c:h val="0.99914847384723526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0.00806</cdr:x>
      <cdr:y>1.45815E-7</cdr:y>
    </cdr:from>
    <cdr:to>
      <cdr:x>0.76613</cdr:x>
      <cdr:y>0.125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1399" y="1"/>
          <a:ext cx="6715212" cy="85723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rPr>
            <a:t>Результаты конкурсов </a:t>
          </a:r>
        </a:p>
        <a:p xmlns:a="http://schemas.openxmlformats.org/drawingml/2006/main">
          <a:pPr algn="ctr"/>
          <a:r>
            <a: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rPr>
            <a:t>м</a:t>
          </a:r>
          <a:r>
            <a: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rPr>
            <a:t>униципального уровня</a:t>
          </a:r>
          <a:r>
            <a:rPr lang="ru-RU" sz="10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 </a:t>
          </a:r>
          <a:endParaRPr lang="ru-RU" sz="1000" b="1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noFill/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0.00806</cdr:x>
      <cdr:y>1.45815E-7</cdr:y>
    </cdr:from>
    <cdr:to>
      <cdr:x>0.76613</cdr:x>
      <cdr:y>0.125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1438" y="1"/>
          <a:ext cx="6715172" cy="85723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rPr>
            <a:t>Результаты конкурсов </a:t>
          </a:r>
        </a:p>
        <a:p xmlns:a="http://schemas.openxmlformats.org/drawingml/2006/main">
          <a:pPr algn="ctr"/>
          <a:r>
            <a: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rPr>
            <a:t>республиканского уровня</a:t>
          </a:r>
          <a:r>
            <a:rPr lang="ru-RU" sz="10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 </a:t>
          </a:r>
          <a:endParaRPr lang="ru-RU" sz="1000" b="1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noFill/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069" y="0"/>
            <a:ext cx="8765177" cy="4950823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700" b="1" dirty="0" smtClean="0">
                <a:solidFill>
                  <a:srgbClr val="FF6600"/>
                </a:solidFill>
              </a:rPr>
              <a:t>Научное Общество Учащихся «ДАНКО»</a:t>
            </a:r>
            <a:br>
              <a:rPr lang="ru-RU" sz="6700" b="1" dirty="0" smtClean="0">
                <a:solidFill>
                  <a:srgbClr val="FF6600"/>
                </a:solidFill>
              </a:rPr>
            </a:br>
            <a:r>
              <a:rPr lang="ru-RU" sz="6700" b="1" dirty="0" smtClean="0">
                <a:solidFill>
                  <a:srgbClr val="FF6600"/>
                </a:solidFill>
              </a:rPr>
              <a:t>МБОУ СОШ №17 №17  </a:t>
            </a:r>
            <a:br>
              <a:rPr lang="ru-RU" sz="6700" b="1" dirty="0" smtClean="0">
                <a:solidFill>
                  <a:srgbClr val="FF6600"/>
                </a:solidFill>
              </a:rPr>
            </a:br>
            <a:r>
              <a:rPr lang="ru-RU" sz="6700" b="1" dirty="0" smtClean="0">
                <a:solidFill>
                  <a:srgbClr val="FF6600"/>
                </a:solidFill>
              </a:rPr>
              <a:t>имени </a:t>
            </a:r>
            <a:br>
              <a:rPr lang="ru-RU" sz="6700" b="1" dirty="0" smtClean="0">
                <a:solidFill>
                  <a:srgbClr val="FF6600"/>
                </a:solidFill>
              </a:rPr>
            </a:br>
            <a:r>
              <a:rPr lang="ru-RU" sz="6700" b="1" dirty="0" err="1" smtClean="0">
                <a:solidFill>
                  <a:srgbClr val="FF6600"/>
                </a:solidFill>
              </a:rPr>
              <a:t>Казиахмедова</a:t>
            </a:r>
            <a:r>
              <a:rPr lang="ru-RU" sz="6700" b="1" dirty="0" smtClean="0">
                <a:solidFill>
                  <a:srgbClr val="FF6600"/>
                </a:solidFill>
              </a:rPr>
              <a:t> </a:t>
            </a:r>
            <a:r>
              <a:rPr lang="ru-RU" sz="6700" b="1" dirty="0" err="1" smtClean="0">
                <a:solidFill>
                  <a:srgbClr val="FF6600"/>
                </a:solidFill>
              </a:rPr>
              <a:t>Сейфудина</a:t>
            </a:r>
            <a:r>
              <a:rPr lang="ru-RU" sz="6700" b="1" dirty="0" smtClean="0">
                <a:solidFill>
                  <a:srgbClr val="FF6600"/>
                </a:solidFill>
              </a:rPr>
              <a:t> </a:t>
            </a:r>
            <a:r>
              <a:rPr lang="ru-RU" sz="6700" b="1" dirty="0" err="1" smtClean="0">
                <a:solidFill>
                  <a:srgbClr val="FF6600"/>
                </a:solidFill>
              </a:rPr>
              <a:t>Гаджиахмедовича</a:t>
            </a:r>
            <a:r>
              <a:rPr lang="ru-RU" sz="6700" b="1" dirty="0" smtClean="0">
                <a:solidFill>
                  <a:srgbClr val="FF6600"/>
                </a:solidFill>
              </a:rPr>
              <a:t>:</a:t>
            </a:r>
            <a:r>
              <a:rPr lang="ru-RU" sz="67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66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Ё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66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0314" y="4854541"/>
            <a:ext cx="6439548" cy="2003459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</a:rPr>
              <a:t>Руководитель НОУ : </a:t>
            </a:r>
          </a:p>
          <a:p>
            <a:pPr algn="r">
              <a:defRPr/>
            </a:pPr>
            <a:r>
              <a:rPr lang="ru-RU" sz="2800" b="1" i="1" dirty="0" err="1" smtClean="0">
                <a:solidFill>
                  <a:srgbClr val="0070C0"/>
                </a:solidFill>
              </a:rPr>
              <a:t>Рамалданова</a:t>
            </a:r>
            <a:r>
              <a:rPr lang="ru-RU" sz="2800" b="1" i="1" dirty="0" smtClean="0">
                <a:solidFill>
                  <a:srgbClr val="0070C0"/>
                </a:solidFill>
              </a:rPr>
              <a:t> Земфира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Абулкасумовна</a:t>
            </a:r>
            <a:endParaRPr lang="ru-RU" sz="2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r>
              <a:rPr lang="ru-RU" sz="2800" b="1" i="1" dirty="0" smtClean="0">
                <a:solidFill>
                  <a:srgbClr val="0070C0"/>
                </a:solidFill>
              </a:rPr>
              <a:t>Председатель НОУ: </a:t>
            </a:r>
          </a:p>
          <a:p>
            <a:pPr algn="r">
              <a:defRPr/>
            </a:pPr>
            <a:r>
              <a:rPr lang="ru-RU" sz="2800" b="1" i="1" dirty="0" err="1" smtClean="0">
                <a:solidFill>
                  <a:srgbClr val="0070C0"/>
                </a:solidFill>
              </a:rPr>
              <a:t>Мустафаев</a:t>
            </a:r>
            <a:r>
              <a:rPr lang="ru-RU" sz="2800" b="1" i="1" dirty="0" smtClean="0">
                <a:solidFill>
                  <a:srgbClr val="0070C0"/>
                </a:solidFill>
              </a:rPr>
              <a:t>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Байрамбег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Айемирович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D:\фото\20170415_102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75" y="320425"/>
            <a:ext cx="8294914" cy="6221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D:\фото\20171030_1158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101" y="326571"/>
            <a:ext cx="7977567" cy="5983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Camera 1\фото 1\Sent\IMG-20160302-WA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100" y="308472"/>
            <a:ext cx="3986613" cy="2989959"/>
          </a:xfrm>
          <a:prstGeom prst="rect">
            <a:avLst/>
          </a:prstGeom>
          <a:noFill/>
        </p:spPr>
      </p:pic>
      <p:pic>
        <p:nvPicPr>
          <p:cNvPr id="34818" name="Picture 2" descr="D:\Камера\Camera\20160130_122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4202" y="374573"/>
            <a:ext cx="4015716" cy="3011787"/>
          </a:xfrm>
          <a:prstGeom prst="rect">
            <a:avLst/>
          </a:prstGeom>
          <a:noFill/>
        </p:spPr>
      </p:pic>
      <p:pic>
        <p:nvPicPr>
          <p:cNvPr id="34819" name="Picture 3" descr="D:\фото\20170927_0954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837" y="3492346"/>
            <a:ext cx="4052486" cy="3039365"/>
          </a:xfrm>
          <a:prstGeom prst="rect">
            <a:avLst/>
          </a:prstGeom>
          <a:noFill/>
        </p:spPr>
      </p:pic>
      <p:pic>
        <p:nvPicPr>
          <p:cNvPr id="34820" name="Picture 4" descr="D:\фото\20171130_131030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7013" y="3602515"/>
            <a:ext cx="3954278" cy="2965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D:\фото\20170927_095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860" y="423334"/>
            <a:ext cx="7691495" cy="5768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2844" y="0"/>
          <a:ext cx="8858312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Заседание НОУ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5252" y="2024586"/>
            <a:ext cx="8586861" cy="402159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i="1" dirty="0" smtClean="0">
                <a:solidFill>
                  <a:srgbClr val="0070C0"/>
                </a:solidFill>
              </a:rPr>
              <a:t>Максимальное развитие способностей и мотивации к саморазвитию личности посредством инновационных  технологий получения информации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455" y="396607"/>
            <a:ext cx="8151793" cy="5739788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1.УСТАВ  НАУЧНОГО ОБЩЕСТВА УЧАЩИХСЯ.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2.СТРУКТУРА НОУ.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3.ЦЕЛИ И ЗАДАЧИ НОУ.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ПРАВА ЧЛЕНОВ НОУ .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ОБЯЗАННОСТИ ЧЛЕНОВ НОУ. 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D:\фото\20140416_131912.jpg"/>
          <p:cNvPicPr>
            <a:picLocks noChangeAspect="1" noChangeArrowheads="1"/>
          </p:cNvPicPr>
          <p:nvPr/>
        </p:nvPicPr>
        <p:blipFill>
          <a:blip r:embed="rId2" cstate="print"/>
          <a:srcRect t="14827"/>
          <a:stretch>
            <a:fillRect/>
          </a:stretch>
        </p:blipFill>
        <p:spPr bwMode="auto">
          <a:xfrm>
            <a:off x="243837" y="365760"/>
            <a:ext cx="4529805" cy="2893614"/>
          </a:xfrm>
          <a:prstGeom prst="rect">
            <a:avLst/>
          </a:prstGeom>
          <a:noFill/>
        </p:spPr>
      </p:pic>
      <p:pic>
        <p:nvPicPr>
          <p:cNvPr id="31747" name="Picture 3" descr="D:\фото\20170605_133540.jpg"/>
          <p:cNvPicPr>
            <a:picLocks noChangeAspect="1" noChangeArrowheads="1"/>
          </p:cNvPicPr>
          <p:nvPr/>
        </p:nvPicPr>
        <p:blipFill>
          <a:blip r:embed="rId3" cstate="print"/>
          <a:srcRect t="25966"/>
          <a:stretch>
            <a:fillRect/>
          </a:stretch>
        </p:blipFill>
        <p:spPr bwMode="auto">
          <a:xfrm>
            <a:off x="4911633" y="391886"/>
            <a:ext cx="4036424" cy="2769326"/>
          </a:xfrm>
          <a:prstGeom prst="rect">
            <a:avLst/>
          </a:prstGeom>
          <a:noFill/>
        </p:spPr>
      </p:pic>
      <p:pic>
        <p:nvPicPr>
          <p:cNvPr id="31748" name="Picture 4" descr="D:\фото с телефона\20140307_11392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3160" y="3435531"/>
            <a:ext cx="3971109" cy="2978332"/>
          </a:xfrm>
          <a:prstGeom prst="rect">
            <a:avLst/>
          </a:prstGeom>
          <a:noFill/>
        </p:spPr>
      </p:pic>
      <p:pic>
        <p:nvPicPr>
          <p:cNvPr id="31749" name="Picture 5" descr="D:\фото с телефона\20140307_114612.jpg"/>
          <p:cNvPicPr>
            <a:picLocks noChangeAspect="1" noChangeArrowheads="1"/>
          </p:cNvPicPr>
          <p:nvPr/>
        </p:nvPicPr>
        <p:blipFill>
          <a:blip r:embed="rId5" cstate="print"/>
          <a:srcRect t="10533"/>
          <a:stretch>
            <a:fillRect/>
          </a:stretch>
        </p:blipFill>
        <p:spPr bwMode="auto">
          <a:xfrm>
            <a:off x="188260" y="3536575"/>
            <a:ext cx="4408860" cy="2958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D:\Камера\Camera\20160226_1325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774" y="176270"/>
            <a:ext cx="4450186" cy="3337639"/>
          </a:xfrm>
          <a:prstGeom prst="rect">
            <a:avLst/>
          </a:prstGeom>
          <a:noFill/>
        </p:spPr>
      </p:pic>
      <p:pic>
        <p:nvPicPr>
          <p:cNvPr id="6" name="Picture 6" descr="F:\IMG_75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119191" y="717013"/>
            <a:ext cx="3396345" cy="2510961"/>
          </a:xfrm>
          <a:prstGeom prst="round2DiagRect">
            <a:avLst>
              <a:gd name="adj1" fmla="val 16667"/>
              <a:gd name="adj2" fmla="val 14595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F:\DSC_01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846" y="3742508"/>
            <a:ext cx="4314321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D:\фото с телефона\20131108_1438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132"/>
          <a:stretch>
            <a:fillRect/>
          </a:stretch>
        </p:blipFill>
        <p:spPr bwMode="auto">
          <a:xfrm>
            <a:off x="4885509" y="3814354"/>
            <a:ext cx="4174581" cy="25995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4" name="Group 46"/>
          <p:cNvGrpSpPr>
            <a:grpSpLocks/>
          </p:cNvGrpSpPr>
          <p:nvPr/>
        </p:nvGrpSpPr>
        <p:grpSpPr bwMode="auto">
          <a:xfrm>
            <a:off x="0" y="0"/>
            <a:ext cx="9144313" cy="6546057"/>
            <a:chOff x="1386" y="960"/>
            <a:chExt cx="3115" cy="2749"/>
          </a:xfrm>
        </p:grpSpPr>
        <p:grpSp>
          <p:nvGrpSpPr>
            <p:cNvPr id="545" name="Group 40"/>
            <p:cNvGrpSpPr>
              <a:grpSpLocks/>
            </p:cNvGrpSpPr>
            <p:nvPr/>
          </p:nvGrpSpPr>
          <p:grpSpPr bwMode="auto">
            <a:xfrm>
              <a:off x="1386" y="2857"/>
              <a:ext cx="1015" cy="813"/>
              <a:chOff x="1386" y="2857"/>
              <a:chExt cx="1015" cy="813"/>
            </a:xfrm>
          </p:grpSpPr>
          <p:grpSp>
            <p:nvGrpSpPr>
              <p:cNvPr id="582" name="Group 4"/>
              <p:cNvGrpSpPr>
                <a:grpSpLocks/>
              </p:cNvGrpSpPr>
              <p:nvPr/>
            </p:nvGrpSpPr>
            <p:grpSpPr bwMode="auto">
              <a:xfrm>
                <a:off x="1386" y="2857"/>
                <a:ext cx="1015" cy="813"/>
                <a:chOff x="796" y="3532"/>
                <a:chExt cx="1320" cy="1144"/>
              </a:xfrm>
            </p:grpSpPr>
            <p:sp>
              <p:nvSpPr>
                <p:cNvPr id="585" name="AutoShape 6"/>
                <p:cNvSpPr>
                  <a:spLocks noChangeArrowheads="1"/>
                </p:cNvSpPr>
                <p:nvPr/>
              </p:nvSpPr>
              <p:spPr bwMode="gray">
                <a:xfrm>
                  <a:off x="796" y="3532"/>
                  <a:ext cx="1320" cy="1144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86" name="AutoShape 7"/>
                <p:cNvSpPr>
                  <a:spLocks noChangeArrowheads="1"/>
                </p:cNvSpPr>
                <p:nvPr/>
              </p:nvSpPr>
              <p:spPr bwMode="gray">
                <a:xfrm>
                  <a:off x="898" y="3631"/>
                  <a:ext cx="1113" cy="977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83" name="Text Box 16"/>
              <p:cNvSpPr txBox="1">
                <a:spLocks noChangeArrowheads="1"/>
              </p:cNvSpPr>
              <p:nvPr/>
            </p:nvSpPr>
            <p:spPr bwMode="gray">
              <a:xfrm>
                <a:off x="1594" y="3167"/>
                <a:ext cx="636" cy="2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rgbClr val="FFFFFF"/>
                    </a:solidFill>
                  </a:rPr>
                  <a:t>НАУЧНОЕ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46" name="Group 45"/>
            <p:cNvGrpSpPr>
              <a:grpSpLocks/>
            </p:cNvGrpSpPr>
            <p:nvPr/>
          </p:nvGrpSpPr>
          <p:grpSpPr bwMode="auto">
            <a:xfrm>
              <a:off x="1386" y="1933"/>
              <a:ext cx="1010" cy="821"/>
              <a:chOff x="1386" y="1933"/>
              <a:chExt cx="1010" cy="821"/>
            </a:xfrm>
          </p:grpSpPr>
          <p:grpSp>
            <p:nvGrpSpPr>
              <p:cNvPr id="577" name="Group 8"/>
              <p:cNvGrpSpPr>
                <a:grpSpLocks/>
              </p:cNvGrpSpPr>
              <p:nvPr/>
            </p:nvGrpSpPr>
            <p:grpSpPr bwMode="auto">
              <a:xfrm>
                <a:off x="1386" y="1933"/>
                <a:ext cx="1010" cy="821"/>
                <a:chOff x="979" y="3362"/>
                <a:chExt cx="1311" cy="1159"/>
              </a:xfrm>
            </p:grpSpPr>
            <p:sp>
              <p:nvSpPr>
                <p:cNvPr id="580" name="AutoShape 10"/>
                <p:cNvSpPr>
                  <a:spLocks noChangeArrowheads="1"/>
                </p:cNvSpPr>
                <p:nvPr/>
              </p:nvSpPr>
              <p:spPr bwMode="gray">
                <a:xfrm>
                  <a:off x="979" y="3362"/>
                  <a:ext cx="1311" cy="1159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81" name="AutoShape 11"/>
                <p:cNvSpPr>
                  <a:spLocks noChangeArrowheads="1"/>
                </p:cNvSpPr>
                <p:nvPr/>
              </p:nvSpPr>
              <p:spPr bwMode="gray">
                <a:xfrm>
                  <a:off x="1063" y="3479"/>
                  <a:ext cx="1141" cy="935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B443"/>
                    </a:gs>
                    <a:gs pos="100000">
                      <a:srgbClr val="115D16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78" name="Text Box 17"/>
              <p:cNvSpPr txBox="1">
                <a:spLocks noChangeArrowheads="1"/>
              </p:cNvSpPr>
              <p:nvPr/>
            </p:nvSpPr>
            <p:spPr bwMode="gray">
              <a:xfrm>
                <a:off x="1545" y="2191"/>
                <a:ext cx="715" cy="2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rgbClr val="FFFFFF"/>
                    </a:solidFill>
                  </a:rPr>
                  <a:t>АКТИВНОЕ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47" name="Group 39"/>
            <p:cNvGrpSpPr>
              <a:grpSpLocks/>
            </p:cNvGrpSpPr>
            <p:nvPr/>
          </p:nvGrpSpPr>
          <p:grpSpPr bwMode="auto">
            <a:xfrm>
              <a:off x="2307" y="1037"/>
              <a:ext cx="2025" cy="1695"/>
              <a:chOff x="2307" y="1037"/>
              <a:chExt cx="2025" cy="1695"/>
            </a:xfrm>
          </p:grpSpPr>
          <p:grpSp>
            <p:nvGrpSpPr>
              <p:cNvPr id="572" name="Group 12"/>
              <p:cNvGrpSpPr>
                <a:grpSpLocks/>
              </p:cNvGrpSpPr>
              <p:nvPr/>
            </p:nvGrpSpPr>
            <p:grpSpPr bwMode="auto">
              <a:xfrm>
                <a:off x="2307" y="1037"/>
                <a:ext cx="2025" cy="1695"/>
                <a:chOff x="3111" y="1413"/>
                <a:chExt cx="2632" cy="2389"/>
              </a:xfrm>
            </p:grpSpPr>
            <p:sp>
              <p:nvSpPr>
                <p:cNvPr id="575" name="AutoShape 14"/>
                <p:cNvSpPr>
                  <a:spLocks noChangeArrowheads="1"/>
                </p:cNvSpPr>
                <p:nvPr/>
              </p:nvSpPr>
              <p:spPr bwMode="gray">
                <a:xfrm>
                  <a:off x="3111" y="1413"/>
                  <a:ext cx="2632" cy="2389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76" name="AutoShape 15"/>
                <p:cNvSpPr>
                  <a:spLocks noChangeArrowheads="1"/>
                </p:cNvSpPr>
                <p:nvPr/>
              </p:nvSpPr>
              <p:spPr bwMode="gray">
                <a:xfrm>
                  <a:off x="3302" y="1536"/>
                  <a:ext cx="2267" cy="208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CC7032"/>
                    </a:gs>
                    <a:gs pos="100000">
                      <a:srgbClr val="844820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73" name="Text Box 18"/>
              <p:cNvSpPr txBox="1">
                <a:spLocks noChangeArrowheads="1"/>
              </p:cNvSpPr>
              <p:nvPr/>
            </p:nvSpPr>
            <p:spPr bwMode="gray">
              <a:xfrm>
                <a:off x="2547" y="1591"/>
                <a:ext cx="1531" cy="5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7200" b="1" dirty="0" smtClean="0">
                    <a:solidFill>
                      <a:srgbClr val="FFFFFF"/>
                    </a:solidFill>
                  </a:rPr>
                  <a:t>«ДАНКО»</a:t>
                </a:r>
                <a:endParaRPr lang="en-US" sz="48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48" name="Group 41"/>
            <p:cNvGrpSpPr>
              <a:grpSpLocks/>
            </p:cNvGrpSpPr>
            <p:nvPr/>
          </p:nvGrpSpPr>
          <p:grpSpPr bwMode="auto">
            <a:xfrm>
              <a:off x="2412" y="2852"/>
              <a:ext cx="1038" cy="857"/>
              <a:chOff x="2412" y="2852"/>
              <a:chExt cx="1038" cy="857"/>
            </a:xfrm>
          </p:grpSpPr>
          <p:grpSp>
            <p:nvGrpSpPr>
              <p:cNvPr id="567" name="Group 19"/>
              <p:cNvGrpSpPr>
                <a:grpSpLocks/>
              </p:cNvGrpSpPr>
              <p:nvPr/>
            </p:nvGrpSpPr>
            <p:grpSpPr bwMode="auto">
              <a:xfrm>
                <a:off x="2412" y="2852"/>
                <a:ext cx="1038" cy="857"/>
                <a:chOff x="1005" y="2864"/>
                <a:chExt cx="1349" cy="1211"/>
              </a:xfrm>
            </p:grpSpPr>
            <p:sp>
              <p:nvSpPr>
                <p:cNvPr id="570" name="AutoShape 21"/>
                <p:cNvSpPr>
                  <a:spLocks noChangeArrowheads="1"/>
                </p:cNvSpPr>
                <p:nvPr/>
              </p:nvSpPr>
              <p:spPr bwMode="gray">
                <a:xfrm>
                  <a:off x="1005" y="2864"/>
                  <a:ext cx="1349" cy="1211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71" name="AutoShape 22"/>
                <p:cNvSpPr>
                  <a:spLocks noChangeArrowheads="1"/>
                </p:cNvSpPr>
                <p:nvPr/>
              </p:nvSpPr>
              <p:spPr bwMode="gray">
                <a:xfrm>
                  <a:off x="1101" y="2957"/>
                  <a:ext cx="1166" cy="1000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85B9C3">
                        <a:gamma/>
                        <a:shade val="46275"/>
                        <a:invGamma/>
                      </a:srgbClr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68" name="Text Box 27"/>
              <p:cNvSpPr txBox="1">
                <a:spLocks noChangeArrowheads="1"/>
              </p:cNvSpPr>
              <p:nvPr/>
            </p:nvSpPr>
            <p:spPr bwMode="gray">
              <a:xfrm>
                <a:off x="2496" y="3139"/>
                <a:ext cx="849" cy="2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rgbClr val="FFFFFF"/>
                    </a:solidFill>
                  </a:rPr>
                  <a:t>КРЕАТИВНОЕ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49" name="Group 42"/>
            <p:cNvGrpSpPr>
              <a:grpSpLocks/>
            </p:cNvGrpSpPr>
            <p:nvPr/>
          </p:nvGrpSpPr>
          <p:grpSpPr bwMode="auto">
            <a:xfrm>
              <a:off x="3468" y="2850"/>
              <a:ext cx="1033" cy="833"/>
              <a:chOff x="3468" y="2850"/>
              <a:chExt cx="1033" cy="833"/>
            </a:xfrm>
          </p:grpSpPr>
          <p:grpSp>
            <p:nvGrpSpPr>
              <p:cNvPr id="562" name="Group 23"/>
              <p:cNvGrpSpPr>
                <a:grpSpLocks/>
              </p:cNvGrpSpPr>
              <p:nvPr/>
            </p:nvGrpSpPr>
            <p:grpSpPr bwMode="auto">
              <a:xfrm>
                <a:off x="3468" y="2850"/>
                <a:ext cx="1033" cy="833"/>
                <a:chOff x="3492" y="3288"/>
                <a:chExt cx="1341" cy="1173"/>
              </a:xfrm>
            </p:grpSpPr>
            <p:sp>
              <p:nvSpPr>
                <p:cNvPr id="565" name="AutoShape 25"/>
                <p:cNvSpPr>
                  <a:spLocks noChangeArrowheads="1"/>
                </p:cNvSpPr>
                <p:nvPr/>
              </p:nvSpPr>
              <p:spPr bwMode="gray">
                <a:xfrm>
                  <a:off x="3492" y="3288"/>
                  <a:ext cx="1341" cy="1173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6" name="AutoShape 26"/>
                <p:cNvSpPr>
                  <a:spLocks noChangeArrowheads="1"/>
                </p:cNvSpPr>
                <p:nvPr/>
              </p:nvSpPr>
              <p:spPr bwMode="gray">
                <a:xfrm>
                  <a:off x="3609" y="3414"/>
                  <a:ext cx="1113" cy="937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4DC9B1">
                        <a:gamma/>
                        <a:shade val="46275"/>
                        <a:invGamma/>
                      </a:srgbClr>
                    </a:gs>
                    <a:gs pos="100000">
                      <a:srgbClr val="4DC9B1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63" name="Text Box 28"/>
              <p:cNvSpPr txBox="1">
                <a:spLocks noChangeArrowheads="1"/>
              </p:cNvSpPr>
              <p:nvPr/>
            </p:nvSpPr>
            <p:spPr bwMode="gray">
              <a:xfrm>
                <a:off x="3655" y="3127"/>
                <a:ext cx="660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rgbClr val="FFFFFF"/>
                    </a:solidFill>
                  </a:rPr>
                  <a:t>ОБЩЕСТВО</a:t>
                </a:r>
                <a:endParaRPr lang="en-US" sz="2800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50" name="Group 44"/>
            <p:cNvGrpSpPr>
              <a:grpSpLocks/>
            </p:cNvGrpSpPr>
            <p:nvPr/>
          </p:nvGrpSpPr>
          <p:grpSpPr bwMode="auto">
            <a:xfrm>
              <a:off x="1387" y="960"/>
              <a:ext cx="987" cy="839"/>
              <a:chOff x="1387" y="960"/>
              <a:chExt cx="987" cy="839"/>
            </a:xfrm>
          </p:grpSpPr>
          <p:grpSp>
            <p:nvGrpSpPr>
              <p:cNvPr id="557" name="Group 29"/>
              <p:cNvGrpSpPr>
                <a:grpSpLocks/>
              </p:cNvGrpSpPr>
              <p:nvPr/>
            </p:nvGrpSpPr>
            <p:grpSpPr bwMode="auto">
              <a:xfrm>
                <a:off x="1387" y="960"/>
                <a:ext cx="987" cy="839"/>
                <a:chOff x="3043" y="626"/>
                <a:chExt cx="1280" cy="1182"/>
              </a:xfrm>
            </p:grpSpPr>
            <p:sp>
              <p:nvSpPr>
                <p:cNvPr id="560" name="AutoShape 31"/>
                <p:cNvSpPr>
                  <a:spLocks noChangeArrowheads="1"/>
                </p:cNvSpPr>
                <p:nvPr/>
              </p:nvSpPr>
              <p:spPr bwMode="gray">
                <a:xfrm>
                  <a:off x="3043" y="626"/>
                  <a:ext cx="1280" cy="1182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1" name="AutoShape 32"/>
                <p:cNvSpPr>
                  <a:spLocks noChangeArrowheads="1"/>
                </p:cNvSpPr>
                <p:nvPr/>
              </p:nvSpPr>
              <p:spPr bwMode="gray">
                <a:xfrm>
                  <a:off x="3113" y="734"/>
                  <a:ext cx="1118" cy="997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66CC"/>
                    </a:gs>
                    <a:gs pos="100000">
                      <a:srgbClr val="0066CC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58" name="Text Box 33"/>
              <p:cNvSpPr txBox="1">
                <a:spLocks noChangeArrowheads="1"/>
              </p:cNvSpPr>
              <p:nvPr/>
            </p:nvSpPr>
            <p:spPr bwMode="gray">
              <a:xfrm>
                <a:off x="1619" y="1225"/>
                <a:ext cx="602" cy="2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rgbClr val="FFFFFF"/>
                    </a:solidFill>
                  </a:rPr>
                  <a:t>ДЕТСКОЕ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D:\фото\20170829_1111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573" y="195416"/>
            <a:ext cx="4586867" cy="3440150"/>
          </a:xfrm>
          <a:prstGeom prst="rect">
            <a:avLst/>
          </a:prstGeom>
          <a:noFill/>
        </p:spPr>
      </p:pic>
      <p:pic>
        <p:nvPicPr>
          <p:cNvPr id="5" name="Picture 2" descr="D:\Камера\Camera\20160523_110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561" y="3124714"/>
            <a:ext cx="4698621" cy="3523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3" name="Picture 3" descr="D:\фото\20170605_140835.jpg"/>
          <p:cNvPicPr>
            <a:picLocks noChangeAspect="1" noChangeArrowheads="1"/>
          </p:cNvPicPr>
          <p:nvPr/>
        </p:nvPicPr>
        <p:blipFill>
          <a:blip r:embed="rId2" cstate="print"/>
          <a:srcRect l="173" t="23592"/>
          <a:stretch>
            <a:fillRect/>
          </a:stretch>
        </p:blipFill>
        <p:spPr bwMode="auto">
          <a:xfrm>
            <a:off x="309691" y="746626"/>
            <a:ext cx="8379037" cy="5070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1325563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6600"/>
                </a:solidFill>
              </a:rPr>
              <a:t>Девиз Научного Общества Учащихся:</a:t>
            </a:r>
            <a:br>
              <a:rPr lang="ru-RU" sz="4400" b="1" dirty="0" smtClean="0">
                <a:solidFill>
                  <a:srgbClr val="FF6600"/>
                </a:solidFill>
              </a:rPr>
            </a:br>
            <a:endParaRPr lang="ru-RU" sz="4000" b="1" dirty="0">
              <a:solidFill>
                <a:srgbClr val="FF6600"/>
              </a:solidFill>
            </a:endParaRPr>
          </a:p>
        </p:txBody>
      </p:sp>
      <p:sp>
        <p:nvSpPr>
          <p:cNvPr id="4" name="AutoShape 32"/>
          <p:cNvSpPr>
            <a:spLocks noChangeArrowheads="1"/>
          </p:cNvSpPr>
          <p:nvPr/>
        </p:nvSpPr>
        <p:spPr bwMode="gray">
          <a:xfrm>
            <a:off x="305077" y="1097279"/>
            <a:ext cx="5599334" cy="2194561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None/>
            </a:pPr>
            <a:r>
              <a:rPr lang="ru-RU" sz="4000" dirty="0" smtClean="0">
                <a:solidFill>
                  <a:srgbClr val="FF6600"/>
                </a:solidFill>
              </a:rPr>
              <a:t>В науку первые шаги:</a:t>
            </a:r>
            <a:r>
              <a:rPr lang="ru-RU" sz="4000" dirty="0" smtClean="0"/>
              <a:t> </a:t>
            </a: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gray">
          <a:xfrm>
            <a:off x="503482" y="3298085"/>
            <a:ext cx="2958175" cy="157716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None/>
            </a:pPr>
            <a:r>
              <a:rPr lang="ru-RU" sz="4000" dirty="0" smtClean="0">
                <a:solidFill>
                  <a:srgbClr val="FF6600"/>
                </a:solidFill>
              </a:rPr>
              <a:t>творим, </a:t>
            </a:r>
          </a:p>
        </p:txBody>
      </p:sp>
      <p:sp>
        <p:nvSpPr>
          <p:cNvPr id="37" name="AutoShape 15"/>
          <p:cNvSpPr>
            <a:spLocks noChangeArrowheads="1"/>
          </p:cNvSpPr>
          <p:nvPr/>
        </p:nvSpPr>
        <p:spPr bwMode="gray">
          <a:xfrm>
            <a:off x="5904411" y="4950823"/>
            <a:ext cx="3043646" cy="1606731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CC7032"/>
              </a:gs>
              <a:gs pos="100000">
                <a:srgbClr val="84482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исследуем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8" name="AutoShape 7"/>
          <p:cNvSpPr>
            <a:spLocks noChangeArrowheads="1"/>
          </p:cNvSpPr>
          <p:nvPr/>
        </p:nvSpPr>
        <p:spPr bwMode="gray">
          <a:xfrm>
            <a:off x="2999566" y="4070813"/>
            <a:ext cx="3401233" cy="1702970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7262EC"/>
              </a:gs>
              <a:gs pos="100000">
                <a:srgbClr val="2614AA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FF6600"/>
                </a:solidFill>
              </a:rPr>
              <a:t>проектируем,</a:t>
            </a:r>
            <a:endParaRPr lang="ru-RU" sz="4000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D:\Camera 1\фото 1\IMG-20160420-WA0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012" y="407623"/>
            <a:ext cx="7818168" cy="5863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фото мои\20150209_121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692" y="401568"/>
            <a:ext cx="4082651" cy="2833410"/>
          </a:xfrm>
          <a:prstGeom prst="rect">
            <a:avLst/>
          </a:prstGeom>
          <a:noFill/>
        </p:spPr>
      </p:pic>
      <p:pic>
        <p:nvPicPr>
          <p:cNvPr id="5121" name="Picture 1" descr="D:\Camera 1\фото 1\IMG-20160324-WA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3690" y="451692"/>
            <a:ext cx="3787761" cy="2840821"/>
          </a:xfrm>
          <a:prstGeom prst="rect">
            <a:avLst/>
          </a:prstGeom>
          <a:noFill/>
        </p:spPr>
      </p:pic>
      <p:pic>
        <p:nvPicPr>
          <p:cNvPr id="5123" name="Picture 3" descr="D:\Camera 1\20150325_121753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0641" y="3492347"/>
            <a:ext cx="4020338" cy="3015253"/>
          </a:xfrm>
          <a:prstGeom prst="rect">
            <a:avLst/>
          </a:prstGeom>
          <a:noFill/>
        </p:spPr>
      </p:pic>
      <p:pic>
        <p:nvPicPr>
          <p:cNvPr id="5125" name="Picture 5" descr="D:\Камера\Camera\20160130_1211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3728" y="3469291"/>
            <a:ext cx="4026190" cy="3019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\20170605_1226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1294"/>
          <a:stretch>
            <a:fillRect/>
          </a:stretch>
        </p:blipFill>
        <p:spPr bwMode="auto">
          <a:xfrm>
            <a:off x="566739" y="681629"/>
            <a:ext cx="8110424" cy="4220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261257" y="413076"/>
          <a:ext cx="8556172" cy="5925941"/>
        </p:xfrm>
        <a:graphic>
          <a:graphicData uri="http://schemas.openxmlformats.org/presentationml/2006/ole">
            <p:oleObj spid="_x0000_s3073" name="Слайд" r:id="rId3" imgW="4569445" imgH="3426611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D:\Camera\Camera 1\20150121_1259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189" y="156754"/>
            <a:ext cx="4067670" cy="3050753"/>
          </a:xfrm>
          <a:prstGeom prst="rect">
            <a:avLst/>
          </a:prstGeom>
          <a:noFill/>
        </p:spPr>
      </p:pic>
      <p:pic>
        <p:nvPicPr>
          <p:cNvPr id="19459" name="Picture 3" descr="D:\Camera 1\Camera\20171122_1319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7397" y="169816"/>
            <a:ext cx="4075613" cy="3056710"/>
          </a:xfrm>
          <a:prstGeom prst="rect">
            <a:avLst/>
          </a:prstGeom>
          <a:noFill/>
        </p:spPr>
      </p:pic>
      <p:pic>
        <p:nvPicPr>
          <p:cNvPr id="19460" name="Picture 4" descr="D:\фото\20170927_095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049" y="3422468"/>
            <a:ext cx="4093027" cy="3069771"/>
          </a:xfrm>
          <a:prstGeom prst="rect">
            <a:avLst/>
          </a:prstGeom>
          <a:noFill/>
        </p:spPr>
      </p:pic>
      <p:pic>
        <p:nvPicPr>
          <p:cNvPr id="11" name="Picture 2" descr="D:\фото\20170927_0934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4713" y="3370218"/>
            <a:ext cx="4103267" cy="3077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D:\фото\20170927_0936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389" y="457200"/>
            <a:ext cx="8046720" cy="6035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59</Words>
  <Application>Microsoft Office PowerPoint</Application>
  <PresentationFormat>Экран (4:3)</PresentationFormat>
  <Paragraphs>23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1_Тема Office</vt:lpstr>
      <vt:lpstr>Слайд</vt:lpstr>
      <vt:lpstr>     Научное Общество Учащихся «ДАНКО» МБОУ СОШ №17 №17   имени  Казиахмедова Сейфудина Гаджиахмедовича: Ё</vt:lpstr>
      <vt:lpstr>Слайд 2</vt:lpstr>
      <vt:lpstr>Девиз Научного Общества Учащихся: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Заседание НОУ</vt:lpstr>
      <vt:lpstr>      1.УСТАВ  НАУЧНОГО ОБЩЕСТВА УЧАЩИХСЯ.   2.СТРУКТУРА НОУ.  3.ЦЕЛИ И ЗАДАЧИ НОУ.  4. ПРАВА ЧЛЕНОВ НОУ .  5. ОБЯЗАННОСТИ ЧЛЕНОВ НОУ.         </vt:lpstr>
      <vt:lpstr>Слайд 18</vt:lpstr>
      <vt:lpstr>Слайд 19</vt:lpstr>
      <vt:lpstr>Слайд 20</vt:lpstr>
      <vt:lpstr>Слайд 21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1</cp:lastModifiedBy>
  <cp:revision>53</cp:revision>
  <dcterms:created xsi:type="dcterms:W3CDTF">2014-11-21T11:00:06Z</dcterms:created>
  <dcterms:modified xsi:type="dcterms:W3CDTF">2019-03-16T04:40:15Z</dcterms:modified>
</cp:coreProperties>
</file>