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73" r:id="rId12"/>
    <p:sldId id="274" r:id="rId13"/>
    <p:sldId id="275" r:id="rId14"/>
    <p:sldId id="27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21A"/>
    <a:srgbClr val="4C216D"/>
    <a:srgbClr val="127422"/>
    <a:srgbClr val="FF9900"/>
    <a:srgbClr val="574E8C"/>
    <a:srgbClr val="FF0505"/>
    <a:srgbClr val="84C2CA"/>
    <a:srgbClr val="E58FDB"/>
    <a:srgbClr val="DD8F27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396" y="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8B066-B8F9-4B53-B42C-F127DA265A88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82C0-35DE-4D74-9393-BB1C6B88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0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6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0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8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4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3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0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8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81"/>
            </a:gs>
            <a:gs pos="100000">
              <a:srgbClr val="09FF7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ED08-BDB4-4D47-A53B-4A69929A206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1258-F573-4D7D-AF9D-72E740D35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0.xml"/><Relationship Id="rId3" Type="http://schemas.openxmlformats.org/officeDocument/2006/relationships/image" Target="../media/image27.jpeg"/><Relationship Id="rId7" Type="http://schemas.openxmlformats.org/officeDocument/2006/relationships/image" Target="../media/image7.jpeg"/><Relationship Id="rId12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29.png"/><Relationship Id="rId5" Type="http://schemas.openxmlformats.org/officeDocument/2006/relationships/image" Target="../media/image5.jpeg"/><Relationship Id="rId10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3.jpe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4.png"/><Relationship Id="rId3" Type="http://schemas.openxmlformats.org/officeDocument/2006/relationships/image" Target="../media/image27.jpeg"/><Relationship Id="rId7" Type="http://schemas.openxmlformats.org/officeDocument/2006/relationships/image" Target="../media/image7.jpeg"/><Relationship Id="rId12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slide" Target="slide3.xml"/><Relationship Id="rId10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3.jpeg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3.xml"/><Relationship Id="rId3" Type="http://schemas.openxmlformats.org/officeDocument/2006/relationships/image" Target="../media/image27.jpeg"/><Relationship Id="rId7" Type="http://schemas.openxmlformats.org/officeDocument/2006/relationships/image" Target="../media/image7.jpeg"/><Relationship Id="rId12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36.jpeg"/><Relationship Id="rId5" Type="http://schemas.openxmlformats.org/officeDocument/2006/relationships/image" Target="../media/image5.jpeg"/><Relationship Id="rId10" Type="http://schemas.openxmlformats.org/officeDocument/2006/relationships/image" Target="../media/image35.png"/><Relationship Id="rId4" Type="http://schemas.openxmlformats.org/officeDocument/2006/relationships/image" Target="../media/image4.jpe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slide" Target="slide3.xm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12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40.png"/><Relationship Id="rId5" Type="http://schemas.openxmlformats.org/officeDocument/2006/relationships/image" Target="../media/image4.jpeg"/><Relationship Id="rId10" Type="http://schemas.openxmlformats.org/officeDocument/2006/relationships/image" Target="../media/image39.png"/><Relationship Id="rId4" Type="http://schemas.openxmlformats.org/officeDocument/2006/relationships/image" Target="../media/image8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43.png"/><Relationship Id="rId5" Type="http://schemas.openxmlformats.org/officeDocument/2006/relationships/image" Target="../media/image4.jpeg"/><Relationship Id="rId10" Type="http://schemas.openxmlformats.org/officeDocument/2006/relationships/image" Target="../media/image42.png"/><Relationship Id="rId4" Type="http://schemas.openxmlformats.org/officeDocument/2006/relationships/image" Target="../media/image8.jpe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seninvg07.narod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20.jpeg"/><Relationship Id="rId5" Type="http://schemas.openxmlformats.org/officeDocument/2006/relationships/image" Target="../media/image5.jpeg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0" Type="http://schemas.openxmlformats.org/officeDocument/2006/relationships/image" Target="../media/image22.pn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26.png"/><Relationship Id="rId5" Type="http://schemas.openxmlformats.org/officeDocument/2006/relationships/image" Target="../media/image5.jpeg"/><Relationship Id="rId10" Type="http://schemas.openxmlformats.org/officeDocument/2006/relationships/image" Target="../media/image25.png"/><Relationship Id="rId4" Type="http://schemas.openxmlformats.org/officeDocument/2006/relationships/image" Target="../media/image4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неорганических веществ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(Репетитор –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тренажер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517232"/>
            <a:ext cx="216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Молчанова Татьяна.</a:t>
            </a:r>
          </a:p>
          <a:p>
            <a:r>
              <a:rPr lang="ru-RU" dirty="0" smtClean="0"/>
              <a:t>МОУ Лицей </a:t>
            </a:r>
            <a:r>
              <a:rPr lang="ru-RU" smtClean="0"/>
              <a:t>г.Истры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2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469721" y="3622426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7899" y="3854480"/>
              <a:ext cx="615790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CrO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0" cy="977478"/>
            <a:chOff x="3023959" y="3541726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363" y="3850385"/>
              <a:ext cx="805289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7984" y="3606730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2720" y="3854167"/>
              <a:ext cx="725736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5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9270" y="3606734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53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</a:t>
              </a:r>
              <a:endParaRPr lang="ru-RU" sz="1600" b="1" dirty="0"/>
            </a:p>
            <a:p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49614" y="3606730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40151"/>
              <a:ext cx="689506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Cr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6079927" y="6041229"/>
            <a:ext cx="1138775" cy="576064"/>
          </a:xfrm>
          <a:prstGeom prst="teardrop">
            <a:avLst/>
          </a:prstGeom>
          <a:gradFill>
            <a:gsLst>
              <a:gs pos="19000">
                <a:srgbClr val="66008F"/>
              </a:gs>
              <a:gs pos="58000">
                <a:srgbClr val="BA0066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365086" y="5903364"/>
            <a:ext cx="1138775" cy="576064"/>
          </a:xfrm>
          <a:prstGeom prst="teardrop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1436428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3808898" y="6041231"/>
            <a:ext cx="1138775" cy="576064"/>
          </a:xfrm>
          <a:prstGeom prst="teardrop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35" y="391963"/>
            <a:ext cx="717025" cy="3235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60" y="391963"/>
            <a:ext cx="717207" cy="32364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67" y="391963"/>
            <a:ext cx="716400" cy="3236400"/>
          </a:xfrm>
          <a:prstGeom prst="rect">
            <a:avLst/>
          </a:prstGeom>
        </p:spPr>
      </p:pic>
      <p:sp>
        <p:nvSpPr>
          <p:cNvPr id="7" name="TextBox 6">
            <a:hlinkClick r:id="rId13" action="ppaction://hlinksldjump" tooltip="Оксиды металлов и неметаллов в степени окисления +5 - +7 и оксиды неметаллов в степени окисления +3, +4"/>
          </p:cNvPr>
          <p:cNvSpPr txBox="1"/>
          <p:nvPr/>
        </p:nvSpPr>
        <p:spPr>
          <a:xfrm>
            <a:off x="773012" y="570895"/>
            <a:ext cx="4996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Кислотные оксиды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4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7188 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11077 0.27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037 C -0.03837 -0.00648 -0.03611 -0.00208 -0.05017 -0.02477 C -0.05451 -0.03102 -0.06892 -0.03727 -0.06892 -0.03704 C -0.07031 -0.04028 -0.07083 -0.04329 -0.07291 -0.0456 C -0.07396 -0.04722 -0.07656 -0.04676 -0.0783 -0.04792 C -0.08229 -0.05 -0.08524 -0.05463 -0.08941 -0.05602 C -0.09149 -0.05648 -0.09323 -0.05695 -0.09514 -0.0581 C -0.09913 -0.06065 -0.1026 -0.06366 -0.10625 -0.06644 C -0.11024 -0.06898 -0.11562 -0.07685 -0.11562 -0.07662 C -0.11649 -0.07894 -0.11666 -0.08125 -0.11753 -0.0831 C -0.1191 -0.08634 -0.12257 -0.08843 -0.12326 -0.09144 C -0.12552 -0.10579 -0.12153 -0.11088 -0.11198 -0.11482 C -0.07847 -0.11343 0.04236 -0.09722 0.08646 -0.12292 C 0.09011 -0.1294 0.09393 -0.13542 0.09757 -0.14167 C 0.10764 -0.15787 0.0974 -0.18079 0.09566 -0.20023 C 0.0941 -0.21574 0.06181 -0.21806 0.05434 -0.21898 C 0.05087 -0.21921 0.04705 -0.22037 0.04323 -0.22083 C 0.01649 -0.21968 -0.01024 -0.21898 -0.03698 -0.21713 C -0.04774 -0.2162 -0.04566 -0.21157 -0.05573 -0.2044 C -0.06198 -0.2 -0.06927 -0.19931 -0.07639 -0.19815 C -0.08871 -0.19144 -0.1 -0.1838 -0.11371 -0.18125 C -0.11076 -0.18542 -0.10451 -0.19375 -0.10451 -0.19352 C -0.12552 -0.21204 -0.15069 -0.2007 -0.17569 -0.20648 C -0.18038 -0.21181 -0.18576 -0.21597 -0.19062 -0.22083 C -0.19132 -0.22315 -0.19132 -0.22593 -0.19236 -0.22755 C -0.19375 -0.22986 -0.19791 -0.23079 -0.19809 -0.23333 C -0.19948 -0.2537 -0.17934 -0.26736 -0.16423 -0.27107 C -0.14948 -0.28796 -0.12587 -0.29884 -0.10451 -0.30232 C -0.09236 -0.30671 -0.07986 -0.30671 -0.06701 -0.30671 " pathEditMode="relative" rAng="0" ptsTypes="ffffffffffffffffffffffffffff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1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-0.02101 -0.02477 -0.02969 -0.03634 -0.05521 -0.04051 C -0.06945 -0.05185 -0.05208 -0.03912 -0.07778 -0.05046 C -0.08038 -0.05162 -0.08229 -0.05416 -0.08455 -0.05555 C -0.08767 -0.05764 -0.09392 -0.06065 -0.09392 -0.06041 C -0.09445 -0.06412 -0.09705 -0.06782 -0.09566 -0.0706 C -0.09392 -0.0743 -0.09011 -0.07361 -0.08767 -0.07569 C -0.07622 -0.08449 -0.08993 -0.07778 -0.07639 -0.08333 C -0.07274 -0.08819 -0.06163 -0.09722 -0.0566 -0.09838 C -0.0467 -0.10139 -0.02587 -0.10578 -0.02587 -0.10555 C -0.00122 -0.11898 0.02517 -0.10578 0.05052 -0.11597 C 0.04114 -0.1206 0.03142 -0.11921 0.02274 -0.12592 C -0.00087 -0.14421 0.01944 -0.13171 1.38889E-6 -0.15116 C -0.00573 -0.15694 -0.01302 -0.15903 -0.01771 -0.16643 C -0.02587 -0.1787 -0.02257 -0.17708 -0.0342 -0.18148 C -0.04219 -0.19421 -0.07083 -0.19537 -0.08281 -0.1993 C -0.08611 -0.21412 -0.08195 -0.20185 -0.09566 -0.2118 C -0.1 -0.21504 -0.11042 -0.22477 -0.11493 -0.2294 C -0.1099 -0.2456 -0.09774 -0.25648 -0.08924 -0.26944 C -0.0849 -0.27639 -0.07274 -0.28472 -0.07274 -0.28449 C -0.06771 -0.29305 -0.06111 -0.29722 -0.05347 -0.29722 L -0.02587 -0.30717 " pathEditMode="relative" rAng="0" ptsTypes="ffffffffffffffffffff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15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4097 2.96296E-6 L -0.04097 -0.04445 L -0.0816 -0.04445 L -0.0816 -0.08866 L -0.1224 -0.08866 L -0.1224 -0.1331 L -0.1625 -0.1331 L -0.1625 -0.17732 L -0.2033 -0.17732 L -0.2033 -0.22176 L -0.24393 -0.22176 L -0.24393 -0.26598 L -0.28386 -0.26598 L -0.28386 -0.30949 " pathEditMode="relative" rAng="0" ptsTypes="FFFFFFFFFFFFFFF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-15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8889 0.3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469721" y="3622426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6757" y="3854480"/>
              <a:ext cx="638076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N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3</a:t>
              </a:r>
              <a:endParaRPr lang="ru-RU" sz="1600" b="1" baseline="-250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0" cy="977478"/>
            <a:chOff x="3023959" y="3541726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363" y="3850385"/>
              <a:ext cx="805289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ZnO</a:t>
              </a:r>
              <a:endParaRPr lang="ru-RU" sz="16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7984" y="3606730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2720" y="3854167"/>
              <a:ext cx="725736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BeO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9270" y="3606734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53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CuO</a:t>
              </a:r>
              <a:endParaRPr lang="ru-RU" sz="1600" b="1" dirty="0"/>
            </a:p>
            <a:p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49614" y="3606730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40151"/>
              <a:ext cx="680934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Al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6320359" y="5984930"/>
            <a:ext cx="1138775" cy="576064"/>
          </a:xfrm>
          <a:prstGeom prst="teardrop">
            <a:avLst/>
          </a:prstGeom>
          <a:gradFill>
            <a:gsLst>
              <a:gs pos="19000">
                <a:srgbClr val="66008F"/>
              </a:gs>
              <a:gs pos="58000">
                <a:srgbClr val="BA0066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365086" y="5903364"/>
            <a:ext cx="1138775" cy="576064"/>
          </a:xfrm>
          <a:prstGeom prst="teardrop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1436428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0" y="1268760"/>
            <a:ext cx="1217191" cy="912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61" y="1269054"/>
            <a:ext cx="1216800" cy="912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0" y="2180612"/>
            <a:ext cx="1216800" cy="91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18" y="2181654"/>
            <a:ext cx="1216800" cy="912600"/>
          </a:xfrm>
          <a:prstGeom prst="rect">
            <a:avLst/>
          </a:prstGeom>
        </p:spPr>
      </p:pic>
      <p:sp>
        <p:nvSpPr>
          <p:cNvPr id="4" name="TextBox 3">
            <a:hlinkClick r:id="rId14" action="ppaction://hlinksldjump" tooltip="Оксиды металлов в степени окисления +3, +4 и оксиды цинка и бериллия"/>
          </p:cNvPr>
          <p:cNvSpPr txBox="1"/>
          <p:nvPr/>
        </p:nvSpPr>
        <p:spPr>
          <a:xfrm>
            <a:off x="863260" y="260648"/>
            <a:ext cx="5585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Амфотерные оксиды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357790" y="6191396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5" action="ppaction://hlinksldjump" highlightClick="1"/>
          </p:cNvPr>
          <p:cNvSpPr/>
          <p:nvPr/>
        </p:nvSpPr>
        <p:spPr>
          <a:xfrm>
            <a:off x="7765678" y="6191396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C -0.00521 -0.01273 -0.00868 -0.00857 -0.01667 -0.01597 C -0.03108 -0.0294 -0.02136 -0.02454 -0.03507 -0.02917 C -0.04393 -0.03588 -0.05296 -0.03982 -0.06164 -0.04722 C -0.06563 -0.05046 -0.06962 -0.0537 -0.07327 -0.05787 C -0.07518 -0.05995 -0.07639 -0.0632 -0.0783 -0.06551 C -0.08993 -0.07847 -0.10313 -0.08681 -0.11493 -0.09931 C -0.1073 -0.11343 -0.10018 -0.13264 -0.08837 -0.13843 C -0.07796 -0.14908 -0.07865 -0.15093 -0.06493 -0.15417 C -0.05695 -0.16667 -0.0507 -0.16806 -0.03993 -0.175 C -0.02118 -0.2044 -0.03941 -0.18403 -0.0283 -0.175 C -0.02535 -0.17245 -0.02171 -0.17662 -0.01841 -0.17732 C -0.01615 -0.18171 -0.01355 -0.18588 -0.01164 -0.19051 C -0.01077 -0.19283 -0.01146 -0.19653 -0.01007 -0.19838 C -0.00591 -0.2037 0.00017 -0.20486 0.00503 -0.20857 C 0.05173 -0.28588 -0.13039 -0.22801 -0.19827 -0.2294 C -0.21355 -0.23796 -0.18698 -0.24445 -0.18507 -0.24514 C -0.18004 -0.25671 -0.17379 -0.25741 -0.16667 -0.26343 C -0.15608 -0.27245 -0.14566 -0.28287 -0.13507 -0.29236 C -0.12257 -0.30301 -0.1415 -0.29259 -0.12674 -0.29977 C -0.11754 -0.31412 -0.12101 -0.31713 -0.13837 -0.31829 C -0.18056 -0.3206 -0.22275 -0.31991 -0.26493 -0.3206 C -0.29445 -0.32732 -0.32275 -0.32824 -0.35174 -0.33866 C -0.3691 -0.33658 -0.37934 -0.33472 -0.39167 -0.31574 C -0.39358 -0.30695 -0.39341 -0.31042 -0.39341 -0.30533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16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-0.00747 -0.00717 -0.01511 -0.01203 -0.02344 -0.01666 C -0.03021 -0.02986 -0.04028 -0.0368 -0.05 -0.04537 C -0.05243 -0.04722 -0.05469 -0.05 -0.05677 -0.05254 C -0.06129 -0.05787 -0.06493 -0.06458 -0.06997 -0.06921 C -0.075 -0.07361 -0.08108 -0.07523 -0.08663 -0.07847 C -0.09792 -0.09236 -0.10938 -0.10278 -0.1217 -0.11435 C -0.12431 -0.12477 -0.12743 -0.12338 -0.13004 -0.13379 C -0.12587 -0.15486 -0.12761 -0.15069 -0.11511 -0.15995 C -0.11337 -0.16157 -0.11198 -0.16342 -0.11007 -0.16458 C -0.10677 -0.16643 -0.1 -0.16967 -0.1 -0.16921 C -0.08507 -0.18379 -0.06806 -0.1956 -0.05 -0.20046 C -0.03698 -0.20787 -0.02413 -0.20903 -0.01007 -0.21203 C 0.11718 -0.20903 0.2033 -0.1993 0.325 -0.21921 C 0.33507 -0.22106 0.34028 -0.2375 0.35 -0.24051 C 0.36146 -0.25185 0.35764 -0.2456 0.36337 -0.25717 C 0.36232 -0.26389 0.36076 -0.28078 0.35659 -0.28819 C 0.3401 -0.3169 0.31823 -0.32685 0.29496 -0.34074 C 0.28385 -0.34699 0.27534 -0.35463 0.26337 -0.35741 C 0.22482 -0.38148 0.18403 -0.38102 0.14323 -0.39328 C 0.08889 -0.39236 0.02031 -0.4331 -0.01511 -0.3669 C -0.01754 -0.35648 -0.01979 -0.34653 -0.0217 -0.33588 C -0.0191 -0.31435 -0.01563 -0.31157 -0.00504 -0.29791 L -0.01007 -0.31203 " pathEditMode="relative" rAng="0" ptsTypes="ffffffffffffffffffffff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4.81481E-6 C 0.01527 -0.01574 0.01684 -0.0155 0.02656 -0.02615 C 0.03003 -0.02962 0.03142 -0.03541 0.03489 -0.03912 C 0.04236 -0.04699 0.04479 -0.04699 0.05312 -0.04953 C 0.0592 -0.05995 0.06371 -0.06898 0.07343 -0.07291 C 0.07569 -0.07453 0.08402 -0.07939 0.08159 -0.08587 C 0.08072 -0.08819 0.0776 -0.0875 0.07569 -0.08842 C 0.06614 -0.09467 0.05416 -0.10092 0.04288 -0.10138 C 0.01302 -0.103 -0.01667 -0.103 -0.04653 -0.10393 C -0.04428 -0.11967 -0.04445 -0.12129 -0.03247 -0.12476 C -0.02518 -0.13078 -0.01823 -0.13356 -0.01007 -0.13773 C -0.00348 -0.14976 0.00642 -0.1493 0.01649 -0.15578 C 0.02482 -0.17268 0.01684 -0.16087 0.04288 -0.16875 C 0.05191 -0.17152 0.06267 -0.17523 0.07135 -0.17939 C 0.08611 -0.19722 0.07204 -0.20231 0.0592 -0.20532 C 0.03802 -0.21018 0.01684 -0.21342 -0.004 -0.2206 C -0.01198 -0.22337 -0.02032 -0.22523 -0.0283 -0.22847 C -0.03247 -0.23009 -0.04063 -0.23356 -0.04063 -0.23333 C -0.03542 -0.25277 -0.02813 -0.25717 -0.01823 -0.27013 C -0.0165 -0.27222 -0.01598 -0.27615 -0.01407 -0.278 C -0.00921 -0.2831 4.72222E-6 -0.28819 0.00625 -0.29097 C 0.02187 -0.30532 0.0368 -0.31898 0.0552 -0.32708 C 0.05763 -0.31504 0.0559 -0.32013 0.0592 -0.31157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163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3663 7.40741E-7 L 0.03663 -0.04421 L 0.07344 -0.04421 L 0.07344 -0.08796 L 0.11024 -0.08796 L 0.11024 -0.13171 L 0.14688 -0.13171 L 0.14688 -0.1757 L 0.18368 -0.1757 L 0.18368 -0.21945 L 0.22049 -0.21945 L 0.22049 -0.2632 L 0.25729 -0.2632 L 0.25729 -0.30671 " pathEditMode="relative" rAng="0" ptsTypes="FFFFFFFFFFFFFFF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53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" y="260648"/>
            <a:ext cx="6666136" cy="1152128"/>
          </a:xfrm>
        </p:spPr>
        <p:txBody>
          <a:bodyPr/>
          <a:lstStyle/>
          <a:p>
            <a:r>
              <a:rPr lang="ru-RU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Сильные кислоты</a:t>
            </a:r>
            <a:endParaRPr lang="ru-RU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469721" y="3622426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2759" y="3854480"/>
              <a:ext cx="506071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/>
                <a:t>HCl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0" cy="977478"/>
            <a:chOff x="3023959" y="3541726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363" y="3850385"/>
              <a:ext cx="805289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3</a:t>
              </a:r>
              <a:r>
                <a:rPr lang="en-US" sz="1600" b="1" dirty="0" smtClean="0"/>
                <a:t>PO</a:t>
              </a:r>
              <a:r>
                <a:rPr lang="en-US" sz="1600" b="1" baseline="-25000" dirty="0" smtClean="0"/>
                <a:t>4</a:t>
              </a:r>
              <a:endParaRPr lang="ru-RU" sz="16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7984" y="3606730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2720" y="3854167"/>
              <a:ext cx="725736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S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9270" y="3606734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53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HNO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  <a:p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49614" y="3606730"/>
            <a:ext cx="815319" cy="977478"/>
            <a:chOff x="755576" y="3513788"/>
            <a:chExt cx="871945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40151"/>
              <a:ext cx="790651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SiO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6079927" y="6041229"/>
            <a:ext cx="1138775" cy="576064"/>
          </a:xfrm>
          <a:prstGeom prst="teardrop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365086" y="5903364"/>
            <a:ext cx="1138775" cy="576064"/>
          </a:xfrm>
          <a:prstGeom prst="teardrop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1436428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3808898" y="6041231"/>
            <a:ext cx="1138775" cy="576064"/>
          </a:xfrm>
          <a:prstGeom prst="teardrop">
            <a:avLst/>
          </a:prstGeom>
          <a:gradFill>
            <a:gsLst>
              <a:gs pos="0">
                <a:srgbClr val="FBEAC7"/>
              </a:gs>
              <a:gs pos="38000">
                <a:srgbClr val="FAC77D"/>
              </a:gs>
              <a:gs pos="58000">
                <a:srgbClr val="FBA97D"/>
              </a:gs>
              <a:gs pos="81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14" y="908720"/>
            <a:ext cx="1962919" cy="863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14" y="1772404"/>
            <a:ext cx="1963636" cy="8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97" y="2636404"/>
            <a:ext cx="1963636" cy="864000"/>
          </a:xfrm>
          <a:prstGeom prst="rect">
            <a:avLst/>
          </a:prstGeom>
        </p:spPr>
      </p:pic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4097 2.96296E-6 L -0.04097 -0.04445 L -0.0816 -0.04445 L -0.0816 -0.08866 L -0.1224 -0.08866 L -0.1224 -0.1331 L -0.1625 -0.1331 L -0.1625 -0.17732 L -0.2033 -0.17732 L -0.2033 -0.22176 L -0.24393 -0.22176 L -0.24393 -0.26598 L -0.28386 -0.26598 L -0.28386 -0.30949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-1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18889 0.3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17518 0.29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151 0.2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023 C -0.01077 -0.00787 -0.00573 -0.02731 -0.00851 -0.0493 C -0.01007 -0.0618 -0.01337 -0.07337 -0.01511 -0.08541 C -0.01424 -0.17337 -0.02414 -0.25023 0.01597 -0.3125 C 0.01649 -0.31828 0.01579 -0.325 0.01753 -0.33032 C 0.0184 -0.33263 0.021 -0.33148 0.02239 -0.3331 C 0.02395 -0.33495 0.02447 -0.33865 0.02552 -0.34097 C 0.02916 -0.34745 0.03125 -0.34884 0.03559 -0.3537 C 0.0401 -0.36458 0.04427 -0.36759 0.05017 -0.37685 C 0.05156 -0.37893 0.05225 -0.38217 0.05347 -0.38449 C 0.05833 -0.39398 0.06909 -0.40208 0.07482 -0.40787 C 0.08784 -0.42083 0.07083 -0.4118 0.08593 -0.41805 C 0.09097 -0.42916 0.09826 -0.43194 0.10416 -0.44143 C 0.10538 -0.44351 0.10972 -0.45416 0.11232 -0.45694 C 0.11597 -0.46087 0.12309 -0.46435 0.12691 -0.46712 C 0.13715 -0.4743 0.14531 -0.48194 0.15642 -0.48495 C 0.16892 -0.49837 0.15312 -0.48356 0.18263 -0.49305 C 0.19218 -0.49583 0.20121 -0.50138 0.21041 -0.50555 C 0.23229 -0.50486 0.25399 -0.50532 0.27569 -0.503 C 0.28368 -0.50231 0.29097 -0.49699 0.29843 -0.4956 C 0.3052 -0.49305 0.31215 -0.49166 0.31822 -0.48773 C 0.32291 -0.48495 0.32881 -0.47847 0.33298 -0.475 C 0.34322 -0.46597 0.3625 -0.453 0.37395 -0.44907 C 0.38055 -0.44189 0.38541 -0.43472 0.3934 -0.43101 C 0.39947 -0.42129 0.40538 -0.41296 0.41302 -0.40555 C 0.41562 -0.38912 0.42187 -0.37569 0.42482 -0.35902 C 0.4217 -0.3412 0.41197 -0.33379 0.40329 -0.32268 C 0.40017 -0.31828 0.39444 -0.31597 0.3934 -0.30972 C 0.39253 -0.30509 0.3934 -0.29953 0.3934 -0.29444 " pathEditMode="relative" rAng="0" ptsTypes="ffffffffffffffffffffffffffff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-25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69 C 0.01337 -0.01435 -0.00278 0.00371 0.00833 -0.01366 C 0.01511 -0.02407 0.02517 -0.0294 0.03333 -0.0368 C 0.04115 -0.05301 0.05417 -0.05856 0.06337 -0.07291 C 0.06754 -0.07916 0.07083 -0.08703 0.075 -0.09352 C 0.07813 -0.09838 0.08195 -0.10162 0.08507 -0.10625 C 0.07899 -0.11528 0.06962 -0.11528 0.06163 -0.11643 C 0.03507 -0.12129 0.01736 -0.12315 -0.01007 -0.12708 C 0.00139 -0.14444 -0.00399 -0.13819 0.00504 -0.14745 C 0.00851 -0.15463 0.0132 -0.16041 0.01667 -0.16805 C 0.03142 -0.19977 0.01736 -0.17685 0.02674 -0.19143 C 0.03438 -0.22106 0.04965 -0.24097 0.06667 -0.2581 C 0.0691 -0.26065 0.0724 -0.26111 0.075 -0.26319 C 0.08698 -0.27361 0.09167 -0.28958 0.1066 -0.29444 C 0.10833 -0.29815 0.11076 -0.30416 0.11337 -0.30717 C 0.11649 -0.31088 0.12726 -0.31782 0.12326 -0.31736 C 0.09358 -0.31389 0.06458 -0.30578 0.03507 -0.30185 C 0.02951 -0.30764 0.03212 -0.30717 0.0283 -0.30717 " pathEditMode="relative" rAng="0" ptsTypes="fffffffffffffffff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156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14814" y="3560710"/>
            <a:ext cx="863158" cy="993170"/>
            <a:chOff x="755576" y="3513788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Fe(OH)</a:t>
              </a:r>
              <a:r>
                <a:rPr lang="en-US" sz="1400" b="1" baseline="-25000" dirty="0" smtClean="0"/>
                <a:t>2</a:t>
              </a:r>
              <a:endParaRPr lang="ru-RU" sz="1200" b="1" baseline="-25000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287841" y="5903364"/>
            <a:ext cx="1138775" cy="576064"/>
          </a:xfrm>
          <a:prstGeom prst="teardrop">
            <a:avLst/>
          </a:prstGeom>
          <a:gradFill>
            <a:gsLst>
              <a:gs pos="0">
                <a:srgbClr val="000000"/>
              </a:gs>
              <a:gs pos="64176">
                <a:srgbClr val="C25623"/>
              </a:gs>
              <a:gs pos="85000">
                <a:srgbClr val="000040"/>
              </a:gs>
              <a:gs pos="55000">
                <a:srgbClr val="400040"/>
              </a:gs>
              <a:gs pos="75000">
                <a:srgbClr val="8F0040"/>
              </a:gs>
              <a:gs pos="42906">
                <a:srgbClr val="FCAF00"/>
              </a:gs>
              <a:gs pos="13000">
                <a:srgbClr val="F27300"/>
              </a:gs>
              <a:gs pos="31000">
                <a:srgbClr val="FFBF00"/>
              </a:gs>
            </a:gsLst>
            <a:lin ang="5400000" scaled="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5585851" y="6041233"/>
            <a:ext cx="1138775" cy="576064"/>
          </a:xfrm>
          <a:prstGeom prst="teardrop">
            <a:avLst/>
          </a:prstGeom>
          <a:gradFill>
            <a:gsLst>
              <a:gs pos="0">
                <a:srgbClr val="A603AB"/>
              </a:gs>
              <a:gs pos="46000">
                <a:srgbClr val="FFFF00"/>
              </a:gs>
              <a:gs pos="7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gradFill>
              <a:gsLst>
                <a:gs pos="0">
                  <a:srgbClr val="A603AB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542533" y="3560710"/>
            <a:ext cx="863158" cy="993170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2" name="Цилиндр 31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Ca</a:t>
              </a:r>
              <a:r>
                <a:rPr lang="en-US" sz="1400" b="1" dirty="0" smtClean="0"/>
                <a:t>(OH)</a:t>
              </a:r>
              <a:r>
                <a:rPr lang="en-US" sz="1400" b="1" baseline="-25000" dirty="0" smtClean="0"/>
                <a:t>2</a:t>
              </a:r>
              <a:endParaRPr lang="ru-RU" sz="1200" b="1" baseline="-250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99792" y="3573678"/>
            <a:ext cx="863158" cy="993170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45" name="Цилиндр 4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Ba(OH)</a:t>
              </a:r>
              <a:r>
                <a:rPr lang="en-US" sz="1400" b="1" baseline="-25000" dirty="0" smtClean="0"/>
                <a:t>2</a:t>
              </a:r>
              <a:endParaRPr lang="ru-RU" sz="1200" b="1" baseline="-250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46706" y="3573678"/>
            <a:ext cx="863158" cy="993170"/>
            <a:chOff x="755576" y="3513788"/>
            <a:chExt cx="864096" cy="936104"/>
          </a:xfrm>
          <a:blipFill>
            <a:blip r:embed="rId7"/>
            <a:tile tx="0" ty="0" sx="100000" sy="100000" flip="none" algn="tl"/>
          </a:blipFill>
        </p:grpSpPr>
        <p:sp>
          <p:nvSpPr>
            <p:cNvPr id="48" name="Цилиндр 4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KOH</a:t>
              </a:r>
              <a:endParaRPr lang="ru-RU" sz="1200" b="1" baseline="-250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292080" y="3573678"/>
            <a:ext cx="863158" cy="993170"/>
            <a:chOff x="755576" y="3513788"/>
            <a:chExt cx="864096" cy="936104"/>
          </a:xfrm>
          <a:blipFill>
            <a:blip r:embed="rId8"/>
            <a:tile tx="0" ty="0" sx="100000" sy="100000" flip="none" algn="tl"/>
          </a:blipFill>
        </p:grpSpPr>
        <p:sp>
          <p:nvSpPr>
            <p:cNvPr id="53" name="Цилиндр 52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NH</a:t>
              </a:r>
              <a:r>
                <a:rPr lang="en-US" sz="1400" b="1" baseline="-25000" dirty="0" smtClean="0"/>
                <a:t>4</a:t>
              </a:r>
              <a:r>
                <a:rPr lang="en-US" sz="1400" b="1" dirty="0" smtClean="0"/>
                <a:t>OH</a:t>
              </a:r>
              <a:endParaRPr lang="ru-RU" sz="1200" b="1" baseline="-250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90" y="689278"/>
            <a:ext cx="606376" cy="277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6" y="692695"/>
            <a:ext cx="606375" cy="277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41" y="692695"/>
            <a:ext cx="606375" cy="2772000"/>
          </a:xfrm>
          <a:prstGeom prst="rect">
            <a:avLst/>
          </a:prstGeom>
        </p:spPr>
      </p:pic>
      <p:sp>
        <p:nvSpPr>
          <p:cNvPr id="14" name="TextBox 13">
            <a:hlinkClick r:id="rId12" action="ppaction://hlinksldjump" tooltip="Растворимые в воде основания, кроме NH4OH"/>
          </p:cNvPr>
          <p:cNvSpPr txBox="1"/>
          <p:nvPr/>
        </p:nvSpPr>
        <p:spPr>
          <a:xfrm>
            <a:off x="1925182" y="404664"/>
            <a:ext cx="2167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Щелочи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6" name="Управляющая кнопка: домой 55">
            <a:hlinkClick r:id="rId13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C 0.01146 -0.01227 0.01372 -0.01921 0.02344 -0.03426 C 0.02691 -0.03982 0.03177 -0.04884 0.03507 -0.05533 C 0.03629 -0.0581 0.03681 -0.06111 0.03837 -0.06296 C 0.04167 -0.06713 0.04618 -0.06806 0.05 -0.07107 C 0.05938 -0.08912 0.05486 -0.07963 0.06337 -0.1 C 0.06441 -0.10278 0.06667 -0.10787 0.06667 -0.10741 C 0.06997 -0.12755 0.0717 -0.12708 0.06337 -0.14421 C 0.05886 -0.16505 0.03906 -0.16158 0.0283 -0.16273 C 0.02118 -0.1669 0.01389 -0.16898 0.00677 -0.17338 C 0.00452 -0.1757 0.00243 -0.17871 -1.11111E-6 -0.18102 C -0.00156 -0.18218 -0.00364 -0.18195 -0.00503 -0.18357 C -0.00816 -0.18727 -0.01007 -0.19306 -0.01337 -0.19676 C -0.01493 -0.19838 -0.01667 -0.20023 -0.01823 -0.20185 C -0.01962 -0.21088 -0.02153 -0.21945 -0.02326 -0.22801 C -0.02239 -0.25625 -0.02483 -0.29607 -0.0033 -0.30671 C 0.00452 -0.31898 0.01476 -0.32014 0.025 -0.32454 C 0.03386 -0.32384 0.04288 -0.32408 0.05174 -0.32246 C 0.05521 -0.32153 0.06163 -0.31713 0.06163 -0.3169 C 0.06354 -0.30833 0.06337 -0.31227 0.06337 -0.3067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1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4097 -0.07408 C 0.05052 -0.08889 0.05694 -0.11366 0.06041 -0.14005 C 0.06441 -0.17014 0.06406 -0.19537 0.05937 -0.21366 L 0.0401 -0.30278 " pathEditMode="relative" rAng="-4799521" ptsTypes="FffFF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146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0.01007 -0.00185 0.02014 -0.00255 0.03003 -0.00509 C 0.0408 -0.00787 0.04965 -0.01783 0.0599 -0.02176 C 0.06701 -0.03148 0.05937 -0.02246 0.07326 -0.03125 C 0.07986 -0.03542 0.08542 -0.04306 0.09167 -0.04792 C 0.09653 -0.05162 0.10174 -0.05417 0.1066 -0.05764 C 0.11059 -0.06644 0.11476 -0.0669 0.11996 -0.07431 C 0.12483 -0.1007 0.11823 -0.06852 0.125 -0.09097 C 0.12639 -0.09583 0.1283 -0.10556 0.1283 -0.10533 C 0.12621 -0.10625 0.11892 -0.10695 0.11823 -0.11273 C 0.11788 -0.11597 0.11962 -0.11898 0.11996 -0.12222 C 0.1224 -0.14005 0.12274 -0.16204 0.12656 -0.1794 C 0.12778 -0.19931 0.12882 -0.21921 0.13003 -0.23912 C 0.13125 -0.25949 0.13663 -0.28125 0.11996 -0.28704 C 0.1066 -0.30023 0.12396 -0.28426 0.10833 -0.29421 C 0.10538 -0.2963 0.10278 -0.29931 0.1 -0.30139 C 0.09774 -0.30324 0.09549 -0.30463 0.09323 -0.30625 C 0.08576 -0.31088 0.07778 -0.31435 0.06996 -0.31829 C 0.03733 -0.31458 0.05382 -0.32454 0.04496 -0.29908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16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6285 0.294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" y="260648"/>
            <a:ext cx="6666136" cy="1152128"/>
          </a:xfrm>
        </p:spPr>
        <p:txBody>
          <a:bodyPr/>
          <a:lstStyle/>
          <a:p>
            <a:r>
              <a:rPr lang="ru-RU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соли</a:t>
            </a:r>
            <a:endParaRPr lang="ru-RU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14814" y="3560710"/>
            <a:ext cx="863158" cy="993170"/>
            <a:chOff x="755576" y="3513788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NaH</a:t>
              </a:r>
              <a:r>
                <a:rPr lang="en-US" sz="1400" b="1" dirty="0" err="1"/>
                <a:t>S</a:t>
              </a:r>
              <a:endParaRPr lang="ru-RU" sz="1200" b="1" baseline="-25000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287841" y="5903364"/>
            <a:ext cx="1138775" cy="576064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3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5585851" y="6041233"/>
            <a:ext cx="1138775" cy="576064"/>
          </a:xfrm>
          <a:prstGeom prst="teardrop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542533" y="3560710"/>
            <a:ext cx="863158" cy="993170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2" name="Цилиндр 31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4081" y="3854163"/>
              <a:ext cx="687494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NaCl</a:t>
              </a:r>
              <a:endParaRPr lang="ru-RU" sz="12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99792" y="3573678"/>
            <a:ext cx="863158" cy="993170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45" name="Цилиндр 4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NH</a:t>
              </a:r>
              <a:r>
                <a:rPr lang="en-US" sz="1400" b="1" baseline="-25000" dirty="0" smtClean="0"/>
                <a:t>4</a:t>
              </a:r>
              <a:r>
                <a:rPr lang="en-US" sz="1400" b="1" dirty="0" smtClean="0"/>
                <a:t>Cl</a:t>
              </a:r>
              <a:endParaRPr lang="ru-RU" sz="1200" b="1" baseline="-250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46706" y="3573678"/>
            <a:ext cx="863158" cy="993170"/>
            <a:chOff x="755576" y="3513788"/>
            <a:chExt cx="864096" cy="936104"/>
          </a:xfrm>
          <a:blipFill>
            <a:blip r:embed="rId7"/>
            <a:tile tx="0" ty="0" sx="100000" sy="100000" flip="none" algn="tl"/>
          </a:blipFill>
        </p:grpSpPr>
        <p:sp>
          <p:nvSpPr>
            <p:cNvPr id="48" name="Цилиндр 4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Na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S</a:t>
              </a:r>
              <a:endParaRPr lang="ru-RU" sz="1200" b="1" baseline="-250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292080" y="3573678"/>
            <a:ext cx="863158" cy="993170"/>
            <a:chOff x="755576" y="3513788"/>
            <a:chExt cx="864096" cy="936104"/>
          </a:xfrm>
          <a:blipFill>
            <a:blip r:embed="rId8"/>
            <a:tile tx="0" ty="0" sx="100000" sy="100000" flip="none" algn="tl"/>
          </a:blipFill>
        </p:grpSpPr>
        <p:sp>
          <p:nvSpPr>
            <p:cNvPr id="53" name="Цилиндр 52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4081" y="3854163"/>
              <a:ext cx="787087" cy="2900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NaHSO</a:t>
              </a:r>
              <a:r>
                <a:rPr lang="en-US" sz="1400" b="1" baseline="-25000" dirty="0" smtClean="0"/>
                <a:t>4</a:t>
              </a:r>
              <a:endParaRPr lang="ru-RU" sz="1200" b="1" baseline="-250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23" y="908720"/>
            <a:ext cx="693001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24" y="908720"/>
            <a:ext cx="693000" cy="27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24" y="909448"/>
            <a:ext cx="693000" cy="2772000"/>
          </a:xfrm>
          <a:prstGeom prst="rect">
            <a:avLst/>
          </a:prstGeom>
        </p:spPr>
      </p:pic>
      <p:sp useBgFill="1"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9" name="Управляющая кнопка: домой 28">
            <a:hlinkClick r:id="rId12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C 0.01146 -0.01227 0.01372 -0.01921 0.02344 -0.03426 C 0.02691 -0.03982 0.03177 -0.04884 0.03507 -0.05533 C 0.03629 -0.0581 0.03681 -0.06111 0.03837 -0.06296 C 0.04167 -0.06713 0.04618 -0.06806 0.05 -0.07107 C 0.05938 -0.08912 0.05486 -0.07963 0.06337 -0.1 C 0.06441 -0.10278 0.06667 -0.10787 0.06667 -0.10741 C 0.06997 -0.12755 0.0717 -0.12708 0.06337 -0.14421 C 0.05886 -0.16505 0.03906 -0.16158 0.0283 -0.16273 C 0.02118 -0.1669 0.01389 -0.16898 0.00677 -0.17338 C 0.00452 -0.1757 0.00243 -0.17871 -1.11111E-6 -0.18102 C -0.00156 -0.18218 -0.00364 -0.18195 -0.00503 -0.18357 C -0.00816 -0.18727 -0.01007 -0.19306 -0.01337 -0.19676 C -0.01493 -0.19838 -0.01667 -0.20023 -0.01823 -0.20185 C -0.01962 -0.21088 -0.02153 -0.21945 -0.02326 -0.22801 C -0.02239 -0.25625 -0.02483 -0.29607 -0.0033 -0.30671 C 0.00452 -0.31898 0.01476 -0.32014 0.025 -0.32454 C 0.03386 -0.32384 0.04288 -0.32408 0.05174 -0.32246 C 0.05521 -0.32153 0.06163 -0.31713 0.06163 -0.3169 C 0.06354 -0.30833 0.06337 -0.31227 0.06337 -0.3067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1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4097 -0.07408 C 0.05052 -0.08889 0.05694 -0.11366 0.06041 -0.14005 C 0.06441 -0.17014 0.06406 -0.19537 0.05937 -0.21366 L 0.0401 -0.30278 " pathEditMode="relative" rAng="-4799521" ptsTypes="FffFF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146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0.01007 -0.00185 0.02014 -0.00255 0.03003 -0.00509 C 0.0408 -0.00787 0.04965 -0.01783 0.0599 -0.02176 C 0.06701 -0.03148 0.05937 -0.02246 0.07326 -0.03125 C 0.07986 -0.03542 0.08542 -0.04306 0.09167 -0.04792 C 0.09653 -0.05162 0.10174 -0.05417 0.1066 -0.05764 C 0.11059 -0.06644 0.11476 -0.0669 0.11996 -0.07431 C 0.12483 -0.1007 0.11823 -0.06852 0.125 -0.09097 C 0.12639 -0.09583 0.1283 -0.10556 0.1283 -0.10533 C 0.12621 -0.10625 0.11892 -0.10695 0.11823 -0.11273 C 0.11788 -0.11597 0.11962 -0.11898 0.11996 -0.12222 C 0.1224 -0.14005 0.12274 -0.16204 0.12656 -0.1794 C 0.12778 -0.19931 0.12882 -0.21921 0.13003 -0.23912 C 0.13125 -0.25949 0.13663 -0.28125 0.11996 -0.28704 C 0.1066 -0.30023 0.12396 -0.28426 0.10833 -0.29421 C 0.10538 -0.2963 0.10278 -0.29931 0.1 -0.30139 C 0.09774 -0.30324 0.09549 -0.30463 0.09323 -0.30625 C 0.08576 -0.31088 0.07778 -0.31435 0.06996 -0.31829 C 0.03733 -0.31458 0.05382 -0.32454 0.04496 -0.29908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16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6285 0.294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0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44824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создании презентации использовались фотографии из Интернета.</a:t>
            </a:r>
          </a:p>
          <a:p>
            <a:r>
              <a:rPr lang="ru-RU" sz="2800" dirty="0" smtClean="0"/>
              <a:t>Картинки были обработаны в программе </a:t>
            </a:r>
            <a:r>
              <a:rPr lang="en-US" sz="2800" dirty="0" smtClean="0"/>
              <a:t>“</a:t>
            </a:r>
            <a:r>
              <a:rPr lang="en-US" sz="2800" b="1" dirty="0" err="1" smtClean="0">
                <a:solidFill>
                  <a:srgbClr val="FF0000"/>
                </a:solidFill>
              </a:rPr>
              <a:t>Mozaika</a:t>
            </a:r>
            <a:r>
              <a:rPr lang="en-US" sz="2800" dirty="0" smtClean="0"/>
              <a:t>”</a:t>
            </a:r>
            <a:r>
              <a:rPr lang="ru-RU" sz="2800" dirty="0" smtClean="0"/>
              <a:t>, см. 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seninvg07.narod.ru</a:t>
            </a:r>
            <a:r>
              <a:rPr lang="ru-RU" sz="2800" dirty="0" smtClean="0">
                <a:hlinkClick r:id="rId2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 useBgFill="1"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412776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лабораторию поступили новые химические реактивы. Помогите расставить реактивы по полкам. </a:t>
            </a:r>
          </a:p>
          <a:p>
            <a:endParaRPr lang="ru-RU" sz="2400" dirty="0" smtClean="0"/>
          </a:p>
          <a:p>
            <a:r>
              <a:rPr lang="ru-RU" sz="2400" dirty="0" smtClean="0"/>
              <a:t>Осторожно, не разбейте колбы! Если все сделано правильно, то появится картинка. </a:t>
            </a:r>
          </a:p>
          <a:p>
            <a:endParaRPr lang="ru-RU" sz="2400" dirty="0" smtClean="0"/>
          </a:p>
          <a:p>
            <a:r>
              <a:rPr lang="ru-RU" sz="2400" dirty="0" smtClean="0"/>
              <a:t>Чтобы поставить нужную колбу на полку, щёлкните по ней указателем мыши. </a:t>
            </a:r>
          </a:p>
          <a:p>
            <a:endParaRPr lang="ru-RU" sz="2400" dirty="0"/>
          </a:p>
          <a:p>
            <a:r>
              <a:rPr lang="ru-RU" sz="2400" dirty="0" smtClean="0"/>
              <a:t>Если вы не помните определение класса веществ, наведите курсор на название класса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1668" y="286812"/>
            <a:ext cx="686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работе в лаборатории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0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27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неорганических веществ</a:t>
            </a:r>
            <a:endParaRPr lang="ru-RU" sz="4000" b="1" dirty="0">
              <a:solidFill>
                <a:srgbClr val="127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528" y="1772816"/>
            <a:ext cx="462916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Неорганические вещества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55576" y="2745316"/>
            <a:ext cx="201622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4C216D"/>
                </a:solidFill>
              </a:rPr>
              <a:t>Простые</a:t>
            </a:r>
            <a:endParaRPr lang="ru-RU" sz="2400" b="1" dirty="0">
              <a:solidFill>
                <a:srgbClr val="4C216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8797" y="2745316"/>
            <a:ext cx="201622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4C216D"/>
                </a:solidFill>
              </a:rPr>
              <a:t>Сложные</a:t>
            </a:r>
            <a:endParaRPr lang="ru-RU" sz="2400" b="1" dirty="0">
              <a:solidFill>
                <a:srgbClr val="4C216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1476" y="4370020"/>
            <a:ext cx="1260648" cy="337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Металлы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526855" y="3569647"/>
            <a:ext cx="1152128" cy="351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Оксиды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016976" y="4370020"/>
            <a:ext cx="1355224" cy="342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Кислоты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7488324" y="4365104"/>
            <a:ext cx="1008112" cy="337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Соли</a:t>
            </a:r>
            <a:endParaRPr lang="ru-RU" sz="2000" b="1" dirty="0"/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6228184" y="3559105"/>
            <a:ext cx="14041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571610"/>
            <a:ext cx="1512168" cy="349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Неметаллы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 flipH="1">
            <a:off x="1763688" y="2204864"/>
            <a:ext cx="648072" cy="540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5" idx="0"/>
          </p:cNvCxnSpPr>
          <p:nvPr/>
        </p:nvCxnSpPr>
        <p:spPr>
          <a:xfrm>
            <a:off x="6228184" y="2204864"/>
            <a:ext cx="668725" cy="540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 flipH="1">
            <a:off x="1223628" y="3105356"/>
            <a:ext cx="324036" cy="466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0"/>
          </p:cNvCxnSpPr>
          <p:nvPr/>
        </p:nvCxnSpPr>
        <p:spPr>
          <a:xfrm>
            <a:off x="1979712" y="3105356"/>
            <a:ext cx="792088" cy="1264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0"/>
          </p:cNvCxnSpPr>
          <p:nvPr/>
        </p:nvCxnSpPr>
        <p:spPr>
          <a:xfrm flipH="1">
            <a:off x="5694588" y="3105356"/>
            <a:ext cx="677612" cy="1264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464715" y="3105356"/>
            <a:ext cx="568679" cy="466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  <a:endCxn id="11" idx="0"/>
          </p:cNvCxnSpPr>
          <p:nvPr/>
        </p:nvCxnSpPr>
        <p:spPr>
          <a:xfrm>
            <a:off x="6896909" y="3105356"/>
            <a:ext cx="33353" cy="45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" idx="0"/>
          </p:cNvCxnSpPr>
          <p:nvPr/>
        </p:nvCxnSpPr>
        <p:spPr>
          <a:xfrm>
            <a:off x="7740352" y="3105356"/>
            <a:ext cx="252028" cy="125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Объект 4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0" y="980727"/>
            <a:ext cx="771427" cy="4500000"/>
          </a:xfrm>
        </p:spPr>
      </p:pic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126504" y="3613727"/>
            <a:ext cx="807980" cy="977478"/>
            <a:chOff x="755576" y="3513788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0300" y="3785803"/>
              <a:ext cx="634647" cy="5600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err="1" smtClean="0"/>
                <a:t>Фос</a:t>
              </a:r>
              <a:r>
                <a:rPr lang="ru-RU" sz="1600" b="1" dirty="0" smtClean="0"/>
                <a:t>-</a:t>
              </a:r>
            </a:p>
            <a:p>
              <a:pPr algn="ctr"/>
              <a:r>
                <a:rPr lang="ru-RU" sz="1600" b="1" dirty="0" smtClean="0"/>
                <a:t>фор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67878" y="3605127"/>
            <a:ext cx="807980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1270" y="3897200"/>
              <a:ext cx="732707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Медь</a:t>
              </a:r>
              <a:endParaRPr lang="ru-RU" sz="16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619672" y="3603895"/>
            <a:ext cx="901625" cy="977478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8959" y="3780480"/>
              <a:ext cx="746472" cy="5600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600" b="1" dirty="0" err="1" smtClean="0"/>
                <a:t>Амми</a:t>
              </a:r>
              <a:r>
                <a:rPr lang="ru-RU" sz="1600" b="1" dirty="0" smtClean="0"/>
                <a:t>-</a:t>
              </a:r>
            </a:p>
            <a:p>
              <a:pPr algn="ctr"/>
              <a:r>
                <a:rPr lang="ru-RU" sz="1600" b="1" dirty="0" err="1" smtClean="0"/>
                <a:t>ак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95536" y="3605127"/>
            <a:ext cx="807980" cy="977478"/>
            <a:chOff x="755576" y="3513788"/>
            <a:chExt cx="864096" cy="936104"/>
          </a:xfrm>
          <a:blipFill>
            <a:blip r:embed="rId7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585" y="3911938"/>
              <a:ext cx="693082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Вода</a:t>
              </a:r>
              <a:endParaRPr lang="ru-RU" sz="16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785118" y="3613727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8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97200"/>
              <a:ext cx="650076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Сера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74" y="980728"/>
            <a:ext cx="771427" cy="450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01" y="980728"/>
            <a:ext cx="771427" cy="4500000"/>
          </a:xfrm>
          <a:prstGeom prst="rect">
            <a:avLst/>
          </a:prstGeom>
        </p:spPr>
      </p:pic>
      <p:sp>
        <p:nvSpPr>
          <p:cNvPr id="49" name="Капля 48"/>
          <p:cNvSpPr/>
          <p:nvPr/>
        </p:nvSpPr>
        <p:spPr>
          <a:xfrm rot="10175687" flipV="1">
            <a:off x="1231372" y="5877273"/>
            <a:ext cx="1138775" cy="576064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3398490" y="5956686"/>
            <a:ext cx="1138775" cy="576064"/>
          </a:xfrm>
          <a:prstGeom prst="teardrop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12" action="ppaction://hlinksldjump" tooltip="Простые вещества состоят из атомов одного элемента"/>
          </p:cNvPr>
          <p:cNvSpPr txBox="1"/>
          <p:nvPr/>
        </p:nvSpPr>
        <p:spPr>
          <a:xfrm>
            <a:off x="875077" y="476672"/>
            <a:ext cx="5187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вещества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8" name="Управляющая кнопка: домой 7">
            <a:hlinkClick r:id="rId13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09253 0.24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16 L 0.07917 -0.05533 C 0.09618 -0.06667 0.11007 -0.09074 0.1184 -0.11783 C 0.12778 -0.14931 0.12969 -0.17709 0.12344 -0.20139 L 0.09757 -0.31389 " pathEditMode="relative" rAng="-4078344" ptsTypes="FffFF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1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11406 0.03773 C -0.16528 0.05532 -0.24826 -0.02778 -0.26441 -0.11343 L -0.30087 -0.30393 " pathEditMode="relative" rAng="9944477" ptsTypes="FfFF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5" y="-15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8577 -0.30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-1541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354809" y="3578303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8017" y="3785803"/>
              <a:ext cx="559217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363948" y="3591185"/>
            <a:ext cx="807980" cy="977478"/>
            <a:chOff x="755576" y="3513788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1270" y="3897200"/>
              <a:ext cx="578074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SiO</a:t>
              </a:r>
              <a:r>
                <a:rPr lang="en-US" sz="1600" b="1" baseline="-25000" dirty="0" smtClean="0"/>
                <a:t>2</a:t>
              </a:r>
              <a:endParaRPr lang="ru-RU" sz="16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9167" y="3591185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8959" y="3780480"/>
              <a:ext cx="746472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AlBr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383968" y="3606730"/>
            <a:ext cx="807980" cy="977478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585" y="3911938"/>
              <a:ext cx="693082" cy="324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NaCl</a:t>
              </a:r>
              <a:endParaRPr lang="ru-RU" sz="16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387457" y="3591185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97200"/>
              <a:ext cx="571217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CaO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1282040" y="5877271"/>
            <a:ext cx="1138775" cy="576064"/>
          </a:xfrm>
          <a:prstGeom prst="teardrop">
            <a:avLst/>
          </a:prstGeom>
          <a:solidFill>
            <a:srgbClr val="E58FDB"/>
          </a:soli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3398490" y="5956686"/>
            <a:ext cx="1138775" cy="57606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4427984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5924009" y="5877272"/>
            <a:ext cx="1138775" cy="576064"/>
          </a:xfrm>
          <a:prstGeom prst="teardrop">
            <a:avLst/>
          </a:prstGeom>
          <a:solidFill>
            <a:srgbClr val="84C2CA"/>
          </a:solidFill>
          <a:ln>
            <a:solidFill>
              <a:srgbClr val="84C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2" y="957846"/>
            <a:ext cx="1980000" cy="1182857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2" y="2140703"/>
            <a:ext cx="1980000" cy="1242000"/>
          </a:xfrm>
          <a:prstGeom prst="rect">
            <a:avLst/>
          </a:prstGeom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2" y="3382703"/>
            <a:ext cx="1980000" cy="1242000"/>
          </a:xfrm>
          <a:prstGeom prst="rect">
            <a:avLst/>
          </a:prstGeom>
        </p:spPr>
      </p:pic>
      <p:sp>
        <p:nvSpPr>
          <p:cNvPr id="4" name="TextBox 3">
            <a:hlinkClick r:id="rId12" action="ppaction://hlinksldjump" tooltip="Состоят из атомов двух элементов, один из которых кислород в степени окисления -2"/>
          </p:cNvPr>
          <p:cNvSpPr txBox="1"/>
          <p:nvPr/>
        </p:nvSpPr>
        <p:spPr>
          <a:xfrm>
            <a:off x="2191948" y="573125"/>
            <a:ext cx="2066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Оксиды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12343 0.2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07 0.26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1157 L 0.09583 -0.0456 C 0.1125 -0.05718 0.12639 -0.08172 0.13455 -0.10903 C 0.1441 -0.14051 0.14635 -0.16829 0.14028 -0.19283 L 0.11597 -0.30533 " pathEditMode="relative" rAng="-4078344" ptsTypes="FffFF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405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-0.12309 0.0412 C -0.1776 0.05972 -0.26615 -0.02454 -0.28247 -0.1132 L -0.32014 -0.30996 " pathEditMode="relative" rAng="9944477" ptsTypes="FfFF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1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3386 -0.3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15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06614 0.250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469721" y="3622426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1829" y="3854480"/>
              <a:ext cx="747931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CO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0" cy="977478"/>
            <a:chOff x="3023959" y="3541726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363" y="3927853"/>
              <a:ext cx="805289" cy="294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SO</a:t>
              </a:r>
              <a:r>
                <a:rPr lang="en-US" sz="1400" b="1" baseline="-25000" dirty="0" smtClean="0"/>
                <a:t>4</a:t>
              </a:r>
              <a:endParaRPr lang="ru-RU" sz="14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7984" y="3606730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8958" y="3780480"/>
              <a:ext cx="830712" cy="294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Ca</a:t>
              </a:r>
              <a:r>
                <a:rPr lang="en-US" sz="1400" b="1" dirty="0" smtClean="0"/>
                <a:t>(OH)</a:t>
              </a:r>
              <a:r>
                <a:rPr lang="en-US" sz="1400" b="1" baseline="-25000" dirty="0" smtClean="0"/>
                <a:t>2</a:t>
              </a:r>
              <a:endParaRPr lang="ru-RU" sz="14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9270" y="3606734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501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Na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SO</a:t>
              </a:r>
              <a:r>
                <a:rPr lang="en-US" sz="1400" b="1" baseline="-25000" dirty="0" smtClean="0"/>
                <a:t>4</a:t>
              </a:r>
              <a:endParaRPr lang="ru-RU" sz="1400" b="1" dirty="0"/>
            </a:p>
            <a:p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49614" y="3606730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97200"/>
              <a:ext cx="511215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HCl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5372266" y="6041229"/>
            <a:ext cx="1138775" cy="576064"/>
          </a:xfrm>
          <a:prstGeom prst="teardrop">
            <a:avLst/>
          </a:prstGeom>
          <a:solidFill>
            <a:srgbClr val="E58FDB"/>
          </a:soli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398411" y="5759347"/>
            <a:ext cx="1138775" cy="57606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1436428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HNO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31" y="836712"/>
            <a:ext cx="1497009" cy="936104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31" y="1772816"/>
            <a:ext cx="1497600" cy="93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40" y="842432"/>
            <a:ext cx="1497600" cy="936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31" y="1772342"/>
            <a:ext cx="1497600" cy="936474"/>
          </a:xfrm>
          <a:prstGeom prst="rect">
            <a:avLst/>
          </a:prstGeom>
        </p:spPr>
      </p:pic>
      <p:sp>
        <p:nvSpPr>
          <p:cNvPr id="7" name="TextBox 6">
            <a:hlinkClick r:id="rId13" action="ppaction://hlinksldjump" tooltip="Состоят из атома(ов) водорода и кислотного остатка"/>
          </p:cNvPr>
          <p:cNvSpPr txBox="1"/>
          <p:nvPr/>
        </p:nvSpPr>
        <p:spPr>
          <a:xfrm>
            <a:off x="2244408" y="620688"/>
            <a:ext cx="2483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Кислоты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4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417 0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07 0.26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1134 L 0.03125 -0.1162 C 0.04375 -0.14583 0.04254 -0.17824 0.03368 -0.20532 C 0.02344 -0.23819 0.00764 -0.25903 -0.01701 -0.26643 L -0.12673 -0.30879 " pathEditMode="relative" rAng="-28379938" ptsTypes="FffFF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5556 -0.30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3472 -4.81481E-6 L 0.03472 -0.04537 L 0.06944 -0.04537 L 0.06944 -0.09074 L 0.10434 -0.09074 L 0.10434 -0.13587 L 0.13906 -0.13587 L 0.13906 -0.18125 L 0.17395 -0.18125 L 0.17395 -0.22638 L 0.20868 -0.22638 L 0.20868 -0.27175 L 0.24357 -0.27175 L 0.24357 -0.31666 " pathEditMode="relative" rAng="0" ptsTypes="FFFFFFFFFFFFFFF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6771 -0.09699 L -0.00173 -0.1669 L 0.09028 -0.30718 L -0.17083 -0.3173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469721" y="3622426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8713" y="3869217"/>
              <a:ext cx="774164" cy="2800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Fe(OH)</a:t>
              </a:r>
              <a:r>
                <a:rPr lang="ru-RU" sz="1300" b="1" baseline="-25000" dirty="0" smtClean="0"/>
                <a:t>2</a:t>
              </a:r>
              <a:endParaRPr lang="ru-RU" sz="13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1" cy="977478"/>
            <a:chOff x="3023959" y="3541726"/>
            <a:chExt cx="864097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2259" y="3927852"/>
              <a:ext cx="825797" cy="2800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b="1" dirty="0" err="1" smtClean="0"/>
                <a:t>Ca</a:t>
              </a:r>
              <a:r>
                <a:rPr lang="en-US" sz="1300" b="1" dirty="0" smtClean="0"/>
                <a:t>(OH)</a:t>
              </a:r>
              <a:r>
                <a:rPr lang="en-US" sz="1300" b="1" baseline="-25000" dirty="0" smtClean="0"/>
                <a:t>2</a:t>
              </a:r>
              <a:endParaRPr lang="ru-RU" sz="13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389605" y="3584962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4167" y="3918046"/>
              <a:ext cx="626912" cy="294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CuO</a:t>
              </a:r>
              <a:endParaRPr lang="ru-RU" sz="14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485618" y="3598940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7342" y="3912375"/>
              <a:ext cx="793826" cy="294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Na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SO</a:t>
              </a:r>
              <a:r>
                <a:rPr lang="en-US" sz="1400" b="1" baseline="-25000" dirty="0" smtClean="0"/>
                <a:t>4</a:t>
              </a:r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2403" y="3622426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0304" y="3867431"/>
              <a:ext cx="394641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HI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1206401" y="5840476"/>
            <a:ext cx="1138775" cy="576064"/>
          </a:xfrm>
          <a:prstGeom prst="teardrop">
            <a:avLst/>
          </a:prstGeom>
          <a:solidFill>
            <a:srgbClr val="FF0505"/>
          </a:soli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3652202" y="5975371"/>
            <a:ext cx="1138775" cy="57606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4429645" y="3584962"/>
            <a:ext cx="807980" cy="977478"/>
          </a:xfrm>
          <a:prstGeom prst="can">
            <a:avLst>
              <a:gd name="adj" fmla="val 2670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NaOH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6518963" y="6127771"/>
            <a:ext cx="1138775" cy="576064"/>
          </a:xfrm>
          <a:prstGeom prst="teardrop">
            <a:avLst/>
          </a:prstGeom>
          <a:solidFill>
            <a:srgbClr val="574E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90" y="922412"/>
            <a:ext cx="8572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55" y="922412"/>
            <a:ext cx="857250" cy="342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45" y="922412"/>
            <a:ext cx="842010" cy="3429000"/>
          </a:xfrm>
          <a:prstGeom prst="rect">
            <a:avLst/>
          </a:prstGeom>
        </p:spPr>
      </p:pic>
      <p:sp>
        <p:nvSpPr>
          <p:cNvPr id="4" name="TextBox 3">
            <a:hlinkClick r:id="rId12" action="ppaction://hlinksldjump" tooltip="Состоят из атома металла и одной или нескольких ОН групп."/>
          </p:cNvPr>
          <p:cNvSpPr txBox="1"/>
          <p:nvPr/>
        </p:nvSpPr>
        <p:spPr>
          <a:xfrm>
            <a:off x="2167487" y="548680"/>
            <a:ext cx="2856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322687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742514" y="6158751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75 0.2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12639 0.28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8386 -0.3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-154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7.40741E-7 L 0.07066 -0.09051 L 0.00122 -0.15579 L 0.09323 -0.28657 L -0.16788 -0.2963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1481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6597 -0.00787 -0.11493 -0.02754 -0.11493 -0.04305 C -0.11493 -0.05717 -0.06701 -0.06782 -0.00295 -0.06782 C 0.06094 -0.06782 0.11493 -0.05717 0.11493 -0.04305 C 0.11493 -0.02754 0.05903 -0.02361 -0.00503 -0.03379 C -0.06805 -0.0456 -0.11493 -0.06504 -0.11493 -0.07963 C -0.11493 -0.09375 -0.06597 -0.10532 -0.00295 -0.10532 C 0.06094 -0.10532 0.11493 -0.09375 0.11493 -0.07963 C 0.11493 -0.06504 0.05903 -0.06111 -0.00399 -0.07176 C -0.06805 -0.08194 -0.11493 -0.10162 -0.11493 -0.11574 C -0.11493 -0.13125 -0.06597 -0.14305 -0.00208 -0.14305 C 0.06094 -0.14305 0.11493 -0.13125 0.11493 -0.11574 C 0.11493 -0.10278 0.05903 -0.09884 -0.00399 -0.1081 C -0.06701 -0.11829 -0.11493 -0.13912 -0.11493 -0.15347 C -0.11493 -0.16782 -0.06493 -0.1794 -0.00208 -0.1794 C 0.06302 -0.1794 0.11493 -0.16782 0.11493 -0.15347 C 0.11493 -0.13912 0.06007 -0.13518 -0.00295 -0.14583 C -0.06597 -0.15602 -0.11493 -0.17546 -0.11493 -0.19004 C -0.11493 -0.20555 -0.06493 -0.21597 -0.00104 -0.21597 C 0.06302 -0.21597 0.11493 -0.20417 0.11493 -0.19004 C 0.11493 -0.17546 0.06007 -0.17153 -0.00295 -0.18217 C -0.06597 -0.19236 -0.11493 -0.21319 -0.11493 -0.22639 C -0.11493 -0.24051 -0.06406 -0.25231 -0.00104 -0.25231 C 0.06302 -0.25231 0.11493 -0.24051 0.11493 -0.22639 C 0.11493 -0.21319 0.06094 -0.20949 -0.00295 -0.21852 C -0.06597 -0.2287 -0.11493 -0.24954 -0.11493 -0.26412 C -0.11493 -0.27685 -0.06406 -0.28981 -2.22222E-6 -0.28981 C 0.06406 -0.28981 0.11493 -0.27824 0.11493 -0.26412 C 0.11493 -0.24954 0.06094 -0.2456 -0.00208 -0.25625 C -0.06493 -0.26667 -0.11597 -0.28588 -0.11493 -0.30046 C -0.11406 -0.31458 -0.06406 -0.325 -2.22222E-6 -0.325 C 0.06406 -0.325 0.11493 -0.31342 0.11493 -0.2993 C 0.11493 -0.28588 0.06302 -0.28217 -2.22222E-6 -0.29375 " pathEditMode="relative" rAng="0" ptsTypes="fffffffffffffffffffffffffffffffff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2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58385 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469721" y="3622426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9326" y="3854480"/>
              <a:ext cx="692934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/>
                <a:t>NaHS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0" cy="977478"/>
            <a:chOff x="3023959" y="3541726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363" y="3927853"/>
              <a:ext cx="805289" cy="2800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NH</a:t>
              </a:r>
              <a:r>
                <a:rPr lang="en-US" sz="1300" b="1" baseline="-25000" dirty="0" smtClean="0"/>
                <a:t>4</a:t>
              </a:r>
              <a:r>
                <a:rPr lang="en-US" sz="1300" b="1" dirty="0" smtClean="0"/>
                <a:t>NO</a:t>
              </a:r>
              <a:r>
                <a:rPr lang="en-US" sz="1300" b="1" baseline="-25000" dirty="0" smtClean="0"/>
                <a:t>3</a:t>
              </a:r>
              <a:endParaRPr lang="ru-RU" sz="13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27984" y="3606730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8958" y="3780480"/>
              <a:ext cx="830712" cy="294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Ca</a:t>
              </a:r>
              <a:r>
                <a:rPr lang="en-US" sz="1400" b="1" dirty="0" smtClean="0"/>
                <a:t>(OH)</a:t>
              </a:r>
              <a:r>
                <a:rPr lang="en-US" sz="1400" b="1" baseline="-25000" dirty="0" smtClean="0"/>
                <a:t>2</a:t>
              </a:r>
              <a:endParaRPr lang="ru-RU" sz="14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9270" y="3606734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53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ZnO</a:t>
              </a:r>
              <a:endParaRPr lang="ru-RU" sz="1600" b="1" dirty="0"/>
            </a:p>
            <a:p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49614" y="3606730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97200"/>
              <a:ext cx="514644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S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6079927" y="6041229"/>
            <a:ext cx="1138775" cy="576064"/>
          </a:xfrm>
          <a:prstGeom prst="teardrop">
            <a:avLst/>
          </a:prstGeom>
          <a:solidFill>
            <a:srgbClr val="E58FDB"/>
          </a:soli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1398411" y="5759347"/>
            <a:ext cx="1138775" cy="57606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1436428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ZnCl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3893428" y="6041231"/>
            <a:ext cx="1138775" cy="576064"/>
          </a:xfrm>
          <a:prstGeom prst="teardrop">
            <a:avLst/>
          </a:prstGeom>
          <a:gradFill>
            <a:gsLst>
              <a:gs pos="0">
                <a:srgbClr val="FFF200"/>
              </a:gs>
              <a:gs pos="34000">
                <a:srgbClr val="FF7A00"/>
              </a:gs>
              <a:gs pos="68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13" y="836712"/>
            <a:ext cx="779623" cy="3510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6" y="836712"/>
            <a:ext cx="780007" cy="3512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43" y="838240"/>
            <a:ext cx="779623" cy="3510725"/>
          </a:xfrm>
          <a:prstGeom prst="rect">
            <a:avLst/>
          </a:prstGeom>
        </p:spPr>
      </p:pic>
      <p:sp>
        <p:nvSpPr>
          <p:cNvPr id="4" name="TextBox 3">
            <a:hlinkClick r:id="rId12" action="ppaction://hlinksldjump" tooltip="Состоят из атомов металла и кислотного остатка"/>
          </p:cNvPr>
          <p:cNvSpPr txBox="1"/>
          <p:nvPr/>
        </p:nvSpPr>
        <p:spPr>
          <a:xfrm>
            <a:off x="2490967" y="836712"/>
            <a:ext cx="1365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956376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312408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417 0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7673 0.25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6337 -0.3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154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1996 -4.81481E-6 L 0.01996 -0.04467 L 0.03993 -0.04467 L 0.03993 -0.08819 L 0.06024 -0.08819 L 0.06024 -0.13194 L 0.08038 -0.13194 L 0.08038 -0.17569 L 0.10069 -0.17569 L 0.10069 -0.21944 L 0.121 -0.21944 L 0.121 -0.26319 L 0.14131 -0.26319 L 0.14131 -0.30601 " pathEditMode="relative" rAng="0" ptsTypes="FFFFFFFFFFFFFFF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15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6823 -0.09375 L -0.00173 -0.16134 L 0.09098 -0.29699 L -0.17187 -0.30671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153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4739 0.2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258465" y="4581373"/>
            <a:ext cx="6192688" cy="43204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42403" y="3574481"/>
            <a:ext cx="807980" cy="977478"/>
            <a:chOff x="755576" y="3515574"/>
            <a:chExt cx="864096" cy="936104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Цилиндр 22"/>
            <p:cNvSpPr/>
            <p:nvPr/>
          </p:nvSpPr>
          <p:spPr>
            <a:xfrm>
              <a:off x="755576" y="3515574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9611" y="3854480"/>
              <a:ext cx="672362" cy="3242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Na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63473" y="3603895"/>
            <a:ext cx="807980" cy="977478"/>
            <a:chOff x="3023959" y="3541726"/>
            <a:chExt cx="864096" cy="936104"/>
          </a:xfrm>
          <a:blipFill>
            <a:blip r:embed="rId4"/>
            <a:tile tx="0" ty="0" sx="100000" sy="100000" flip="none" algn="tl"/>
          </a:blipFill>
        </p:grpSpPr>
        <p:sp>
          <p:nvSpPr>
            <p:cNvPr id="29" name="Цилиндр 28"/>
            <p:cNvSpPr/>
            <p:nvPr/>
          </p:nvSpPr>
          <p:spPr>
            <a:xfrm>
              <a:off x="3023959" y="3541726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3363" y="3927853"/>
              <a:ext cx="805289" cy="2800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b="1" dirty="0" err="1" smtClean="0"/>
                <a:t>MgO</a:t>
              </a:r>
              <a:endParaRPr lang="ru-RU" sz="13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411193" y="3574481"/>
            <a:ext cx="901625" cy="977478"/>
            <a:chOff x="755576" y="3513788"/>
            <a:chExt cx="864096" cy="936104"/>
          </a:xfrm>
          <a:blipFill>
            <a:blip r:embed="rId5"/>
            <a:tile tx="0" ty="0" sx="100000" sy="100000" flip="none" algn="tl"/>
          </a:blipFill>
        </p:grpSpPr>
        <p:sp>
          <p:nvSpPr>
            <p:cNvPr id="35" name="Цилиндр 34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7381" y="3842305"/>
              <a:ext cx="580484" cy="294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NO</a:t>
              </a:r>
              <a:endParaRPr lang="ru-RU" sz="14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42260" y="3582668"/>
            <a:ext cx="807980" cy="977479"/>
            <a:chOff x="755576" y="3513788"/>
            <a:chExt cx="864096" cy="936104"/>
          </a:xfrm>
          <a:blipFill>
            <a:blip r:embed="rId6"/>
            <a:tile tx="0" ty="0" sx="100000" sy="100000" flip="none" algn="tl"/>
          </a:blipFill>
        </p:grpSpPr>
        <p:sp>
          <p:nvSpPr>
            <p:cNvPr id="38" name="Цилиндр 37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4081" y="3854163"/>
              <a:ext cx="787087" cy="53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CrO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  <a:p>
              <a:endParaRPr lang="ru-RU" sz="14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49614" y="3606730"/>
            <a:ext cx="807980" cy="977478"/>
            <a:chOff x="755576" y="3513788"/>
            <a:chExt cx="864096" cy="936104"/>
          </a:xfrm>
        </p:grpSpPr>
        <p:sp>
          <p:nvSpPr>
            <p:cNvPr id="41" name="Цилиндр 40"/>
            <p:cNvSpPr/>
            <p:nvPr/>
          </p:nvSpPr>
          <p:spPr>
            <a:xfrm>
              <a:off x="755576" y="3513788"/>
              <a:ext cx="864096" cy="936104"/>
            </a:xfrm>
            <a:prstGeom prst="can">
              <a:avLst>
                <a:gd name="adj" fmla="val 26707"/>
              </a:avLst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870" y="3897200"/>
              <a:ext cx="689506" cy="32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Cr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3</a:t>
              </a:r>
              <a:endParaRPr lang="ru-RU" sz="1600" b="1" dirty="0"/>
            </a:p>
          </p:txBody>
        </p:sp>
      </p:grpSp>
      <p:sp>
        <p:nvSpPr>
          <p:cNvPr id="43" name="Куб 42"/>
          <p:cNvSpPr/>
          <p:nvPr/>
        </p:nvSpPr>
        <p:spPr>
          <a:xfrm>
            <a:off x="746393" y="2492896"/>
            <a:ext cx="5134958" cy="288032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0175687" flipV="1">
            <a:off x="1449859" y="5794013"/>
            <a:ext cx="1138775" cy="576064"/>
          </a:xfrm>
          <a:prstGeom prst="teardrop">
            <a:avLst/>
          </a:prstGeom>
          <a:solidFill>
            <a:srgbClr val="E58FDB"/>
          </a:solidFill>
          <a:ln>
            <a:solidFill>
              <a:srgbClr val="E58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0175687" flipV="1">
            <a:off x="6418338" y="6041228"/>
            <a:ext cx="1138775" cy="576064"/>
          </a:xfrm>
          <a:prstGeom prst="teardrop">
            <a:avLst/>
          </a:prstGeom>
          <a:solidFill>
            <a:srgbClr val="FF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4462815" y="3598941"/>
            <a:ext cx="807980" cy="977478"/>
          </a:xfrm>
          <a:prstGeom prst="can">
            <a:avLst>
              <a:gd name="adj" fmla="val 2670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CrO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Капля 26"/>
          <p:cNvSpPr/>
          <p:nvPr/>
        </p:nvSpPr>
        <p:spPr>
          <a:xfrm rot="10175687" flipV="1">
            <a:off x="4028729" y="6041227"/>
            <a:ext cx="1138775" cy="576064"/>
          </a:xfrm>
          <a:prstGeom prst="teardrop">
            <a:avLst/>
          </a:prstGeom>
          <a:pattFill prst="lgConfetti">
            <a:fgClr>
              <a:srgbClr val="127422"/>
            </a:fgClr>
            <a:bgClr>
              <a:schemeClr val="bg1"/>
            </a:bgClr>
          </a:pattFill>
          <a:ln>
            <a:solidFill>
              <a:srgbClr val="127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226695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9" y="2055978"/>
            <a:ext cx="2268000" cy="952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74" y="2975425"/>
            <a:ext cx="2268000" cy="952941"/>
          </a:xfrm>
          <a:prstGeom prst="rect">
            <a:avLst/>
          </a:prstGeom>
        </p:spPr>
      </p:pic>
      <p:sp>
        <p:nvSpPr>
          <p:cNvPr id="7" name="TextBox 6">
            <a:hlinkClick r:id="rId12" action="ppaction://hlinksldjump" tooltip="Оксиды металлов в степени окисления +1, +2, кроме цинка и бериллия"/>
          </p:cNvPr>
          <p:cNvSpPr txBox="1"/>
          <p:nvPr/>
        </p:nvSpPr>
        <p:spPr>
          <a:xfrm>
            <a:off x="1559157" y="764704"/>
            <a:ext cx="466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B85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оксиды</a:t>
            </a:r>
            <a:endParaRPr lang="ru-RU" sz="4400" b="1" i="1" dirty="0">
              <a:solidFill>
                <a:srgbClr val="B85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460432" y="6165305"/>
            <a:ext cx="504056" cy="5095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Управляющая кнопка: домой 31">
            <a:hlinkClick r:id="rId13" action="ppaction://hlinksldjump" highlightClick="1"/>
          </p:cNvPr>
          <p:cNvSpPr/>
          <p:nvPr/>
        </p:nvSpPr>
        <p:spPr>
          <a:xfrm>
            <a:off x="7783887" y="6165305"/>
            <a:ext cx="471479" cy="5095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417 0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10538 0.27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24514 -0.3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15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6823 -0.09375 L -0.00173 -0.16134 L 0.09098 -0.29699 L -0.17187 -0.3067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153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3941 0.280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-0.0217 -0.00601 -0.03993 -0.02106 -0.06163 -0.02708 C -0.06875 -0.03194 -0.0757 -0.03263 -0.08334 -0.03611 C -0.08976 -0.04259 -0.09653 -0.04583 -0.1033 -0.05162 C -0.10521 -0.05902 -0.11163 -0.07222 -0.11163 -0.07199 C -0.11424 -0.08564 -0.11858 -0.09768 -0.11337 -0.11273 C -0.11077 -0.1199 -0.1033 -0.12152 -0.09827 -0.12615 C -0.0934 -0.13032 -0.08698 -0.13263 -0.0816 -0.13518 C -0.07778 -0.1368 -0.0757 -0.14351 -0.0717 -0.14421 C -0.05886 -0.14652 -0.04618 -0.14861 -0.03334 -0.15092 C -0.01337 -0.16412 -0.00209 -0.16342 0.0217 -0.16666 C 0.02708 -0.17152 0.03229 -0.17291 0.03837 -0.17546 C 0.0566 -0.19259 0.02899 -0.16527 0.0467 -0.18912 C 0.04791 -0.19074 0.05017 -0.19027 0.05173 -0.19143 C 0.05764 -0.19537 0.06545 -0.20625 0.0684 -0.21157 C 0.07621 -0.22546 0.07101 -0.21712 0.08177 -0.23194 C 0.08281 -0.23356 0.08507 -0.23657 0.08507 -0.23634 C 0.08628 -0.24189 0.08993 -0.24652 0.0901 -0.25231 C 0.09062 -0.26342 0.08976 -0.275 0.08837 -0.28611 C 0.08732 -0.2949 0.07743 -0.30069 0.07344 -0.30625 C 0.07205 -0.3081 0.07135 -0.31111 0.06996 -0.31296 C 0.06198 -0.32384 0.05173 -0.32777 0.04166 -0.3331 C 0.01875 -0.33171 0.01024 -0.3375 -0.00504 -0.3243 C -0.00608 -0.32199 -0.00677 -0.31898 -0.00834 -0.31736 C -0.00972 -0.31597 -0.01215 -0.31689 -0.01337 -0.31527 C -0.01528 -0.31273 -0.02222 -0.29282 -0.02656 -0.29282 L -0.01667 -0.2949 " pathEditMode="relative" rAng="0" ptsTypes="fffffffffffffffffffffffff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1687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187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Классификация неорганических веществ (Репетитор – тренажер)</vt:lpstr>
      <vt:lpstr>Презентация PowerPoint</vt:lpstr>
      <vt:lpstr>Классификация неорганических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Сильные кислоты</vt:lpstr>
      <vt:lpstr>Презентация PowerPoint</vt:lpstr>
      <vt:lpstr>Средние соли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</dc:creator>
  <cp:lastModifiedBy>G</cp:lastModifiedBy>
  <cp:revision>50</cp:revision>
  <dcterms:created xsi:type="dcterms:W3CDTF">2013-04-20T14:08:45Z</dcterms:created>
  <dcterms:modified xsi:type="dcterms:W3CDTF">2013-10-30T18:58:07Z</dcterms:modified>
</cp:coreProperties>
</file>