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1" r:id="rId4"/>
    <p:sldId id="262" r:id="rId5"/>
    <p:sldId id="264" r:id="rId6"/>
    <p:sldId id="263" r:id="rId7"/>
    <p:sldId id="269" r:id="rId8"/>
    <p:sldId id="281" r:id="rId9"/>
    <p:sldId id="283" r:id="rId10"/>
    <p:sldId id="278" r:id="rId11"/>
    <p:sldId id="277" r:id="rId12"/>
    <p:sldId id="280" r:id="rId13"/>
    <p:sldId id="279" r:id="rId14"/>
    <p:sldId id="271" r:id="rId15"/>
    <p:sldId id="275" r:id="rId16"/>
    <p:sldId id="274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FF"/>
    <a:srgbClr val="66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>
        <p:scale>
          <a:sx n="53" d="100"/>
          <a:sy n="53" d="100"/>
        </p:scale>
        <p:origin x="-1344" y="-4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perspective val="30"/>
    </c:view3D>
    <c:plotArea>
      <c:layout>
        <c:manualLayout>
          <c:layoutTarget val="inner"/>
          <c:xMode val="edge"/>
          <c:yMode val="edge"/>
          <c:x val="2.339839885945786E-2"/>
          <c:y val="4.1741361322426423E-2"/>
          <c:w val="0.9532032022810849"/>
          <c:h val="0.77216009275440733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0"/>
            <c:spPr>
              <a:solidFill>
                <a:schemeClr val="accent2"/>
              </a:solidFill>
            </c:spPr>
          </c:dPt>
          <c:dPt>
            <c:idx val="1"/>
            <c:spPr>
              <a:solidFill>
                <a:srgbClr val="00B050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mtClean="0"/>
                      <a:t>27</a:t>
                    </a:r>
                    <a:endParaRPr lang="en-US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mtClean="0"/>
                      <a:t>2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ru-RU" smtClean="0"/>
                      <a:t>25</a:t>
                    </a:r>
                    <a:endParaRPr lang="en-US" dirty="0"/>
                  </a:p>
                </c:rich>
              </c:tx>
              <c:showVal val="1"/>
            </c:dLbl>
            <c:showVal val="1"/>
          </c:dLbls>
          <c:cat>
            <c:strRef>
              <c:f>Лист1!$A$2:$A$5</c:f>
              <c:strCache>
                <c:ptCount val="3"/>
                <c:pt idx="0">
                  <c:v>Не влияет</c:v>
                </c:pt>
                <c:pt idx="1">
                  <c:v>Вреден для здоровья</c:v>
                </c:pt>
                <c:pt idx="2">
                  <c:v>Устают от шума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Не влияет</c:v>
                </c:pt>
                <c:pt idx="1">
                  <c:v>Вреден для здоровья</c:v>
                </c:pt>
                <c:pt idx="2">
                  <c:v>Устают от шума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Столбец2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Не влияет</c:v>
                </c:pt>
                <c:pt idx="1">
                  <c:v>Вреден для здоровья</c:v>
                </c:pt>
                <c:pt idx="2">
                  <c:v>Устают от шума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shape val="box"/>
        <c:axId val="99530624"/>
        <c:axId val="99532160"/>
        <c:axId val="0"/>
      </c:bar3DChart>
      <c:catAx>
        <c:axId val="99530624"/>
        <c:scaling>
          <c:orientation val="minMax"/>
        </c:scaling>
        <c:axPos val="b"/>
        <c:tickLblPos val="nextTo"/>
        <c:crossAx val="99532160"/>
        <c:crosses val="autoZero"/>
        <c:auto val="1"/>
        <c:lblAlgn val="ctr"/>
        <c:lblOffset val="100"/>
      </c:catAx>
      <c:valAx>
        <c:axId val="99532160"/>
        <c:scaling>
          <c:orientation val="minMax"/>
        </c:scaling>
        <c:delete val="1"/>
        <c:axPos val="l"/>
        <c:majorGridlines/>
        <c:numFmt formatCode="General" sourceLinked="1"/>
        <c:tickLblPos val="nextTo"/>
        <c:crossAx val="99530624"/>
        <c:crosses val="autoZero"/>
        <c:crossBetween val="between"/>
      </c:valAx>
      <c:spPr>
        <a:ln>
          <a:solidFill>
            <a:schemeClr val="bg1"/>
          </a:solidFill>
        </a:ln>
      </c:spPr>
    </c:plotArea>
    <c:plotVisOnly val="1"/>
  </c:chart>
  <c:spPr>
    <a:ln>
      <a:noFill/>
    </a:ln>
  </c:spPr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29C8E-A037-4B31-87E6-7D5632F6E76A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3674-D1F3-41EC-BBA0-C719A47FD3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811627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29C8E-A037-4B31-87E6-7D5632F6E76A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3674-D1F3-41EC-BBA0-C719A47FD3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43934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29C8E-A037-4B31-87E6-7D5632F6E76A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3674-D1F3-41EC-BBA0-C719A47FD3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51038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29C8E-A037-4B31-87E6-7D5632F6E76A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3674-D1F3-41EC-BBA0-C719A47FD3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39315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29C8E-A037-4B31-87E6-7D5632F6E76A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3674-D1F3-41EC-BBA0-C719A47FD3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28208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29C8E-A037-4B31-87E6-7D5632F6E76A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3674-D1F3-41EC-BBA0-C719A47FD3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592933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29C8E-A037-4B31-87E6-7D5632F6E76A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3674-D1F3-41EC-BBA0-C719A47FD3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06591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29C8E-A037-4B31-87E6-7D5632F6E76A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3674-D1F3-41EC-BBA0-C719A47FD3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044903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29C8E-A037-4B31-87E6-7D5632F6E76A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3674-D1F3-41EC-BBA0-C719A47FD3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94274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29C8E-A037-4B31-87E6-7D5632F6E76A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3674-D1F3-41EC-BBA0-C719A47FD3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434714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29C8E-A037-4B31-87E6-7D5632F6E76A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E3674-D1F3-41EC-BBA0-C719A47FD3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895602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429C8E-A037-4B31-87E6-7D5632F6E76A}" type="datetimeFigureOut">
              <a:rPr lang="ru-RU" smtClean="0"/>
              <a:pPr/>
              <a:t>23.03.2019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6E3674-D1F3-41EC-BBA0-C719A47FD32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62329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13" Type="http://schemas.openxmlformats.org/officeDocument/2006/relationships/image" Target="../media/image25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12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11" Type="http://schemas.openxmlformats.org/officeDocument/2006/relationships/image" Target="../media/image23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52775" y="221150"/>
            <a:ext cx="926631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CC66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Путешествие по звукам</a:t>
            </a:r>
            <a:endParaRPr lang="ru-RU" sz="66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CC66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62319" y="0"/>
            <a:ext cx="47918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Научно -исследовательский проект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-649"/>
          <a:stretch>
            <a:fillRect/>
          </a:stretch>
        </p:blipFill>
        <p:spPr>
          <a:xfrm>
            <a:off x="340658" y="1398494"/>
            <a:ext cx="5132783" cy="495353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40659" y="5611904"/>
            <a:ext cx="5145741" cy="67710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900" b="1" i="1" dirty="0" smtClean="0"/>
              <a:t>Конкурс исследовательских проектов «Первоцвет»</a:t>
            </a:r>
            <a:endParaRPr lang="ru-RU" sz="1900" b="1" i="1" dirty="0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print"/>
          <a:srcRect l="26204"/>
          <a:stretch>
            <a:fillRect/>
          </a:stretch>
        </p:blipFill>
        <p:spPr bwMode="auto">
          <a:xfrm rot="5400000">
            <a:off x="7081041" y="861689"/>
            <a:ext cx="3836896" cy="4910508"/>
          </a:xfrm>
          <a:prstGeom prst="rect">
            <a:avLst/>
          </a:prstGeom>
          <a:ln w="228600" cap="sq" cmpd="thickThin">
            <a:solidFill>
              <a:srgbClr val="CC66FF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9" name="TextBox 8"/>
          <p:cNvSpPr txBox="1"/>
          <p:nvPr/>
        </p:nvSpPr>
        <p:spPr>
          <a:xfrm>
            <a:off x="5699766" y="5431776"/>
            <a:ext cx="64922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Автор: ученик 2 класса </a:t>
            </a:r>
            <a:r>
              <a:rPr lang="ru-RU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Гаджикеримов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Саид </a:t>
            </a:r>
          </a:p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МБОУ СОШ  №17 имени </a:t>
            </a:r>
            <a:r>
              <a:rPr lang="ru-RU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Казиахмедова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С.Г. </a:t>
            </a:r>
          </a:p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Руководитель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Ильясова </a:t>
            </a:r>
            <a:r>
              <a:rPr lang="ru-RU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Зарифа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Гамидовна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6744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9554"/>
            <a:ext cx="12192000" cy="686755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670585" y="0"/>
            <a:ext cx="381360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Эксперименты</a:t>
            </a:r>
            <a:endParaRPr lang="ru-RU" sz="4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7030A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13" y="4960581"/>
            <a:ext cx="118767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Линейка, струна, горло дрожали и заставляли дрожать воздух вокруг себя. Эти колебания воздуха достигли наших ушей, и мы услышали звуки.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звук - это колебания, которые распространяются пространстве.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67050" y="1272988"/>
            <a:ext cx="3375397" cy="326315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015994" y="596796"/>
            <a:ext cx="74653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 № 1- «Как возникает звук?»</a:t>
            </a:r>
          </a:p>
        </p:txBody>
      </p:sp>
      <p:pic>
        <p:nvPicPr>
          <p:cNvPr id="2050" name="Picture 2" descr="E:\Фото Саид\20190205_1321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85882" y="1272988"/>
            <a:ext cx="4643718" cy="3272117"/>
          </a:xfrm>
          <a:prstGeom prst="rect">
            <a:avLst/>
          </a:prstGeom>
          <a:noFill/>
        </p:spPr>
      </p:pic>
      <p:pic>
        <p:nvPicPr>
          <p:cNvPr id="2051" name="Picture 3" descr="E:\Фото Саид\20190205_13225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62681" y="1297391"/>
            <a:ext cx="3155578" cy="32193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05852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810" y="17886"/>
            <a:ext cx="12192000" cy="686755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427745" y="18107"/>
            <a:ext cx="96668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 № 2- «Звук передается в разных средах»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26374" y="6159549"/>
            <a:ext cx="110664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Звук распространяется в твердой, жидкой, газообразной среде.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65466" y="5731074"/>
            <a:ext cx="91391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Звук распространяется в металлах, то есть в твердых предметах.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5810" y="3194457"/>
            <a:ext cx="56473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Звук передается через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нитку и по воздуху.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287868" y="4469183"/>
            <a:ext cx="419557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Звук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распространяется в воде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 есть в жидкостях.</a:t>
            </a:r>
          </a:p>
        </p:txBody>
      </p:sp>
      <p:pic>
        <p:nvPicPr>
          <p:cNvPr id="3074" name="Picture 2" descr="E:\Фото Саид\20190205_132602.jpg"/>
          <p:cNvPicPr>
            <a:picLocks noChangeAspect="1" noChangeArrowheads="1"/>
          </p:cNvPicPr>
          <p:nvPr/>
        </p:nvPicPr>
        <p:blipFill>
          <a:blip r:embed="rId3" cstate="print"/>
          <a:srcRect b="34945"/>
          <a:stretch>
            <a:fillRect/>
          </a:stretch>
        </p:blipFill>
        <p:spPr bwMode="auto">
          <a:xfrm>
            <a:off x="3998258" y="787401"/>
            <a:ext cx="3012141" cy="2421964"/>
          </a:xfrm>
          <a:prstGeom prst="rect">
            <a:avLst/>
          </a:prstGeom>
          <a:noFill/>
        </p:spPr>
      </p:pic>
      <p:pic>
        <p:nvPicPr>
          <p:cNvPr id="3" name="Picture 2" descr="E:\Фото Саид\20190118_1428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6071" y="3639671"/>
            <a:ext cx="3621741" cy="2205317"/>
          </a:xfrm>
          <a:prstGeom prst="rect">
            <a:avLst/>
          </a:prstGeom>
          <a:noFill/>
        </p:spPr>
      </p:pic>
      <p:pic>
        <p:nvPicPr>
          <p:cNvPr id="1026" name="Picture 2" descr="G:\Фото Саид\IMG-20190303-WA000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40706" y="717177"/>
            <a:ext cx="3872753" cy="3765176"/>
          </a:xfrm>
          <a:prstGeom prst="rect">
            <a:avLst/>
          </a:prstGeom>
          <a:noFill/>
        </p:spPr>
      </p:pic>
      <p:pic>
        <p:nvPicPr>
          <p:cNvPr id="5" name="Picture 2" descr="F:\Фото Саид\САИД стакан\20190318_13170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3485" y="573741"/>
            <a:ext cx="3167903" cy="268044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184016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755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2550075" y="77282"/>
            <a:ext cx="73832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 № 3 – «Можно ли увидеть звук?»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8197" y="5479576"/>
            <a:ext cx="121919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эксперименту 3: Звуковая волна заставила подняться крупинки    сахара и изменить свое положение на пленке, также звуковая волна заставила дрожать листочек бумаги. 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 звук мы не видим.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Мы видим работу звуковых волн.</a:t>
            </a:r>
          </a:p>
        </p:txBody>
      </p:sp>
      <p:pic>
        <p:nvPicPr>
          <p:cNvPr id="1026" name="Picture 2" descr="E:\Фото Саид\IMG-20190222-WA00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2728" y="769470"/>
            <a:ext cx="5486401" cy="4609354"/>
          </a:xfrm>
          <a:prstGeom prst="roundRect">
            <a:avLst/>
          </a:prstGeom>
          <a:noFill/>
        </p:spPr>
      </p:pic>
      <p:pic>
        <p:nvPicPr>
          <p:cNvPr id="1027" name="Picture 3" descr="E:\Фото Саид\IMG-20190222-WA000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67718" y="954741"/>
            <a:ext cx="5038165" cy="4406153"/>
          </a:xfrm>
          <a:prstGeom prst="round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5731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755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Прямоугольник 1"/>
          <p:cNvSpPr/>
          <p:nvPr/>
        </p:nvSpPr>
        <p:spPr>
          <a:xfrm>
            <a:off x="2703901" y="0"/>
            <a:ext cx="65076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 № 4- характеристики звука.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27183" y="1474363"/>
            <a:ext cx="6096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/>
              <a:t> </a:t>
            </a:r>
            <a:r>
              <a:rPr lang="ru-RU" sz="2000" dirty="0" smtClean="0"/>
              <a:t>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Чем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больше высота столба воздуха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бутылке, тем ниже получается звук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который можно из неё «выдуть».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902824" y="3246845"/>
            <a:ext cx="480426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 большим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колокольчиком заключен больший объем воздуха, который начинает вибрировать после удара. Больше воздуха - больше звуковых волн, и звук громче.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990672" y="5049379"/>
            <a:ext cx="777864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эксперименту №4: звуки могут быть разной высоты: высокие – низкие; звуки могут быть иметь разную силу звучания громкие – тихие; звуки могут быть разные по звонкости, яркости: звонкие, глухие.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67709" y="951143"/>
            <a:ext cx="21034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Низкий - высокий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75393" y="847769"/>
            <a:ext cx="19393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Тихий - громкий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08453" y="5355127"/>
            <a:ext cx="19627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Звонкий - глухой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3" cstate="print"/>
          <a:srcRect l="25557"/>
          <a:stretch>
            <a:fillRect/>
          </a:stretch>
        </p:blipFill>
        <p:spPr bwMode="auto">
          <a:xfrm rot="5400000">
            <a:off x="7358230" y="1337533"/>
            <a:ext cx="1990166" cy="193279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4" cstate="print"/>
          <a:srcRect l="29440"/>
          <a:stretch>
            <a:fillRect/>
          </a:stretch>
        </p:blipFill>
        <p:spPr bwMode="auto">
          <a:xfrm rot="5400000">
            <a:off x="9448798" y="663391"/>
            <a:ext cx="2653554" cy="1972233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5" cstate="print"/>
          <a:srcRect r="31578"/>
          <a:stretch>
            <a:fillRect/>
          </a:stretch>
        </p:blipFill>
        <p:spPr bwMode="auto">
          <a:xfrm>
            <a:off x="4578894" y="1398494"/>
            <a:ext cx="2234282" cy="299421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 descr="E:\Фото Саид\20190205_13225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9234" y="2516591"/>
            <a:ext cx="3040437" cy="2826373"/>
          </a:xfrm>
          <a:prstGeom prst="round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7743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402172" y="210487"/>
            <a:ext cx="454150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660066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Практическая часть</a:t>
            </a:r>
            <a:endParaRPr lang="ru-RU" sz="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660066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77778" y="4205032"/>
            <a:ext cx="897045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Изготовленные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мной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шумелки, погремушки помогут учителям – логопедам заниматься с другими детьми, развивать их слух. Эти самодельные музыкальные инструменты можно использовать на наших концертах и мероприятиях.</a:t>
            </a:r>
          </a:p>
        </p:txBody>
      </p:sp>
      <p:pic>
        <p:nvPicPr>
          <p:cNvPr id="2050" name="Picture 2" descr="E:\Фото Саид\20190205_1318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5153" y="896471"/>
            <a:ext cx="3984313" cy="3030070"/>
          </a:xfrm>
          <a:prstGeom prst="round2SameRect">
            <a:avLst/>
          </a:prstGeom>
          <a:noFill/>
        </p:spPr>
      </p:pic>
      <p:pic>
        <p:nvPicPr>
          <p:cNvPr id="6" name="Picture 2" descr="G:\Фото Саид\20190301_1342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46494" y="896471"/>
            <a:ext cx="3406588" cy="3047999"/>
          </a:xfrm>
          <a:prstGeom prst="snip2DiagRect">
            <a:avLst/>
          </a:prstGeom>
          <a:noFill/>
        </p:spPr>
      </p:pic>
      <p:pic>
        <p:nvPicPr>
          <p:cNvPr id="2051" name="Picture 3" descr="G:\Фото Саид\20190301_13421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86164" y="285376"/>
            <a:ext cx="3801036" cy="3945965"/>
          </a:xfrm>
          <a:prstGeom prst="round2SameRect">
            <a:avLst/>
          </a:prstGeom>
          <a:noFill/>
        </p:spPr>
      </p:pic>
      <p:pic>
        <p:nvPicPr>
          <p:cNvPr id="2052" name="Picture 4" descr="G:\Фото Саид\20190301_13415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011" y="3980329"/>
            <a:ext cx="2840691" cy="2653553"/>
          </a:xfrm>
          <a:prstGeom prst="round2Same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755796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9554"/>
            <a:ext cx="12192000" cy="686755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22830" y="606763"/>
            <a:ext cx="12192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При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сборе информации и проведенных экспериментах я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выяснил,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звук – это вибрация. И источники звука – предметы, которые колеблются, т.е. дрожат или вибрируют.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130237" y="0"/>
            <a:ext cx="826489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spc="5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30A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Вывод:    </a:t>
            </a:r>
            <a:r>
              <a:rPr lang="ru-RU" sz="36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Моя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 подтвердилась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30A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3811012"/>
            <a:ext cx="1219199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ходе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нашей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узнал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полезного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нового 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звуках. Оказывается,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звуком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измеряют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глубину моря,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сваривают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металл,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сверлят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стекло,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лечат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людей, даже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стирают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белье.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дальнейшем мне хотелось бы больше узнать, как возникают звуки нашей речи. 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Сильный звук и длительный шум постепенно разрушает здоровье.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своей исследовательской работы думаю распространить среди сверстников и учащихся нашей школы, чтобы они знали:</a:t>
            </a: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Нельзя слушать слишком громкие звуки, особенно продолжительные и через наушники.</a:t>
            </a:r>
            <a:r>
              <a:rPr lang="ru-RU" sz="2400" b="1" dirty="0" smtClean="0"/>
              <a:t>  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645465" y="4764363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050" name="Picture 2" descr="E:\Фото Саид\20190205_132102.jpg"/>
          <p:cNvPicPr>
            <a:picLocks noChangeAspect="1" noChangeArrowheads="1"/>
          </p:cNvPicPr>
          <p:nvPr/>
        </p:nvPicPr>
        <p:blipFill>
          <a:blip r:embed="rId3" cstate="print"/>
          <a:srcRect t="33035"/>
          <a:stretch>
            <a:fillRect/>
          </a:stretch>
        </p:blipFill>
        <p:spPr bwMode="auto">
          <a:xfrm>
            <a:off x="8588188" y="1541929"/>
            <a:ext cx="2950789" cy="2348753"/>
          </a:xfrm>
          <a:prstGeom prst="rect">
            <a:avLst/>
          </a:prstGeom>
          <a:noFill/>
        </p:spPr>
      </p:pic>
      <p:pic>
        <p:nvPicPr>
          <p:cNvPr id="2051" name="Picture 3" descr="E:\Фото Саид\20190205_132311.jpg"/>
          <p:cNvPicPr>
            <a:picLocks noChangeAspect="1" noChangeArrowheads="1"/>
          </p:cNvPicPr>
          <p:nvPr/>
        </p:nvPicPr>
        <p:blipFill>
          <a:blip r:embed="rId4" cstate="print"/>
          <a:srcRect t="28243"/>
          <a:stretch>
            <a:fillRect/>
          </a:stretch>
        </p:blipFill>
        <p:spPr bwMode="auto">
          <a:xfrm>
            <a:off x="573743" y="1506071"/>
            <a:ext cx="2545976" cy="2384612"/>
          </a:xfrm>
          <a:prstGeom prst="rect">
            <a:avLst/>
          </a:prstGeom>
          <a:noFill/>
        </p:spPr>
      </p:pic>
      <p:pic>
        <p:nvPicPr>
          <p:cNvPr id="2052" name="Picture 4" descr="E:\Фото Саид\20190118_13443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07858" y="1882589"/>
            <a:ext cx="3281082" cy="2061882"/>
          </a:xfrm>
          <a:prstGeom prst="ellipse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891715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9554"/>
            <a:ext cx="12192000" cy="6867554"/>
          </a:xfrm>
          <a:prstGeom prst="rect">
            <a:avLst/>
          </a:prstGeom>
        </p:spPr>
      </p:pic>
      <p:pic>
        <p:nvPicPr>
          <p:cNvPr id="5" name="Picture 4" descr="E:\Фото Саид\20190118_1344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3412" y="1470212"/>
            <a:ext cx="3783106" cy="5387788"/>
          </a:xfrm>
          <a:prstGeom prst="ellipse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717512" y="0"/>
            <a:ext cx="1147448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660066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88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rgbClr val="660066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E:\Фото Саид\20190122_1246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3741" y="1362634"/>
            <a:ext cx="3711388" cy="5235390"/>
          </a:xfrm>
          <a:prstGeom prst="roundRect">
            <a:avLst/>
          </a:prstGeom>
          <a:noFill/>
        </p:spPr>
      </p:pic>
      <p:pic>
        <p:nvPicPr>
          <p:cNvPr id="4099" name="Picture 3" descr="E:\Фото Саид\IMG-20190222-WA001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1" y="1385048"/>
            <a:ext cx="3675528" cy="51591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48006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-1057" y="0"/>
            <a:ext cx="12193057" cy="68585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673289" y="-594"/>
            <a:ext cx="11200263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b="1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Основная цель</a:t>
            </a:r>
            <a:r>
              <a:rPr lang="ru-RU" sz="32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работы — ответить на вопрос: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b="1" u="sng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появляется звук, какие звуки нас окружают.</a:t>
            </a:r>
            <a:endParaRPr lang="ru-RU" sz="3200" b="1" u="sng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достижения этой цели </a:t>
            </a:r>
            <a:r>
              <a:rPr lang="ru-RU" sz="3200" dirty="0">
                <a:solidFill>
                  <a:srgbClr val="0D0D0D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32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ставил перед собой следующие </a:t>
            </a:r>
            <a:r>
              <a:rPr lang="ru-RU" sz="3200" b="1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  <a:endParaRPr lang="ru-RU" sz="32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Blip>
                <a:blip r:embed="rId4"/>
              </a:buBlip>
            </a:pPr>
            <a:r>
              <a:rPr lang="ru-RU" sz="32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Собрать материал о том, что такое звук.</a:t>
            </a:r>
            <a:endParaRPr lang="ru-RU" sz="32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Blip>
                <a:blip r:embed="rId4"/>
              </a:buBlip>
            </a:pP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Выяснить, как появляется звук.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Blip>
                <a:blip r:embed="rId4"/>
              </a:buBlip>
            </a:pP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Узнать, как мы слышим звуки.</a:t>
            </a: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Blip>
                <a:blip r:embed="rId4"/>
              </a:buBlip>
            </a:pPr>
            <a:r>
              <a:rPr lang="ru-RU" sz="3200" dirty="0" smtClean="0">
                <a:solidFill>
                  <a:srgbClr val="0D0D0D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Найти информацию о том, какие звуки бывают.</a:t>
            </a:r>
            <a:endParaRPr lang="ru-RU" sz="32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Symbol" panose="05050102010706020507" pitchFamily="18" charset="2"/>
              <a:buBlip>
                <a:blip r:embed="rId4"/>
              </a:buBlip>
            </a:pPr>
            <a:r>
              <a:rPr lang="ru-RU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Исследовать звук опытным путем.</a:t>
            </a:r>
          </a:p>
        </p:txBody>
      </p:sp>
    </p:spTree>
    <p:extLst>
      <p:ext uri="{BB962C8B-B14F-4D97-AF65-F5344CB8AC3E}">
        <p14:creationId xmlns:p14="http://schemas.microsoft.com/office/powerpoint/2010/main" xmlns="" val="3969276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3332" y="319669"/>
            <a:ext cx="4988152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Звук образуется, когда что – то дрожит. Дрожание предметов вызывает дрожание воздуха. Оно распространяется в виде волны. Звуки очень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разные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96782" y="4051494"/>
            <a:ext cx="3431457" cy="243371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452382" y="575461"/>
            <a:ext cx="57396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Чтение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книг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природе звука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899562" y="0"/>
            <a:ext cx="43095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исследования</a:t>
            </a:r>
            <a:endParaRPr lang="ru-RU" sz="3200" b="1" dirty="0">
              <a:solidFill>
                <a:srgbClr val="66006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04234" y="1028808"/>
            <a:ext cx="51783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Поиск информации  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Интернете</a:t>
            </a:r>
            <a:r>
              <a:rPr lang="ru-RU" dirty="0"/>
              <a:t>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881041" y="1471043"/>
            <a:ext cx="53320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Изготовление несложных музыкальных инструментов</a:t>
            </a:r>
            <a:r>
              <a:rPr lang="ru-RU" dirty="0" smtClean="0"/>
              <a:t>.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644326" y="2289943"/>
            <a:ext cx="27681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Опрос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педагогов.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481751" y="2697261"/>
            <a:ext cx="25622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Эксперименты.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 l="25557"/>
          <a:stretch>
            <a:fillRect/>
          </a:stretch>
        </p:blipFill>
        <p:spPr bwMode="auto">
          <a:xfrm rot="5400000">
            <a:off x="5243966" y="4001458"/>
            <a:ext cx="3254192" cy="245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 l="29440"/>
          <a:stretch>
            <a:fillRect/>
          </a:stretch>
        </p:blipFill>
        <p:spPr bwMode="auto">
          <a:xfrm rot="5400000">
            <a:off x="9377083" y="2456331"/>
            <a:ext cx="3496232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 r="31578"/>
          <a:stretch>
            <a:fillRect/>
          </a:stretch>
        </p:blipFill>
        <p:spPr bwMode="auto">
          <a:xfrm>
            <a:off x="7985483" y="2928469"/>
            <a:ext cx="2234282" cy="3275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3905244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" y="0"/>
            <a:ext cx="5459506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Звуки начали изучать ещё в далёкой древности.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Наука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звуке называется – акустика. 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по акустике были проведены в VI веке до нашей эры.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Пифагор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установил связь между высотой тона и длиной струны или трубы издающей звук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366074"/>
            <a:ext cx="5795728" cy="349192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620871" y="0"/>
            <a:ext cx="6571129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 smtClean="0"/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IV в. до н.э. древнегреческий философ и ученый Аристотель верно представил, как распространяется звук в воздухе.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87449" y="2445976"/>
            <a:ext cx="5165280" cy="4412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43949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0" y="26907"/>
            <a:ext cx="527124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Звук </a:t>
            </a:r>
            <a:r>
              <a:rPr lang="ru-RU" sz="4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это </a:t>
            </a:r>
            <a:r>
              <a:rPr lang="ru-RU" sz="4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волна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809036"/>
            <a:ext cx="4984376" cy="324816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204346" y="40749"/>
            <a:ext cx="6978126" cy="3974974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645409" y="4294515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Звук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создается коротким или долгим колебанием каких – то предметов.</a:t>
            </a:r>
          </a:p>
        </p:txBody>
      </p:sp>
      <p:pic>
        <p:nvPicPr>
          <p:cNvPr id="1026" name="Picture 2" descr="E:\Фото Саид\20190118_13442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55059" y="4141694"/>
            <a:ext cx="4751294" cy="2716306"/>
          </a:xfrm>
          <a:prstGeom prst="flowChartAlternateProcess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882400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842" y="0"/>
            <a:ext cx="12192000" cy="6858000"/>
          </a:xfrm>
          <a:prstGeom prst="rect">
            <a:avLst/>
          </a:prstGeom>
        </p:spPr>
      </p:pic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98515052"/>
              </p:ext>
            </p:extLst>
          </p:nvPr>
        </p:nvGraphicFramePr>
        <p:xfrm>
          <a:off x="0" y="13648"/>
          <a:ext cx="12187451" cy="68528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1439"/>
                <a:gridCol w="3282286"/>
                <a:gridCol w="2517512"/>
                <a:gridCol w="3576214"/>
              </a:tblGrid>
              <a:tr h="559558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Источники звука</a:t>
                      </a:r>
                    </a:p>
                    <a:p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8790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естественные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искусственные</a:t>
                      </a:r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7088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Звуки речи людей</a:t>
                      </a:r>
                    </a:p>
                    <a:p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музыкальные инструменты</a:t>
                      </a:r>
                    </a:p>
                    <a:p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117088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голоса птиц, животных</a:t>
                      </a:r>
                    </a:p>
                    <a:p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звуки работающих устройств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117088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жужжание насекомых</a:t>
                      </a:r>
                    </a:p>
                    <a:p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звуки механизмов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13481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звуки природы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(грохот грома,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шелест листьев, легкий плеск воды).</a:t>
                      </a:r>
                    </a:p>
                    <a:p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Звуки транспорта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94830" y="3223714"/>
            <a:ext cx="1016388" cy="101638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050539" y="3216134"/>
            <a:ext cx="1078174" cy="101437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87204" y="4361597"/>
            <a:ext cx="2126492" cy="106324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09596" y="5653054"/>
            <a:ext cx="1228298" cy="9118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11723" y="5711481"/>
            <a:ext cx="1382602" cy="92327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87204" y="1975360"/>
            <a:ext cx="1483019" cy="98769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51947" y="1975360"/>
            <a:ext cx="2666764" cy="98769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93833" y="3127228"/>
            <a:ext cx="2963984" cy="102832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887785" y="4331440"/>
            <a:ext cx="976079" cy="97607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31241" y="5653605"/>
            <a:ext cx="1333382" cy="91128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49617" y="5500826"/>
            <a:ext cx="1778474" cy="1133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08700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rcRect r="8225" b="10168"/>
          <a:stretch>
            <a:fillRect/>
          </a:stretch>
        </p:blipFill>
        <p:spPr>
          <a:xfrm>
            <a:off x="23018" y="0"/>
            <a:ext cx="11147006" cy="39982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926540"/>
            <a:ext cx="2886635" cy="293145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089108" y="3920914"/>
            <a:ext cx="426195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слышим ушами. </a:t>
            </a:r>
          </a:p>
          <a:p>
            <a:pPr algn="ctr"/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Ухо </a:t>
            </a:r>
            <a:r>
              <a:rPr lang="ru-RU" sz="3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приемник звуковой </a:t>
            </a:r>
            <a:r>
              <a:rPr lang="ru-RU" sz="3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волны. </a:t>
            </a:r>
            <a:endParaRPr lang="ru-RU" sz="36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C:\Users\1\AppData\Local\Microsoft\Windows\Temporary Internet Files\Content.Word\20190118_142830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48283" y="3621741"/>
            <a:ext cx="4087906" cy="2913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774814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2780397"/>
            <a:ext cx="364407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Инфразвук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воспринимают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кошки, собаки,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киты.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05765" y="3630986"/>
            <a:ext cx="1507820" cy="90864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19351" y="3688053"/>
            <a:ext cx="1328389" cy="93054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942374" y="4695259"/>
            <a:ext cx="1542422" cy="908383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3445829" y="3911613"/>
            <a:ext cx="439396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дельфины, летучие мыши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слышать ультразвуки</a:t>
            </a:r>
            <a:r>
              <a:rPr lang="ru-RU" dirty="0"/>
              <a:t>.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661489" y="4817606"/>
            <a:ext cx="1371719" cy="102421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99529" y="4894729"/>
            <a:ext cx="1080883" cy="957845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0" y="5838623"/>
            <a:ext cx="63828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Инфразвук и ультразвук используют в разных областях науки.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5576047" cy="283746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18495" y="0"/>
            <a:ext cx="3173506" cy="5934635"/>
          </a:xfrm>
          <a:prstGeom prst="rect">
            <a:avLst/>
          </a:prstGeom>
        </p:spPr>
      </p:pic>
      <p:sp>
        <p:nvSpPr>
          <p:cNvPr id="16" name="Прямоугольник 15"/>
          <p:cNvSpPr/>
          <p:nvPr/>
        </p:nvSpPr>
        <p:spPr>
          <a:xfrm>
            <a:off x="5611905" y="0"/>
            <a:ext cx="3818965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 smtClean="0"/>
          </a:p>
          <a:p>
            <a:r>
              <a:rPr lang="ru-RU" dirty="0" smtClean="0"/>
              <a:t>    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Все, что звучит громче спокойного разговора, для организма уже нагрузка.  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Непрерывный шум постепенно разрушает здоровье. </a:t>
            </a:r>
            <a:endParaRPr lang="ru-RU" sz="16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8137865" y="5903893"/>
            <a:ext cx="405413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Громкость звука измеряют в децибелах.</a:t>
            </a:r>
          </a:p>
        </p:txBody>
      </p:sp>
    </p:spTree>
    <p:extLst>
      <p:ext uri="{BB962C8B-B14F-4D97-AF65-F5344CB8AC3E}">
        <p14:creationId xmlns:p14="http://schemas.microsoft.com/office/powerpoint/2010/main" xmlns="" val="4109132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6755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250177" y="0"/>
            <a:ext cx="20890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30A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Опрос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30A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4611231"/>
            <a:ext cx="643665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3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Вывод: подтвердилось </a:t>
            </a:r>
            <a:r>
              <a:rPr lang="ru-RU" sz="3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мнение ученых о том, что непрерывный шум постепенно разрушает здоровье.</a:t>
            </a:r>
            <a:endParaRPr lang="ru-RU" sz="4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1"/>
            <a:ext cx="693868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 </a:t>
            </a:r>
            <a:r>
              <a:rPr lang="ru-RU" sz="3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громкие звуки влияют на ваше самочувствие?» </a:t>
            </a:r>
          </a:p>
          <a:p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опросе участвовало 29 </a:t>
            </a:r>
            <a:r>
              <a:rPr lang="ru-RU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учителей школы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 ответили, что длительный шум не влияет на их самочувствие;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 считают, что длительный шум вреден для их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здоровья;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учителей 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устают от длительного шума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них болит голова, они чувствуют себя утомленными. </a:t>
            </a:r>
          </a:p>
        </p:txBody>
      </p:sp>
      <p:graphicFrame>
        <p:nvGraphicFramePr>
          <p:cNvPr id="7" name="Диаграмма 6"/>
          <p:cNvGraphicFramePr/>
          <p:nvPr/>
        </p:nvGraphicFramePr>
        <p:xfrm>
          <a:off x="6221506" y="468654"/>
          <a:ext cx="5970494" cy="63893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3219922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757</TotalTime>
  <Words>839</Words>
  <Application>Microsoft Office PowerPoint</Application>
  <PresentationFormat>Произвольный</PresentationFormat>
  <Paragraphs>114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Учитель</dc:creator>
  <cp:lastModifiedBy>1</cp:lastModifiedBy>
  <cp:revision>64</cp:revision>
  <dcterms:created xsi:type="dcterms:W3CDTF">2016-04-11T17:41:26Z</dcterms:created>
  <dcterms:modified xsi:type="dcterms:W3CDTF">2019-03-23T17:55:17Z</dcterms:modified>
</cp:coreProperties>
</file>