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7"/>
  </p:notesMasterIdLst>
  <p:sldIdLst>
    <p:sldId id="256" r:id="rId2"/>
    <p:sldId id="339" r:id="rId3"/>
    <p:sldId id="315" r:id="rId4"/>
    <p:sldId id="337" r:id="rId5"/>
    <p:sldId id="265" r:id="rId6"/>
    <p:sldId id="392" r:id="rId7"/>
    <p:sldId id="259" r:id="rId8"/>
    <p:sldId id="336" r:id="rId9"/>
    <p:sldId id="304" r:id="rId10"/>
    <p:sldId id="393" r:id="rId11"/>
    <p:sldId id="391" r:id="rId12"/>
    <p:sldId id="273" r:id="rId13"/>
    <p:sldId id="320" r:id="rId14"/>
    <p:sldId id="353" r:id="rId15"/>
    <p:sldId id="350" r:id="rId16"/>
    <p:sldId id="404" r:id="rId17"/>
    <p:sldId id="417" r:id="rId18"/>
    <p:sldId id="277" r:id="rId19"/>
    <p:sldId id="363" r:id="rId20"/>
    <p:sldId id="405" r:id="rId21"/>
    <p:sldId id="276" r:id="rId22"/>
    <p:sldId id="415" r:id="rId23"/>
    <p:sldId id="351" r:id="rId24"/>
    <p:sldId id="281" r:id="rId25"/>
    <p:sldId id="355" r:id="rId26"/>
    <p:sldId id="354" r:id="rId27"/>
    <p:sldId id="356" r:id="rId28"/>
    <p:sldId id="283" r:id="rId29"/>
    <p:sldId id="359" r:id="rId30"/>
    <p:sldId id="421" r:id="rId31"/>
    <p:sldId id="422" r:id="rId32"/>
    <p:sldId id="423" r:id="rId33"/>
    <p:sldId id="424" r:id="rId34"/>
    <p:sldId id="425" r:id="rId35"/>
    <p:sldId id="426" r:id="rId36"/>
    <p:sldId id="427" r:id="rId37"/>
    <p:sldId id="428" r:id="rId38"/>
    <p:sldId id="429" r:id="rId39"/>
    <p:sldId id="432" r:id="rId40"/>
    <p:sldId id="327" r:id="rId41"/>
    <p:sldId id="420" r:id="rId42"/>
    <p:sldId id="411" r:id="rId43"/>
    <p:sldId id="430" r:id="rId44"/>
    <p:sldId id="431" r:id="rId45"/>
    <p:sldId id="433" r:id="rId46"/>
    <p:sldId id="406" r:id="rId47"/>
    <p:sldId id="407" r:id="rId48"/>
    <p:sldId id="408" r:id="rId49"/>
    <p:sldId id="409" r:id="rId50"/>
    <p:sldId id="436" r:id="rId51"/>
    <p:sldId id="346" r:id="rId52"/>
    <p:sldId id="394" r:id="rId53"/>
    <p:sldId id="396" r:id="rId54"/>
    <p:sldId id="398" r:id="rId55"/>
    <p:sldId id="399" r:id="rId56"/>
    <p:sldId id="400" r:id="rId57"/>
    <p:sldId id="401" r:id="rId58"/>
    <p:sldId id="402" r:id="rId59"/>
    <p:sldId id="418" r:id="rId60"/>
    <p:sldId id="297" r:id="rId61"/>
    <p:sldId id="419" r:id="rId62"/>
    <p:sldId id="435" r:id="rId63"/>
    <p:sldId id="434" r:id="rId64"/>
    <p:sldId id="389" r:id="rId65"/>
    <p:sldId id="390" r:id="rId6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A3AFF379-1079-4BFF-B48D-4AEB58C97246}">
          <p14:sldIdLst>
            <p14:sldId id="256"/>
            <p14:sldId id="389"/>
            <p14:sldId id="390"/>
            <p14:sldId id="339"/>
            <p14:sldId id="315"/>
            <p14:sldId id="337"/>
            <p14:sldId id="392"/>
            <p14:sldId id="259"/>
            <p14:sldId id="336"/>
            <p14:sldId id="304"/>
            <p14:sldId id="393"/>
            <p14:sldId id="391"/>
            <p14:sldId id="350"/>
            <p14:sldId id="404"/>
            <p14:sldId id="277"/>
            <p14:sldId id="363"/>
            <p14:sldId id="405"/>
            <p14:sldId id="276"/>
            <p14:sldId id="351"/>
            <p14:sldId id="273"/>
            <p14:sldId id="320"/>
            <p14:sldId id="353"/>
            <p14:sldId id="281"/>
            <p14:sldId id="355"/>
            <p14:sldId id="354"/>
            <p14:sldId id="356"/>
            <p14:sldId id="282"/>
            <p14:sldId id="283"/>
            <p14:sldId id="265"/>
            <p14:sldId id="395"/>
            <p14:sldId id="346"/>
            <p14:sldId id="394"/>
            <p14:sldId id="396"/>
            <p14:sldId id="398"/>
            <p14:sldId id="399"/>
            <p14:sldId id="400"/>
            <p14:sldId id="401"/>
            <p14:sldId id="402"/>
          </p14:sldIdLst>
        </p14:section>
        <p14:section name="Раздел без заголовка" id="{4A998177-6DC6-4B92-B224-23991F6629A4}">
          <p14:sldIdLst>
            <p14:sldId id="406"/>
            <p14:sldId id="407"/>
            <p14:sldId id="409"/>
            <p14:sldId id="411"/>
            <p14:sldId id="410"/>
            <p14:sldId id="408"/>
            <p14:sldId id="359"/>
            <p14:sldId id="371"/>
            <p14:sldId id="388"/>
            <p14:sldId id="297"/>
            <p14:sldId id="327"/>
            <p14:sldId id="376"/>
            <p14:sldId id="377"/>
            <p14:sldId id="378"/>
            <p14:sldId id="387"/>
            <p14:sldId id="300"/>
            <p14:sldId id="309"/>
            <p14:sldId id="381"/>
            <p14:sldId id="379"/>
            <p14:sldId id="385"/>
            <p14:sldId id="412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0033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8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6164935720010395"/>
          <c:y val="5.4056384557238532E-2"/>
          <c:w val="0.68347714348206468"/>
          <c:h val="0.82745688038995058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 категории 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4ED-47B1-89D2-57038128111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соответствие 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4ED-47B1-89D2-57038128111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первая  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4ED-47B1-89D2-57038128111B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высшая 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2400" b="1" dirty="0" smtClean="0"/>
                      <a:t>16</a:t>
                    </a:r>
                    <a:endParaRPr lang="en-US" sz="2400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4ED-47B1-89D2-57038128111B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4ED-47B1-89D2-57038128111B}"/>
            </c:ext>
          </c:extLst>
        </c:ser>
        <c:axId val="103737600"/>
        <c:axId val="103751680"/>
      </c:barChart>
      <c:catAx>
        <c:axId val="103737600"/>
        <c:scaling>
          <c:orientation val="minMax"/>
        </c:scaling>
        <c:axPos val="l"/>
        <c:numFmt formatCode="General" sourceLinked="0"/>
        <c:tickLblPos val="nextTo"/>
        <c:crossAx val="103751680"/>
        <c:crosses val="autoZero"/>
        <c:auto val="1"/>
        <c:lblAlgn val="ctr"/>
        <c:lblOffset val="100"/>
      </c:catAx>
      <c:valAx>
        <c:axId val="103751680"/>
        <c:scaling>
          <c:orientation val="minMax"/>
        </c:scaling>
        <c:axPos val="b"/>
        <c:majorGridlines/>
        <c:numFmt formatCode="General" sourceLinked="1"/>
        <c:tickLblPos val="nextTo"/>
        <c:crossAx val="103737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5442366579177613"/>
          <c:y val="0.77975696097004055"/>
          <c:w val="0.77304547001069379"/>
          <c:h val="0.16592243157236619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800"/>
            </a:pPr>
            <a:r>
              <a:rPr lang="en-US" dirty="0"/>
              <a:t> 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2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/>
                      <a:t>46 (74%) 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4BD-4BBD-914E-C942D9DEEED8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 </a:t>
                    </a:r>
                    <a:r>
                      <a:rPr lang="en-US" sz="1800" b="1"/>
                      <a:t>16</a:t>
                    </a:r>
                    <a:r>
                      <a:rPr lang="en-US" sz="1800" b="1" baseline="0"/>
                      <a:t> (26%) </a:t>
                    </a:r>
                    <a:endParaRPr lang="en-US" b="1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4BD-4BBD-914E-C942D9DEEED8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Высшее </c:v>
                </c:pt>
                <c:pt idx="1">
                  <c:v>Средне/спец.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46</c:v>
                </c:pt>
                <c:pt idx="1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4BD-4BBD-914E-C942D9DEEED8}"/>
            </c:ext>
          </c:extLst>
        </c:ser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2400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 b="1"/>
            </a:pPr>
            <a:endParaRPr lang="ru-RU"/>
          </a:p>
        </c:txPr>
      </c:legendEntry>
      <c:layout>
        <c:manualLayout>
          <c:xMode val="edge"/>
          <c:yMode val="edge"/>
          <c:x val="0.64232240156180631"/>
          <c:y val="0.34132867990837046"/>
          <c:w val="0.35767759843819424"/>
          <c:h val="0.41318510662474933"/>
        </c:manualLayout>
      </c:layout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zero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4785444192357311"/>
          <c:y val="5.6439199589533091E-2"/>
          <c:w val="0.75637159761809791"/>
          <c:h val="0.80256097413169658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dLbls>
            <c:showVal val="1"/>
          </c:dLbls>
          <c:cat>
            <c:strRef>
              <c:f>Лист1!$A$2:$A$10</c:f>
              <c:strCache>
                <c:ptCount val="9"/>
                <c:pt idx="0">
                  <c:v>физика</c:v>
                </c:pt>
                <c:pt idx="1">
                  <c:v>обществознание</c:v>
                </c:pt>
                <c:pt idx="2">
                  <c:v>история</c:v>
                </c:pt>
                <c:pt idx="3">
                  <c:v>биология</c:v>
                </c:pt>
                <c:pt idx="4">
                  <c:v>химия</c:v>
                </c:pt>
                <c:pt idx="5">
                  <c:v>литература</c:v>
                </c:pt>
                <c:pt idx="6">
                  <c:v>матем (проф)</c:v>
                </c:pt>
                <c:pt idx="7">
                  <c:v>информатика</c:v>
                </c:pt>
                <c:pt idx="8">
                  <c:v>англ яз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</c:v>
                </c:pt>
                <c:pt idx="1">
                  <c:v>7</c:v>
                </c:pt>
                <c:pt idx="2">
                  <c:v>1</c:v>
                </c:pt>
                <c:pt idx="3">
                  <c:v>7</c:v>
                </c:pt>
                <c:pt idx="4">
                  <c:v>5</c:v>
                </c:pt>
                <c:pt idx="5">
                  <c:v>1</c:v>
                </c:pt>
                <c:pt idx="6">
                  <c:v>4</c:v>
                </c:pt>
                <c:pt idx="7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dLbls>
            <c:showVal val="1"/>
          </c:dLbls>
          <c:cat>
            <c:strRef>
              <c:f>Лист1!$A$2:$A$10</c:f>
              <c:strCache>
                <c:ptCount val="9"/>
                <c:pt idx="0">
                  <c:v>физика</c:v>
                </c:pt>
                <c:pt idx="1">
                  <c:v>обществознание</c:v>
                </c:pt>
                <c:pt idx="2">
                  <c:v>история</c:v>
                </c:pt>
                <c:pt idx="3">
                  <c:v>биология</c:v>
                </c:pt>
                <c:pt idx="4">
                  <c:v>химия</c:v>
                </c:pt>
                <c:pt idx="5">
                  <c:v>литература</c:v>
                </c:pt>
                <c:pt idx="6">
                  <c:v>матем (проф)</c:v>
                </c:pt>
                <c:pt idx="7">
                  <c:v>информатика</c:v>
                </c:pt>
                <c:pt idx="8">
                  <c:v>англ яз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4</c:v>
                </c:pt>
                <c:pt idx="1">
                  <c:v>14</c:v>
                </c:pt>
                <c:pt idx="2">
                  <c:v>10</c:v>
                </c:pt>
                <c:pt idx="3">
                  <c:v>2</c:v>
                </c:pt>
                <c:pt idx="4">
                  <c:v>3</c:v>
                </c:pt>
                <c:pt idx="5">
                  <c:v>0</c:v>
                </c:pt>
                <c:pt idx="6">
                  <c:v>7</c:v>
                </c:pt>
                <c:pt idx="7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</c:v>
                </c:pt>
              </c:strCache>
            </c:strRef>
          </c:tx>
          <c:dLbls>
            <c:showVal val="1"/>
          </c:dLbls>
          <c:cat>
            <c:strRef>
              <c:f>Лист1!$A$2:$A$10</c:f>
              <c:strCache>
                <c:ptCount val="9"/>
                <c:pt idx="0">
                  <c:v>физика</c:v>
                </c:pt>
                <c:pt idx="1">
                  <c:v>обществознание</c:v>
                </c:pt>
                <c:pt idx="2">
                  <c:v>история</c:v>
                </c:pt>
                <c:pt idx="3">
                  <c:v>биология</c:v>
                </c:pt>
                <c:pt idx="4">
                  <c:v>химия</c:v>
                </c:pt>
                <c:pt idx="5">
                  <c:v>литература</c:v>
                </c:pt>
                <c:pt idx="6">
                  <c:v>матем (проф)</c:v>
                </c:pt>
                <c:pt idx="7">
                  <c:v>информатика</c:v>
                </c:pt>
                <c:pt idx="8">
                  <c:v>англ яз</c:v>
                </c:pt>
              </c:strCache>
            </c:strRef>
          </c:cat>
          <c:val>
            <c:numRef>
              <c:f>Лист1!$D$2:$D$10</c:f>
              <c:numCache>
                <c:formatCode>General</c:formatCode>
                <c:ptCount val="9"/>
                <c:pt idx="0">
                  <c:v>3</c:v>
                </c:pt>
                <c:pt idx="1">
                  <c:v>9</c:v>
                </c:pt>
                <c:pt idx="2">
                  <c:v>8</c:v>
                </c:pt>
                <c:pt idx="3">
                  <c:v>17</c:v>
                </c:pt>
                <c:pt idx="4">
                  <c:v>12</c:v>
                </c:pt>
                <c:pt idx="5">
                  <c:v>0</c:v>
                </c:pt>
                <c:pt idx="6">
                  <c:v>5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</c:ser>
        <c:axId val="104990592"/>
        <c:axId val="104992128"/>
      </c:barChart>
      <c:catAx>
        <c:axId val="104990592"/>
        <c:scaling>
          <c:orientation val="minMax"/>
        </c:scaling>
        <c:axPos val="l"/>
        <c:tickLblPos val="nextTo"/>
        <c:crossAx val="104992128"/>
        <c:crosses val="autoZero"/>
        <c:auto val="1"/>
        <c:lblAlgn val="ctr"/>
        <c:lblOffset val="100"/>
      </c:catAx>
      <c:valAx>
        <c:axId val="104992128"/>
        <c:scaling>
          <c:orientation val="minMax"/>
        </c:scaling>
        <c:axPos val="b"/>
        <c:majorGridlines/>
        <c:numFmt formatCode="General" sourceLinked="1"/>
        <c:tickLblPos val="nextTo"/>
        <c:crossAx val="104990592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1467191601049855"/>
          <c:y val="6.6676774098889807E-2"/>
          <c:w val="0.7967528798483523"/>
          <c:h val="0.6280614923134658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dLbls>
            <c:showVal val="1"/>
          </c:dLbls>
          <c:cat>
            <c:strRef>
              <c:f>Лист1!$A$2:$A$10</c:f>
              <c:strCache>
                <c:ptCount val="9"/>
                <c:pt idx="0">
                  <c:v>русский язык</c:v>
                </c:pt>
                <c:pt idx="1">
                  <c:v>математика </c:v>
                </c:pt>
                <c:pt idx="2">
                  <c:v>физика </c:v>
                </c:pt>
                <c:pt idx="3">
                  <c:v>химия</c:v>
                </c:pt>
                <c:pt idx="4">
                  <c:v>биология</c:v>
                </c:pt>
                <c:pt idx="5">
                  <c:v>обществознание</c:v>
                </c:pt>
                <c:pt idx="6">
                  <c:v>история</c:v>
                </c:pt>
                <c:pt idx="7">
                  <c:v>география</c:v>
                </c:pt>
                <c:pt idx="8">
                  <c:v>литература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77</c:v>
                </c:pt>
                <c:pt idx="1">
                  <c:v>55</c:v>
                </c:pt>
                <c:pt idx="2">
                  <c:v>0</c:v>
                </c:pt>
                <c:pt idx="3">
                  <c:v>50</c:v>
                </c:pt>
                <c:pt idx="4">
                  <c:v>31</c:v>
                </c:pt>
                <c:pt idx="5">
                  <c:v>26</c:v>
                </c:pt>
                <c:pt idx="6">
                  <c:v>21</c:v>
                </c:pt>
                <c:pt idx="7">
                  <c:v>9</c:v>
                </c:pt>
                <c:pt idx="8">
                  <c:v>66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dLbls>
            <c:showVal val="1"/>
          </c:dLbls>
          <c:cat>
            <c:strRef>
              <c:f>Лист1!$A$2:$A$10</c:f>
              <c:strCache>
                <c:ptCount val="9"/>
                <c:pt idx="0">
                  <c:v>русский язык</c:v>
                </c:pt>
                <c:pt idx="1">
                  <c:v>математика </c:v>
                </c:pt>
                <c:pt idx="2">
                  <c:v>физика </c:v>
                </c:pt>
                <c:pt idx="3">
                  <c:v>химия</c:v>
                </c:pt>
                <c:pt idx="4">
                  <c:v>биология</c:v>
                </c:pt>
                <c:pt idx="5">
                  <c:v>обществознание</c:v>
                </c:pt>
                <c:pt idx="6">
                  <c:v>история</c:v>
                </c:pt>
                <c:pt idx="7">
                  <c:v>география</c:v>
                </c:pt>
                <c:pt idx="8">
                  <c:v>литература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52</c:v>
                </c:pt>
                <c:pt idx="1">
                  <c:v>59</c:v>
                </c:pt>
                <c:pt idx="2">
                  <c:v>25</c:v>
                </c:pt>
                <c:pt idx="3">
                  <c:v>87</c:v>
                </c:pt>
                <c:pt idx="4">
                  <c:v>77</c:v>
                </c:pt>
                <c:pt idx="5">
                  <c:v>37</c:v>
                </c:pt>
                <c:pt idx="6">
                  <c:v>45</c:v>
                </c:pt>
                <c:pt idx="7">
                  <c:v>42</c:v>
                </c:pt>
                <c:pt idx="8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</c:v>
                </c:pt>
              </c:strCache>
            </c:strRef>
          </c:tx>
          <c:dLbls>
            <c:showVal val="1"/>
          </c:dLbls>
          <c:cat>
            <c:strRef>
              <c:f>Лист1!$A$2:$A$10</c:f>
              <c:strCache>
                <c:ptCount val="9"/>
                <c:pt idx="0">
                  <c:v>русский язык</c:v>
                </c:pt>
                <c:pt idx="1">
                  <c:v>математика </c:v>
                </c:pt>
                <c:pt idx="2">
                  <c:v>физика </c:v>
                </c:pt>
                <c:pt idx="3">
                  <c:v>химия</c:v>
                </c:pt>
                <c:pt idx="4">
                  <c:v>биология</c:v>
                </c:pt>
                <c:pt idx="5">
                  <c:v>обществознание</c:v>
                </c:pt>
                <c:pt idx="6">
                  <c:v>история</c:v>
                </c:pt>
                <c:pt idx="7">
                  <c:v>география</c:v>
                </c:pt>
                <c:pt idx="8">
                  <c:v>литература</c:v>
                </c:pt>
              </c:strCache>
            </c:strRef>
          </c:cat>
          <c:val>
            <c:numRef>
              <c:f>Лист1!$D$2:$D$10</c:f>
              <c:numCache>
                <c:formatCode>General</c:formatCode>
                <c:ptCount val="9"/>
                <c:pt idx="0">
                  <c:v>81</c:v>
                </c:pt>
                <c:pt idx="1">
                  <c:v>69</c:v>
                </c:pt>
                <c:pt idx="2">
                  <c:v>100</c:v>
                </c:pt>
                <c:pt idx="3">
                  <c:v>100</c:v>
                </c:pt>
                <c:pt idx="4">
                  <c:v>68</c:v>
                </c:pt>
                <c:pt idx="5">
                  <c:v>18</c:v>
                </c:pt>
                <c:pt idx="6">
                  <c:v>87</c:v>
                </c:pt>
                <c:pt idx="7">
                  <c:v>48</c:v>
                </c:pt>
                <c:pt idx="8">
                  <c:v>0</c:v>
                </c:pt>
              </c:numCache>
            </c:numRef>
          </c:val>
        </c:ser>
        <c:axId val="108599936"/>
        <c:axId val="108609920"/>
      </c:barChart>
      <c:catAx>
        <c:axId val="108599936"/>
        <c:scaling>
          <c:orientation val="minMax"/>
        </c:scaling>
        <c:axPos val="b"/>
        <c:tickLblPos val="nextTo"/>
        <c:crossAx val="108609920"/>
        <c:crosses val="autoZero"/>
        <c:auto val="1"/>
        <c:lblAlgn val="ctr"/>
        <c:lblOffset val="100"/>
      </c:catAx>
      <c:valAx>
        <c:axId val="108609920"/>
        <c:scaling>
          <c:orientation val="minMax"/>
        </c:scaling>
        <c:axPos val="l"/>
        <c:majorGridlines/>
        <c:numFmt formatCode="General" sourceLinked="1"/>
        <c:tickLblPos val="nextTo"/>
        <c:crossAx val="10859993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6FD2AE-25D4-43E4-A196-0ED5C52EE776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0C1C2F-DDC6-4F60-AFC8-91A95B132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C1C2F-DDC6-4F60-AFC8-91A95B132ED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:\Секретарь\ТТ\Фото МБОУ СОШ № 17\20170808_1032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3786190"/>
            <a:ext cx="7772400" cy="119970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5500702"/>
            <a:ext cx="878225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Анализ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МБОУ </a:t>
            </a:r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СОш</a:t>
            </a:r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№17 </a:t>
            </a: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за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2017-2018 </a:t>
            </a:r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учебный год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F:\ПЕДСОВЕТ АВГУСТ\fon_s_perom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b="3125"/>
          <a:stretch>
            <a:fillRect/>
          </a:stretch>
        </p:blipFill>
        <p:spPr bwMode="auto">
          <a:xfrm>
            <a:off x="-142908" y="-14290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858180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Распределение педагогов по </a:t>
            </a:r>
            <a:r>
              <a:rPr lang="ru-RU" sz="2400" dirty="0" smtClean="0"/>
              <a:t> образованию</a:t>
            </a:r>
            <a:endParaRPr lang="ru-RU" sz="24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785786" y="1571588"/>
          <a:ext cx="7572428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ПЕДСОВЕТ АВГУСТ\fon_s_perom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77724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Характеристика ученического коллектива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1643050"/>
            <a:ext cx="7772400" cy="500066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sz="2400" dirty="0" smtClean="0"/>
              <a:t>На начало 2017 – 2018 учебного  года в школе обучалось 714 учащихся: 34 класса – комплекта. </a:t>
            </a:r>
          </a:p>
          <a:p>
            <a:pPr algn="l"/>
            <a:r>
              <a:rPr lang="ru-RU" sz="2400" dirty="0" smtClean="0"/>
              <a:t>Прибыло 23, выбыло – 17. </a:t>
            </a:r>
          </a:p>
          <a:p>
            <a:pPr algn="l"/>
            <a:r>
              <a:rPr lang="ru-RU" sz="2400" b="1" dirty="0" smtClean="0"/>
              <a:t>Начальная школа 1 – 4 классы – 334 учащиеся</a:t>
            </a:r>
          </a:p>
          <a:p>
            <a:pPr algn="l"/>
            <a:r>
              <a:rPr lang="ru-RU" sz="2400" b="1" dirty="0" smtClean="0"/>
              <a:t>Основная школа 5 – 9 классы  – 334  уч-ся,</a:t>
            </a:r>
          </a:p>
          <a:p>
            <a:pPr algn="l"/>
            <a:r>
              <a:rPr lang="ru-RU" sz="2400" b="1" dirty="0" smtClean="0"/>
              <a:t>Старшая школа 10 – 11 – 46 уч-ся. </a:t>
            </a:r>
            <a:endParaRPr lang="ru-RU" sz="2400" dirty="0" smtClean="0"/>
          </a:p>
          <a:p>
            <a:pPr algn="l"/>
            <a:r>
              <a:rPr lang="ru-RU" sz="2400" dirty="0" smtClean="0"/>
              <a:t>На конец года – 721 учащихся.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l"/>
            <a:r>
              <a:rPr lang="ru-RU" sz="2400" b="1" dirty="0" smtClean="0">
                <a:solidFill>
                  <a:srgbClr val="FF0000"/>
                </a:solidFill>
              </a:rPr>
              <a:t>Переведены условно:</a:t>
            </a:r>
          </a:p>
          <a:p>
            <a:pPr algn="l"/>
            <a:r>
              <a:rPr lang="ru-RU" sz="2400" dirty="0" smtClean="0"/>
              <a:t>   1 класс – </a:t>
            </a:r>
            <a:r>
              <a:rPr lang="ru-RU" sz="2400" dirty="0" err="1" smtClean="0"/>
              <a:t>Мурсалова</a:t>
            </a:r>
            <a:r>
              <a:rPr lang="ru-RU" sz="2400" dirty="0" smtClean="0"/>
              <a:t> А., </a:t>
            </a:r>
            <a:r>
              <a:rPr lang="ru-RU" sz="2400" dirty="0" err="1" smtClean="0"/>
              <a:t>Кандаев</a:t>
            </a:r>
            <a:r>
              <a:rPr lang="ru-RU" sz="2400" dirty="0" smtClean="0"/>
              <a:t> И., Курбанов А., </a:t>
            </a:r>
          </a:p>
          <a:p>
            <a:pPr algn="l"/>
            <a:r>
              <a:rPr lang="ru-RU" sz="2400" dirty="0" smtClean="0"/>
              <a:t>   3 класс – Набиев А., </a:t>
            </a:r>
          </a:p>
          <a:p>
            <a:pPr algn="l"/>
            <a:r>
              <a:rPr lang="ru-RU" sz="2400" dirty="0" smtClean="0"/>
              <a:t>   8 класс – </a:t>
            </a:r>
            <a:r>
              <a:rPr lang="ru-RU" sz="2400" dirty="0" err="1" smtClean="0"/>
              <a:t>Гамидов</a:t>
            </a:r>
            <a:r>
              <a:rPr lang="ru-RU" sz="2400" dirty="0" smtClean="0"/>
              <a:t> И., Ахмедов М.</a:t>
            </a:r>
          </a:p>
          <a:p>
            <a:pPr algn="l"/>
            <a:r>
              <a:rPr lang="ru-RU" sz="2400" dirty="0" smtClean="0"/>
              <a:t>   10 класс – Ахмедов А. </a:t>
            </a:r>
          </a:p>
          <a:p>
            <a:pPr algn="l"/>
            <a:r>
              <a:rPr lang="ru-RU" sz="2400" b="1" dirty="0" smtClean="0">
                <a:solidFill>
                  <a:srgbClr val="FF0000"/>
                </a:solidFill>
              </a:rPr>
              <a:t>Организация надомного обучения: </a:t>
            </a:r>
          </a:p>
          <a:p>
            <a:pPr algn="l"/>
            <a:r>
              <a:rPr lang="ru-RU" sz="2400" dirty="0" smtClean="0"/>
              <a:t>   1 класс – </a:t>
            </a:r>
            <a:r>
              <a:rPr lang="ru-RU" sz="2400" dirty="0" err="1" smtClean="0"/>
              <a:t>Рабаданов</a:t>
            </a:r>
            <a:r>
              <a:rPr lang="ru-RU" sz="2400" dirty="0" smtClean="0"/>
              <a:t> Мухаммед</a:t>
            </a:r>
          </a:p>
          <a:p>
            <a:pPr algn="l"/>
            <a:r>
              <a:rPr lang="ru-RU" sz="2400" dirty="0" smtClean="0"/>
              <a:t>   4 класс – Ахмедов </a:t>
            </a:r>
            <a:r>
              <a:rPr lang="ru-RU" sz="2400" dirty="0" err="1" smtClean="0"/>
              <a:t>Умар</a:t>
            </a:r>
            <a:r>
              <a:rPr lang="ru-RU" sz="2400" dirty="0" smtClean="0"/>
              <a:t> </a:t>
            </a:r>
          </a:p>
          <a:p>
            <a:pPr algn="l"/>
            <a:r>
              <a:rPr lang="ru-RU" sz="2400" dirty="0" smtClean="0"/>
              <a:t>   5 класс – </a:t>
            </a:r>
            <a:r>
              <a:rPr lang="ru-RU" sz="2400" dirty="0" err="1" smtClean="0"/>
              <a:t>Насиров</a:t>
            </a:r>
            <a:r>
              <a:rPr lang="ru-RU" sz="2400" dirty="0" smtClean="0"/>
              <a:t> </a:t>
            </a:r>
            <a:r>
              <a:rPr lang="ru-RU" sz="2400" dirty="0" err="1" smtClean="0"/>
              <a:t>Намик</a:t>
            </a:r>
            <a:r>
              <a:rPr lang="ru-RU" sz="2400" dirty="0" smtClean="0"/>
              <a:t> .</a:t>
            </a:r>
          </a:p>
          <a:p>
            <a:pPr algn="l"/>
            <a:endParaRPr lang="ru-RU" sz="2400" dirty="0" smtClean="0"/>
          </a:p>
          <a:p>
            <a:pPr algn="l"/>
            <a:endParaRPr lang="ru-RU" sz="2400" dirty="0" smtClean="0"/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ПЕДСОВЕТ АВГУСТ\11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642942"/>
          </a:xfrm>
        </p:spPr>
        <p:txBody>
          <a:bodyPr>
            <a:noAutofit/>
          </a:bodyPr>
          <a:lstStyle/>
          <a:p>
            <a:pPr algn="r"/>
            <a:r>
              <a:rPr lang="ru-RU" sz="2800" dirty="0" smtClean="0"/>
              <a:t>Качественный анализ за 2017 – 2018 </a:t>
            </a:r>
            <a:r>
              <a:rPr lang="ru-RU" sz="2800" dirty="0" err="1" smtClean="0"/>
              <a:t>уч.год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1000106"/>
          <a:ext cx="8358246" cy="5500731"/>
        </p:xfrm>
        <a:graphic>
          <a:graphicData uri="http://schemas.openxmlformats.org/drawingml/2006/table">
            <a:tbl>
              <a:tblPr/>
              <a:tblGrid>
                <a:gridCol w="12746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743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735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2463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8567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041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72124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020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Отличников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Хорошистов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% качества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по параллелям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8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2-е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86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8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3-е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44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58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8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4-е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8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Начальная 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245 (без 1 классов)   38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99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28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5-е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8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6-е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28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7-е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28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8-е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28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9-е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28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Основная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336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90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28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28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28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Средняя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6294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Итого по школе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632 </a:t>
                      </a: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(без 1 классов)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33,3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ПЕДСОВЕТ АВГУСТ\ФОНЫ\fon_v_linejku.jpg"/>
          <p:cNvPicPr>
            <a:picLocks noChangeAspect="1" noChangeArrowheads="1"/>
          </p:cNvPicPr>
          <p:nvPr/>
        </p:nvPicPr>
        <p:blipFill>
          <a:blip r:embed="rId2" cstate="print"/>
          <a:srcRect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solidFill>
                  <a:srgbClr val="FF0000"/>
                </a:solidFill>
              </a:rPr>
              <a:t>Сравнительный анализ  качества и обученности за  3 года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77603159"/>
              </p:ext>
            </p:extLst>
          </p:nvPr>
        </p:nvGraphicFramePr>
        <p:xfrm>
          <a:off x="357158" y="1785927"/>
          <a:ext cx="8572559" cy="2979285"/>
        </p:xfrm>
        <a:graphic>
          <a:graphicData uri="http://schemas.openxmlformats.org/drawingml/2006/table">
            <a:tbl>
              <a:tblPr/>
              <a:tblGrid>
                <a:gridCol w="15001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86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286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8581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2869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1438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5725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2869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526366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Учебный год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Уровень обученности,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Уровень качества знаний, %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48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1-4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5-9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10-11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1-4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5-9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10-11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25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2015-2016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99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99,6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25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2016-2017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99,6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99,8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59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51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46,6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25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2017-2018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99</a:t>
                      </a: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,5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99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99,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5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58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34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69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54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14282" y="5211561"/>
            <a:ext cx="87868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качеству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знаний виден заметный рост на 7,4 %. Этот результат получен благодаря выпускным 11-м классам.  На 18% выше чем в прошлом году.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ПЕДСОВЕТ АВГУСТ\11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42861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 результатам 201</a:t>
            </a:r>
            <a:r>
              <a:rPr lang="en-US" dirty="0" smtClean="0"/>
              <a:t>7</a:t>
            </a:r>
            <a:r>
              <a:rPr lang="ru-RU" dirty="0" smtClean="0"/>
              <a:t>-201</a:t>
            </a:r>
            <a:r>
              <a:rPr lang="en-US" dirty="0" smtClean="0"/>
              <a:t>8 </a:t>
            </a:r>
            <a:r>
              <a:rPr lang="ru-RU" dirty="0" smtClean="0"/>
              <a:t>учебного года </a:t>
            </a: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14282" y="1714488"/>
            <a:ext cx="8643966" cy="4429156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/>
          <a:p>
            <a:pPr marL="365760" marR="0" lvl="0" indent="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ЛУЧШИЕ РЕЗУЛЬТАТЫ  выдали:</a:t>
            </a:r>
          </a:p>
          <a:p>
            <a:pPr marL="365760" marR="0" lvl="0" indent="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365760" marR="0" lvl="0" indent="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2А –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кл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 рук.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Раджабова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З.Б.</a:t>
            </a:r>
          </a:p>
          <a:p>
            <a:pPr marL="365760" marR="0" lvl="0" indent="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3А –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кл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 рук.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Каяева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Н.Д.</a:t>
            </a:r>
          </a:p>
          <a:p>
            <a:pPr marL="365760" marR="0" lvl="0" indent="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 </a:t>
            </a:r>
          </a:p>
          <a:p>
            <a:pPr marL="365760" marR="0" lvl="0" indent="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на среднем уровне –</a:t>
            </a:r>
          </a:p>
          <a:p>
            <a:pPr marL="365760" marR="0" lvl="0" indent="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365760" marR="0" lvl="0" indent="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2Г –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кл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 рук. Рашидова А.М..</a:t>
            </a:r>
          </a:p>
          <a:p>
            <a:pPr marL="365760" marR="0" lvl="0" indent="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3В –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кл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 рук. Ибрагимова Э.А.</a:t>
            </a:r>
          </a:p>
          <a:p>
            <a:pPr marL="365760" marR="0" lvl="0" indent="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4Б –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кл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 рук. Ибрагимова Г.М.</a:t>
            </a:r>
          </a:p>
          <a:p>
            <a:pPr marL="365760" marR="0" lvl="0" indent="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4А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кл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кл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 рук. Курбанова М.М  </a:t>
            </a:r>
          </a:p>
          <a:p>
            <a:pPr marL="365760" marR="0" lvl="0" indent="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365760" marR="0" lvl="0" indent="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11-х классах 76% качества –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кл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 рук.   </a:t>
            </a:r>
          </a:p>
          <a:p>
            <a:pPr marL="365760" indent="342900">
              <a:buClr>
                <a:schemeClr val="accent1"/>
              </a:buClr>
              <a:buSzPct val="68000"/>
              <a:defRPr/>
            </a:pPr>
            <a:r>
              <a:rPr lang="ru-RU" sz="2800" dirty="0" err="1">
                <a:latin typeface="Arial" pitchFamily="34" charset="0"/>
                <a:cs typeface="Arial" pitchFamily="34" charset="0"/>
              </a:rPr>
              <a:t>Шерифова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Ш.Ф и 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Халагумаева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Н.М.</a:t>
            </a:r>
          </a:p>
          <a:p>
            <a:pPr marL="365760" marR="0" lvl="0" indent="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ru-RU" sz="2800" i="1" dirty="0" smtClean="0"/>
              <a:t>. 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ПЕДСОВЕТ АВГУСТ\fon_s_perom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Государственная итоговая аттестация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8849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57224" y="1428736"/>
            <a:ext cx="785818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Основная задача, которую ставят перед собой школа и </a:t>
            </a:r>
            <a:r>
              <a:rPr lang="ru-RU" sz="2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учителя </a:t>
            </a:r>
            <a:r>
              <a:rPr lang="ru-RU" sz="2600" b="1" dirty="0" smtClean="0"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sz="2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предметники 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 подготовке   к ГИА выпускников, это: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достижение минимального порога по русскому языку и математике в 9, 11 классах, а также по выбору в 9 классах и как следствие, получение аттестатов  всеми выпускниками основной и средней школы;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качества подготовки к ЕГЭ по предметам по выбору, обеспечивающее продолжения образования после школы.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ЕГЭ  2016 по  2018 годы </a:t>
            </a:r>
            <a:r>
              <a:rPr lang="ru-RU" sz="4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64069010"/>
              </p:ext>
            </p:extLst>
          </p:nvPr>
        </p:nvGraphicFramePr>
        <p:xfrm>
          <a:off x="142845" y="642918"/>
          <a:ext cx="8858313" cy="6212667"/>
        </p:xfrm>
        <a:graphic>
          <a:graphicData uri="http://schemas.openxmlformats.org/drawingml/2006/table">
            <a:tbl>
              <a:tblPr/>
              <a:tblGrid>
                <a:gridCol w="15437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22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222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608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8101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8308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972774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186337">
                <a:tc gridSpan="1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104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Предметы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2015-2016гг.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2016-2017гг.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2017-2018г.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004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не преодолели  минимальный порог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средний балл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не преодолели  минимальный порог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средний балл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 преодолели  минимальный порог 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средний балл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26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67,6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67,1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26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94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14,1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13,4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14,2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2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Литература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26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Информатика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354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Физика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354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Химия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62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61 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354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Биология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94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61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26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Обществознание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85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92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78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54,3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354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История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87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46,3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354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География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726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Английский язык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59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726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Математика проф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37,2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35,2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Сравнительный анализ выбираемых предметов в формате ЕГЭ </a:t>
            </a:r>
            <a:br>
              <a:rPr lang="ru-RU" sz="3600" dirty="0" smtClean="0"/>
            </a:br>
            <a:r>
              <a:rPr lang="ru-RU" sz="3600" dirty="0" smtClean="0"/>
              <a:t>представлен на рисунке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643050"/>
          <a:ext cx="8715436" cy="5214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ПЕДСОВЕТ АВГУСТ\11-3.jpg"/>
          <p:cNvPicPr>
            <a:picLocks noChangeAspect="1" noChangeArrowheads="1"/>
          </p:cNvPicPr>
          <p:nvPr/>
        </p:nvPicPr>
        <p:blipFill>
          <a:blip r:embed="rId2" cstate="print"/>
          <a:srcRect b="186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571481"/>
            <a:ext cx="8001056" cy="1000131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7000" b="1" dirty="0" smtClean="0">
                <a:solidFill>
                  <a:srgbClr val="C00000"/>
                </a:solidFill>
              </a:rPr>
              <a:t>Сравнительные результаты ЕГЭ -2018 по городу и республике: </a:t>
            </a:r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1571612"/>
          <a:ext cx="8215371" cy="3939670"/>
        </p:xfrm>
        <a:graphic>
          <a:graphicData uri="http://schemas.openxmlformats.org/drawingml/2006/table">
            <a:tbl>
              <a:tblPr/>
              <a:tblGrid>
                <a:gridCol w="12858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469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689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109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8993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8375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5725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1438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1438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64294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18352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Математика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проф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Информатика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Физика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Химия 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Биология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История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Общество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Англ. яз.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5282" marR="65282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6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РД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59</a:t>
                      </a:r>
                      <a:endParaRPr lang="ru-RU" sz="1600" dirty="0"/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40</a:t>
                      </a:r>
                      <a:endParaRPr lang="ru-RU" sz="1600" dirty="0"/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43</a:t>
                      </a:r>
                      <a:endParaRPr lang="ru-RU" sz="1600" dirty="0"/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40</a:t>
                      </a:r>
                      <a:endParaRPr lang="ru-RU" sz="1600" dirty="0"/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46</a:t>
                      </a:r>
                      <a:endParaRPr lang="ru-RU" sz="1600" dirty="0"/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46</a:t>
                      </a:r>
                      <a:endParaRPr lang="ru-RU" sz="1600" dirty="0"/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41</a:t>
                      </a:r>
                      <a:endParaRPr lang="ru-RU" sz="1600" dirty="0"/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44</a:t>
                      </a:r>
                      <a:endParaRPr lang="ru-RU" sz="1600" dirty="0"/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 54</a:t>
                      </a:r>
                      <a:endParaRPr lang="ru-RU" sz="1600" dirty="0"/>
                    </a:p>
                  </a:txBody>
                  <a:tcPr marL="65282" marR="652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Дербент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68</a:t>
                      </a:r>
                      <a:endParaRPr lang="ru-RU" sz="1600" dirty="0"/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46</a:t>
                      </a:r>
                      <a:endParaRPr lang="ru-RU" sz="1600" dirty="0"/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56</a:t>
                      </a:r>
                      <a:endParaRPr lang="ru-RU" sz="1600" dirty="0"/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45</a:t>
                      </a:r>
                      <a:endParaRPr lang="ru-RU" sz="1600" dirty="0"/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56</a:t>
                      </a:r>
                      <a:endParaRPr lang="ru-RU" sz="1600" dirty="0"/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61</a:t>
                      </a:r>
                      <a:endParaRPr lang="ru-RU" sz="1600" dirty="0"/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54</a:t>
                      </a:r>
                      <a:endParaRPr lang="ru-RU" sz="1600" dirty="0"/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65</a:t>
                      </a:r>
                      <a:endParaRPr lang="ru-RU" sz="1600" dirty="0"/>
                    </a:p>
                  </a:txBody>
                  <a:tcPr marL="65282" marR="652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134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СОШ </a:t>
                      </a:r>
                      <a:endParaRPr lang="ru-RU" sz="20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67,1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54,5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82" marR="6528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44" y="5600658"/>
            <a:ext cx="8858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По данной таблице радует, что по химии, биологии и обществознанию  результаты ЕГЭ выше, чем в городе                                  и в регионе в целом.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ПЕДСОВЕТ АВГУСТ\11-3.jpg"/>
          <p:cNvPicPr>
            <a:picLocks noChangeAspect="1" noChangeArrowheads="1"/>
          </p:cNvPicPr>
          <p:nvPr/>
        </p:nvPicPr>
        <p:blipFill>
          <a:blip r:embed="rId2" cstate="print"/>
          <a:srcRect b="186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142844" y="1571612"/>
            <a:ext cx="8786874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 результатам ЕГЭ из </a:t>
            </a:r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30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выпускников 11-х класса - 7 учащимся вручен аттестат о среднем общем образовании с отличием и медали                                         «За особые успехи в учении»: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Исрафилов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Рустам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lang="ru-RU" sz="2800" dirty="0" err="1" smtClean="0">
                <a:latin typeface="Calibri" pitchFamily="34" charset="0"/>
                <a:cs typeface="Times New Roman" pitchFamily="18" charset="0"/>
              </a:rPr>
              <a:t>Мирзеханова</a:t>
            </a:r>
            <a:r>
              <a:rPr lang="ru-RU" sz="2800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Calibri" pitchFamily="34" charset="0"/>
                <a:cs typeface="Times New Roman" pitchFamily="18" charset="0"/>
              </a:rPr>
              <a:t>Камила</a:t>
            </a:r>
            <a:endParaRPr lang="ru-RU" sz="2800" dirty="0" smtClean="0">
              <a:latin typeface="Calibri" pitchFamily="34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Муталимов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 Али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lang="ru-RU" sz="2800" baseline="0" dirty="0" smtClean="0">
                <a:latin typeface="Calibri" pitchFamily="34" charset="0"/>
                <a:cs typeface="Times New Roman" pitchFamily="18" charset="0"/>
              </a:rPr>
              <a:t>Рамазанова</a:t>
            </a:r>
            <a:r>
              <a:rPr lang="ru-RU" sz="2800" dirty="0" smtClean="0">
                <a:latin typeface="Calibri" pitchFamily="34" charset="0"/>
                <a:cs typeface="Times New Roman" pitchFamily="18" charset="0"/>
              </a:rPr>
              <a:t> Амина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Сапарова </a:t>
            </a:r>
            <a:r>
              <a:rPr lang="ru-RU" sz="2800" dirty="0" err="1" smtClean="0">
                <a:latin typeface="Calibri" pitchFamily="34" charset="0"/>
                <a:cs typeface="Times New Roman" pitchFamily="18" charset="0"/>
              </a:rPr>
              <a:t>К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алимат</a:t>
            </a:r>
            <a:endParaRPr lang="ru-RU" sz="2800" dirty="0" smtClean="0">
              <a:latin typeface="Calibri" pitchFamily="34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lang="ru-RU" sz="2800" dirty="0" smtClean="0">
                <a:latin typeface="Calibri" pitchFamily="34" charset="0"/>
                <a:cs typeface="Times New Roman" pitchFamily="18" charset="0"/>
              </a:rPr>
              <a:t>Ханахмедова Ирада </a:t>
            </a:r>
            <a:r>
              <a:rPr lang="ru-RU" dirty="0" smtClean="0">
                <a:latin typeface="Calibri" pitchFamily="34" charset="0"/>
                <a:cs typeface="Times New Roman" pitchFamily="18" charset="0"/>
              </a:rPr>
              <a:t>(биология – 90б., химия. – 80б., рус яз. – 96б)</a:t>
            </a:r>
            <a:endParaRPr lang="ru-RU" sz="2800" dirty="0" smtClean="0">
              <a:latin typeface="Calibri" pitchFamily="34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Хейиров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 Максим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642918"/>
            <a:ext cx="792961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Медалисты 2018 года</a:t>
            </a:r>
            <a:endParaRPr lang="ru-RU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ПЕДСОВЕТ АВГУСТ\fon_s_perom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b="3125"/>
          <a:stretch>
            <a:fillRect/>
          </a:stretch>
        </p:blipFill>
        <p:spPr bwMode="auto">
          <a:xfrm>
            <a:off x="0" y="-142900"/>
            <a:ext cx="9144000" cy="6858000"/>
          </a:xfrm>
          <a:prstGeom prst="rect">
            <a:avLst/>
          </a:prstGeom>
          <a:noFill/>
        </p:spPr>
      </p:pic>
      <p:sp>
        <p:nvSpPr>
          <p:cNvPr id="81922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928662" y="857232"/>
            <a:ext cx="8072494" cy="5642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66928" lvl="0" indent="-457200">
              <a:buAutoNum type="arabicPeriod"/>
            </a:pPr>
            <a:r>
              <a:rPr lang="ru-RU" sz="1800" dirty="0" smtClean="0"/>
              <a:t>Продолжить  работу по реализации ФГОС,  приоритетных проектов «Новое качество образования», создать необходимые условия для внедрения инноваций в УВП.</a:t>
            </a:r>
          </a:p>
          <a:p>
            <a:pPr marL="566928" lvl="0" indent="-457200">
              <a:buAutoNum type="arabicPeriod"/>
            </a:pPr>
            <a:r>
              <a:rPr lang="ru-RU" sz="1800" dirty="0" smtClean="0"/>
              <a:t>Совершенствовать систему мониторинга и диагностики успешности образования, уровня профессиональной компетентности  и методической подготовки учителей, продолжить работу по повышению квалификации педагогов. </a:t>
            </a:r>
          </a:p>
          <a:p>
            <a:pPr marL="566928" lvl="0" indent="-457200">
              <a:buAutoNum type="arabicPeriod"/>
            </a:pPr>
            <a:r>
              <a:rPr lang="ru-RU" sz="1800" dirty="0" smtClean="0"/>
              <a:t>Отбор и внедрение в образовательный и воспитательный процессы эффективных технологий, обеспечивающих высокий образовательный уровень учащегося, уровень его воспитанности  и познавательной активности.  </a:t>
            </a:r>
          </a:p>
          <a:p>
            <a:pPr marL="566928" lvl="0" indent="-457200">
              <a:buAutoNum type="arabicPeriod"/>
            </a:pPr>
            <a:r>
              <a:rPr lang="ru-RU" sz="1800" dirty="0" smtClean="0"/>
              <a:t>Усовершенствовать систему работы и поддержки одаренных детей, вести направленную и планомерную работу по подготовке учащихся к олимпиадам, конференциям, с последующим анализом результатов. </a:t>
            </a:r>
          </a:p>
          <a:p>
            <a:pPr marL="566928" lvl="0" indent="-457200">
              <a:buAutoNum type="arabicPeriod"/>
            </a:pPr>
            <a:r>
              <a:rPr lang="ru-RU" sz="1800" dirty="0" smtClean="0"/>
              <a:t>Расширить вовлечение родителей в процесс развития детей.</a:t>
            </a:r>
          </a:p>
          <a:p>
            <a:pPr marL="566928" lvl="0" indent="-457200">
              <a:buAutoNum type="arabicPeriod"/>
            </a:pPr>
            <a:r>
              <a:rPr lang="ru-RU" sz="1800" dirty="0" smtClean="0"/>
              <a:t>Продолжить работу  по укрепление материально-технической базы школы.</a:t>
            </a: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642942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Задачи на 2017-2018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уч.год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85818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 ОГЭ </a:t>
            </a:r>
            <a:r>
              <a:rPr lang="en-US" sz="31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</a:t>
            </a:r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2016 по  2018 годы </a:t>
            </a:r>
            <a:r>
              <a:rPr lang="ru-RU" sz="4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68394929"/>
              </p:ext>
            </p:extLst>
          </p:nvPr>
        </p:nvGraphicFramePr>
        <p:xfrm>
          <a:off x="71445" y="500042"/>
          <a:ext cx="9164094" cy="6200459"/>
        </p:xfrm>
        <a:graphic>
          <a:graphicData uri="http://schemas.openxmlformats.org/drawingml/2006/table">
            <a:tbl>
              <a:tblPr/>
              <a:tblGrid>
                <a:gridCol w="15601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04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704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279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5201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0953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7042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7975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8345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70428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927904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93521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194948">
                <a:tc gridSpan="1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49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Предметы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2015-2016гг.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2016-2017гг.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2017-2018г.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9737"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не преодолели  минимальный порог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средний балл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не преодолели  минимальный порог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средний балл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не преодолели  минимальный порог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средний балл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9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28,2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44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25,3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9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15,1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44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15,1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15,4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29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Литература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9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Информатика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09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Физика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18,2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09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Химия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23,5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23,3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509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Биология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28,4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28,2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89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Обществознание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22,5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509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История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24,2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27,7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509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География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19,1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18,7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89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Английский язык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328" marR="43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ПЕДСОВЕТ АВГУСТ\11-3.jpg"/>
          <p:cNvPicPr>
            <a:picLocks noChangeAspect="1" noChangeArrowheads="1"/>
          </p:cNvPicPr>
          <p:nvPr/>
        </p:nvPicPr>
        <p:blipFill>
          <a:blip r:embed="rId2" cstate="print"/>
          <a:srcRect b="186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554758"/>
            <a:ext cx="8715404" cy="714359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Сравнительный анализ результатов  ОГЭ </a:t>
            </a:r>
            <a:endParaRPr lang="ru-RU" sz="32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26811504"/>
              </p:ext>
            </p:extLst>
          </p:nvPr>
        </p:nvGraphicFramePr>
        <p:xfrm>
          <a:off x="214282" y="1214422"/>
          <a:ext cx="8715437" cy="3686012"/>
        </p:xfrm>
        <a:graphic>
          <a:graphicData uri="http://schemas.openxmlformats.org/drawingml/2006/table">
            <a:tbl>
              <a:tblPr/>
              <a:tblGrid>
                <a:gridCol w="911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90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0702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7232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0006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9654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9126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3910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3910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1631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1631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0181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372233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17685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617685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606976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</a:tblGrid>
              <a:tr h="462831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Годы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Русский  язык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94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Ср.б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% кач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усп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Ср.б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% кач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усп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14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2015-2016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55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98,5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14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2016-2017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59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4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2017-2018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54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81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38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ОГЭ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57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ПЕДСОВЕТ АВГУСТ\11-3.jpg"/>
          <p:cNvPicPr>
            <a:picLocks noChangeAspect="1" noChangeArrowheads="1"/>
          </p:cNvPicPr>
          <p:nvPr/>
        </p:nvPicPr>
        <p:blipFill>
          <a:blip r:embed="rId2" cstate="print"/>
          <a:srcRect b="186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9873" name="Rectangle 1"/>
          <p:cNvSpPr>
            <a:spLocks noChangeArrowheads="1"/>
          </p:cNvSpPr>
          <p:nvPr/>
        </p:nvSpPr>
        <p:spPr bwMode="auto">
          <a:xfrm>
            <a:off x="71406" y="500042"/>
            <a:ext cx="8858313" cy="667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Выводы: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700" dirty="0" smtClean="0"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342900" lvl="0" indent="-342900">
              <a:buAutoNum type="arabicPeriod"/>
            </a:pPr>
            <a:r>
              <a:rPr lang="ru-RU" sz="1700" dirty="0" smtClean="0"/>
              <a:t>Обсудить аналитические материалы по результатам ЕГЭ на заседании  ШМО.</a:t>
            </a:r>
          </a:p>
          <a:p>
            <a:pPr marL="342900" lvl="0" indent="-342900">
              <a:buAutoNum type="arabicPeriod"/>
            </a:pPr>
            <a:r>
              <a:rPr lang="ru-RU" sz="1700" dirty="0" smtClean="0"/>
              <a:t>Выработать определенную систему – программу подготовки учащихся к ЕГЭ, начиная с начального уровня обучения в школе.</a:t>
            </a:r>
          </a:p>
          <a:p>
            <a:pPr marL="342900" lvl="0" indent="-342900">
              <a:buAutoNum type="arabicPeriod"/>
            </a:pPr>
            <a:r>
              <a:rPr lang="ru-RU" sz="1700" dirty="0" smtClean="0"/>
              <a:t>Всем учителям регулярно проводить тестовый контроль для того чтобы учащиеся могли овладеть техникой работы с тестами и могли работать в формате ОГЭ и ЕГЭ (с 5 класса)</a:t>
            </a:r>
          </a:p>
          <a:p>
            <a:pPr marL="342900" lvl="0" indent="-342900">
              <a:buAutoNum type="arabicPeriod"/>
            </a:pPr>
            <a:r>
              <a:rPr lang="ru-RU" sz="1700" dirty="0" smtClean="0"/>
              <a:t>В тематическом планировании по предметам  на основании </a:t>
            </a:r>
            <a:r>
              <a:rPr lang="ru-RU" sz="1700" dirty="0" err="1" smtClean="0"/>
              <a:t>КИМов</a:t>
            </a:r>
            <a:r>
              <a:rPr lang="ru-RU" sz="1700" dirty="0" smtClean="0"/>
              <a:t> выделить темы, которые включены в задания ЕГЭ.</a:t>
            </a:r>
          </a:p>
          <a:p>
            <a:pPr marL="342900" lvl="0" indent="-342900">
              <a:buAutoNum type="arabicPeriod"/>
            </a:pPr>
            <a:r>
              <a:rPr lang="ru-RU" sz="1700" dirty="0" smtClean="0"/>
              <a:t>Администрации школы усилить контроль за проведением уроков учителей и занятиями  по подготовке к ГИА.</a:t>
            </a:r>
          </a:p>
          <a:p>
            <a:pPr marL="342900" lvl="0" indent="-342900">
              <a:buAutoNum type="arabicPeriod"/>
            </a:pPr>
            <a:r>
              <a:rPr lang="ru-RU" sz="1700" dirty="0" smtClean="0"/>
              <a:t>Практиковать репетиционные работы (пробные) в форме ЕГЭ, ОГЭ в различных классах с учетом возрастных особенностей учащихся.</a:t>
            </a:r>
          </a:p>
          <a:p>
            <a:pPr marL="342900" lvl="0" indent="-342900">
              <a:buAutoNum type="arabicPeriod"/>
            </a:pPr>
            <a:r>
              <a:rPr lang="ru-RU" sz="1700" dirty="0" smtClean="0"/>
              <a:t>Способствовать формированию положительных мотивационных установок  у учащихся и родителей к ЕГЭ.</a:t>
            </a:r>
          </a:p>
          <a:p>
            <a:pPr marL="342900" lvl="0" indent="-342900">
              <a:buAutoNum type="arabicPeriod"/>
            </a:pPr>
            <a:r>
              <a:rPr lang="ru-RU" sz="1700" dirty="0" smtClean="0"/>
              <a:t>Учителям математики и русского языка тесно сотрудничать с опытными педагогами города, посещать семинары, консультации, мастер-классы, организуемые ГМО;</a:t>
            </a:r>
          </a:p>
          <a:p>
            <a:pPr marL="342900" lvl="0" indent="-342900">
              <a:buAutoNum type="arabicPeriod"/>
            </a:pPr>
            <a:r>
              <a:rPr lang="ru-RU" sz="1700" dirty="0" smtClean="0"/>
              <a:t>Совершенствовать работу школьной психологической службы. </a:t>
            </a:r>
          </a:p>
          <a:p>
            <a:pPr marL="342900" lvl="0" indent="-342900">
              <a:buAutoNum type="arabicPeriod"/>
            </a:pPr>
            <a:r>
              <a:rPr lang="ru-RU" sz="1700" dirty="0" smtClean="0"/>
              <a:t>Заместителю по УВР Муталимовой  усилить контроль качества преподавания предметов и проводить в течение года мониторинг.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ПЕДСОВЕТ АВГУСТ\KompPrint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16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928802"/>
            <a:ext cx="8715436" cy="322123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/>
              <a:t>Всероссийские проверочные работа (ВПР) </a:t>
            </a:r>
            <a:r>
              <a:rPr lang="ru-RU" sz="2800" dirty="0" smtClean="0"/>
              <a:t>– это единая система оценки качества образования  с одинаковыми требованиями и подходами во всех регионах РФ.  ВПР позволяет осуществить диагностику предметных и метапредметных результатов.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2800" b="1" dirty="0" smtClean="0"/>
              <a:t>ВПР </a:t>
            </a:r>
            <a:r>
              <a:rPr lang="ru-RU" sz="2800" dirty="0" smtClean="0"/>
              <a:t>– это не только оценка знаний учащихся, но и оценка деятельности учителя. Его умения организовать учебный процесс  и мотивировать учащихся и их родителей. </a:t>
            </a:r>
          </a:p>
        </p:txBody>
      </p:sp>
      <p:pic>
        <p:nvPicPr>
          <p:cNvPr id="32770" name="Picture 2" descr="http://www.vyatsu.ru/uploads/2011/07/05/large/FG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2571736" cy="1928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97238236"/>
              </p:ext>
            </p:extLst>
          </p:nvPr>
        </p:nvGraphicFramePr>
        <p:xfrm>
          <a:off x="285719" y="1489604"/>
          <a:ext cx="8572561" cy="2992995"/>
        </p:xfrm>
        <a:graphic>
          <a:graphicData uri="http://schemas.openxmlformats.org/drawingml/2006/table">
            <a:tbl>
              <a:tblPr/>
              <a:tblGrid>
                <a:gridCol w="21424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433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433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433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9009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Математика 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Окр.мир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009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Россия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70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78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79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009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Регион (РД)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66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75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70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2151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Город (Дербент)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75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79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78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9445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Школа </a:t>
                      </a: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№17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68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75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74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Сравнительная характеристика результатов ВПР.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0" y="5000636"/>
            <a:ext cx="2279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4500570"/>
            <a:ext cx="87154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Сравнивая с результатами </a:t>
            </a:r>
            <a:r>
              <a:rPr lang="ru-RU" sz="2400" b="1" u="sng" dirty="0" smtClean="0"/>
              <a:t>города, </a:t>
            </a:r>
          </a:p>
          <a:p>
            <a:pPr algn="ctr"/>
            <a:r>
              <a:rPr lang="ru-RU" sz="2400" dirty="0" smtClean="0"/>
              <a:t>наши ученики 4-х классов показали низкий уровень знаний. </a:t>
            </a:r>
          </a:p>
          <a:p>
            <a:pPr algn="ctr"/>
            <a:r>
              <a:rPr lang="ru-RU" sz="2400" dirty="0" smtClean="0"/>
              <a:t>По сравнению </a:t>
            </a:r>
            <a:r>
              <a:rPr lang="ru-RU" sz="2400" b="1" u="sng" dirty="0" smtClean="0"/>
              <a:t>с регионом </a:t>
            </a:r>
            <a:r>
              <a:rPr lang="ru-RU" sz="2400" dirty="0" smtClean="0"/>
              <a:t>выше результаты по русскому языку и окружающему миру. </a:t>
            </a:r>
          </a:p>
          <a:p>
            <a:pPr algn="ctr"/>
            <a:r>
              <a:rPr lang="ru-RU" sz="2000" dirty="0" smtClean="0"/>
              <a:t>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-24"/>
            <a:ext cx="8858312" cy="8572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Результаты учащихся 4-х </a:t>
            </a:r>
            <a:r>
              <a:rPr lang="ru-RU" dirty="0" err="1" smtClean="0"/>
              <a:t>кл</a:t>
            </a:r>
            <a:r>
              <a:rPr lang="ru-RU" dirty="0" smtClean="0"/>
              <a:t>. по ВПР </a:t>
            </a:r>
            <a:endParaRPr lang="ru-RU" dirty="0"/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214282" y="4357694"/>
            <a:ext cx="850112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Как видно из приведенной таблицы,  уровень знаний уч-ся 4 «а» класса по русскому и по окружающему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миру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уч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 Курбанова М.М.) выше, чем в двух других 4-х классах. А по математике выше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в 4В классе (</a:t>
            </a:r>
            <a:r>
              <a:rPr kumimoji="0" lang="ru-RU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уч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 Аюбова А.О.)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857232"/>
          <a:ext cx="8715433" cy="3327953"/>
        </p:xfrm>
        <a:graphic>
          <a:graphicData uri="http://schemas.openxmlformats.org/drawingml/2006/table">
            <a:tbl>
              <a:tblPr/>
              <a:tblGrid>
                <a:gridCol w="7460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455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60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369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6788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0070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0070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6788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67881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66788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667881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506314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Ф.И.О.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ВПР - апрель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56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Calibri"/>
                          <a:cs typeface="Times New Roman"/>
                        </a:rPr>
                        <a:t>Математика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Calibri"/>
                          <a:cs typeface="Times New Roman"/>
                        </a:rPr>
                        <a:t>Окр.мир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56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Ср.б.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Кач.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Calibri"/>
                          <a:ea typeface="Calibri"/>
                          <a:cs typeface="Times New Roman"/>
                        </a:rPr>
                        <a:t>Усп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Ср.б.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Кач.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Усп.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Ср.б.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Кач.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Усп.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62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4 «а»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Курбанова</a:t>
                      </a:r>
                      <a:r>
                        <a:rPr lang="ru-RU" sz="1800" baseline="0" dirty="0" smtClean="0">
                          <a:latin typeface="Calibri"/>
                          <a:ea typeface="Calibri"/>
                          <a:cs typeface="Times New Roman"/>
                        </a:rPr>
                        <a:t> М.М.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75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92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70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91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78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96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62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4 «б»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Ибрагимова Г.М.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3,8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65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91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4,2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74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96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3,9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70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96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462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4 «в»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Аюбова А.О.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3,8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63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95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4,1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77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3,8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72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95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86823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Итого </a:t>
                      </a:r>
                      <a:endParaRPr lang="ru-RU" sz="18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3,9</a:t>
                      </a:r>
                      <a:endParaRPr lang="ru-RU" sz="18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68</a:t>
                      </a:r>
                      <a:endParaRPr lang="ru-RU" sz="18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93</a:t>
                      </a:r>
                      <a:endParaRPr lang="ru-RU" sz="18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4,1</a:t>
                      </a:r>
                      <a:endParaRPr lang="ru-RU" sz="18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74</a:t>
                      </a:r>
                      <a:endParaRPr lang="ru-RU" sz="18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96</a:t>
                      </a:r>
                      <a:endParaRPr lang="ru-RU" sz="18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3,9</a:t>
                      </a:r>
                      <a:endParaRPr lang="ru-RU" sz="18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73</a:t>
                      </a:r>
                      <a:endParaRPr lang="ru-RU" sz="18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96</a:t>
                      </a:r>
                      <a:endParaRPr lang="ru-RU" sz="18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0"/>
            <a:ext cx="2279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2714620"/>
          <a:ext cx="8286808" cy="2571768"/>
        </p:xfrm>
        <a:graphic>
          <a:graphicData uri="http://schemas.openxmlformats.org/drawingml/2006/table">
            <a:tbl>
              <a:tblPr/>
              <a:tblGrid>
                <a:gridCol w="18701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637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772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757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Calibri"/>
                          <a:ea typeface="Calibri"/>
                          <a:cs typeface="Times New Roman"/>
                        </a:rPr>
                        <a:t>Год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Всего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Calibri"/>
                          <a:ea typeface="Calibri"/>
                          <a:cs typeface="Times New Roman"/>
                        </a:rPr>
                        <a:t>% качества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Calibri"/>
                          <a:ea typeface="Calibri"/>
                          <a:cs typeface="Times New Roman"/>
                        </a:rPr>
                        <a:t>% успеваемости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2015-2016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59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44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100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latin typeface="Calibri"/>
                          <a:ea typeface="Calibri"/>
                          <a:cs typeface="Times New Roman"/>
                        </a:rPr>
                        <a:t>2016-2017</a:t>
                      </a:r>
                      <a:endParaRPr lang="ru-RU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latin typeface="Calibri"/>
                          <a:ea typeface="Calibri"/>
                          <a:cs typeface="Times New Roman"/>
                        </a:rPr>
                        <a:t>71</a:t>
                      </a:r>
                      <a:endParaRPr lang="ru-RU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latin typeface="Calibri"/>
                          <a:ea typeface="Calibri"/>
                          <a:cs typeface="Times New Roman"/>
                        </a:rPr>
                        <a:t>52</a:t>
                      </a:r>
                      <a:endParaRPr lang="ru-RU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latin typeface="Calibri"/>
                          <a:ea typeface="Calibri"/>
                          <a:cs typeface="Times New Roman"/>
                        </a:rPr>
                        <a:t>100</a:t>
                      </a:r>
                      <a:endParaRPr lang="ru-RU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2017-2018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71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52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100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4993" name="Rectangle 1"/>
          <p:cNvSpPr>
            <a:spLocks noChangeArrowheads="1"/>
          </p:cNvSpPr>
          <p:nvPr/>
        </p:nvSpPr>
        <p:spPr bwMode="auto">
          <a:xfrm>
            <a:off x="285720" y="142852"/>
            <a:ext cx="8501122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По итогам года  р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езультаты обученности 4-х классов.</a:t>
            </a:r>
            <a:endParaRPr kumimoji="0" lang="ru-RU" sz="105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6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Четвертый класс начальной школы является выпускным классом и результативность работы учителей находится под строгим контролем.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ПЕДСОВЕТ АВГУСТ\71861005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b="6250"/>
          <a:stretch>
            <a:fillRect/>
          </a:stretch>
        </p:blipFill>
        <p:spPr bwMode="auto">
          <a:xfrm>
            <a:off x="0" y="-10"/>
            <a:ext cx="9144000" cy="685801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7858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> </a:t>
            </a:r>
            <a:r>
              <a:rPr lang="ru-RU" sz="2700" b="1" dirty="0" smtClean="0"/>
              <a:t>Мониторинг результатов  по предметам за 2 года по ФГОС в начальной школе: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85918" y="4643446"/>
            <a:ext cx="70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1405" y="857232"/>
          <a:ext cx="9001189" cy="2574485"/>
        </p:xfrm>
        <a:graphic>
          <a:graphicData uri="http://schemas.openxmlformats.org/drawingml/2006/table">
            <a:tbl>
              <a:tblPr/>
              <a:tblGrid>
                <a:gridCol w="19881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994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9346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8067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806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9346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6529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652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Calibri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i="1" dirty="0" smtClean="0">
                          <a:latin typeface="Calibri"/>
                          <a:ea typeface="Calibri"/>
                          <a:cs typeface="Times New Roman"/>
                        </a:rPr>
                        <a:t>2016-2017</a:t>
                      </a:r>
                      <a:endParaRPr lang="ru-RU" sz="16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2017 - 2018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78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Calibri"/>
                          <a:ea typeface="Calibri"/>
                          <a:cs typeface="Times New Roman"/>
                        </a:rPr>
                        <a:t>Ср.б.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 err="1">
                          <a:latin typeface="Calibri"/>
                          <a:ea typeface="Calibri"/>
                          <a:cs typeface="Times New Roman"/>
                        </a:rPr>
                        <a:t>Кач</a:t>
                      </a:r>
                      <a:r>
                        <a:rPr lang="ru-RU" sz="2000" b="1" i="1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 err="1">
                          <a:latin typeface="Calibri"/>
                          <a:ea typeface="Calibri"/>
                          <a:cs typeface="Times New Roman"/>
                        </a:rPr>
                        <a:t>Усп</a:t>
                      </a:r>
                      <a:r>
                        <a:rPr lang="ru-RU" sz="2000" b="1" i="1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Calibri"/>
                          <a:ea typeface="Calibri"/>
                          <a:cs typeface="Times New Roman"/>
                        </a:rPr>
                        <a:t>Ср.б.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 err="1">
                          <a:latin typeface="Calibri"/>
                          <a:ea typeface="Calibri"/>
                          <a:cs typeface="Times New Roman"/>
                        </a:rPr>
                        <a:t>Кач</a:t>
                      </a:r>
                      <a:r>
                        <a:rPr lang="ru-RU" sz="2000" b="1" i="1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 err="1">
                          <a:latin typeface="Calibri"/>
                          <a:ea typeface="Calibri"/>
                          <a:cs typeface="Times New Roman"/>
                        </a:rPr>
                        <a:t>Усп</a:t>
                      </a:r>
                      <a:r>
                        <a:rPr lang="ru-RU" sz="2000" b="1" i="1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94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Рус.яз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Calibri"/>
                          <a:ea typeface="Calibri"/>
                          <a:cs typeface="Times New Roman"/>
                        </a:rPr>
                        <a:t>3,8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Calibri"/>
                          <a:ea typeface="Calibri"/>
                          <a:cs typeface="Times New Roman"/>
                        </a:rPr>
                        <a:t>64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Calibri"/>
                          <a:ea typeface="Calibri"/>
                          <a:cs typeface="Times New Roman"/>
                        </a:rPr>
                        <a:t>99,6</a:t>
                      </a:r>
                      <a:endParaRPr lang="ru-RU" sz="18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3,9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67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99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94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Матем.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Calibri"/>
                          <a:ea typeface="Calibri"/>
                          <a:cs typeface="Times New Roman"/>
                        </a:rPr>
                        <a:t>69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Calibri"/>
                          <a:ea typeface="Calibri"/>
                          <a:cs typeface="Times New Roman"/>
                        </a:rPr>
                        <a:t>99,6</a:t>
                      </a:r>
                      <a:endParaRPr lang="ru-RU" sz="18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68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99,6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94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Чтение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Calibri"/>
                          <a:ea typeface="Calibri"/>
                          <a:cs typeface="Times New Roman"/>
                        </a:rPr>
                        <a:t>4,3</a:t>
                      </a:r>
                      <a:endParaRPr lang="ru-RU" sz="18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Calibri"/>
                          <a:ea typeface="Calibri"/>
                          <a:cs typeface="Times New Roman"/>
                        </a:rPr>
                        <a:t>87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Calibri"/>
                          <a:ea typeface="Calibri"/>
                          <a:cs typeface="Times New Roman"/>
                        </a:rPr>
                        <a:t>100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4,3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81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94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Окр.мир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Calibri"/>
                          <a:ea typeface="Calibri"/>
                          <a:cs typeface="Times New Roman"/>
                        </a:rPr>
                        <a:t>4,2</a:t>
                      </a:r>
                      <a:endParaRPr lang="ru-RU" sz="18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Calibri"/>
                          <a:ea typeface="Calibri"/>
                          <a:cs typeface="Times New Roman"/>
                        </a:rPr>
                        <a:t>81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Calibri"/>
                          <a:ea typeface="Calibri"/>
                          <a:cs typeface="Times New Roman"/>
                        </a:rPr>
                        <a:t>100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75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99,6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94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Англ.яз.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8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Calibri"/>
                          <a:ea typeface="Calibri"/>
                          <a:cs typeface="Times New Roman"/>
                        </a:rPr>
                        <a:t>69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Calibri"/>
                          <a:ea typeface="Calibri"/>
                          <a:cs typeface="Times New Roman"/>
                        </a:rPr>
                        <a:t>100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3,9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61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99,6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85704" y="3714752"/>
            <a:ext cx="885829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По сравнению с прошлым годом, наблюдается положительная динамика только по русскому языку качество повысилось на 3%. </a:t>
            </a:r>
          </a:p>
          <a:p>
            <a:endParaRPr lang="ru-RU" sz="1100" dirty="0" smtClean="0"/>
          </a:p>
          <a:p>
            <a:r>
              <a:rPr lang="ru-RU" sz="2000" dirty="0" smtClean="0"/>
              <a:t>В этом году учителя строго и требовательнее отнеслись к оцениванию знаний учащихся. Этому послужило контроль со стороны администрации и планомерное отслеживание результатов четверти.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1"/>
          <p:cNvSpPr txBox="1">
            <a:spLocks/>
          </p:cNvSpPr>
          <p:nvPr/>
        </p:nvSpPr>
        <p:spPr>
          <a:xfrm>
            <a:off x="0" y="1643050"/>
            <a:ext cx="8786874" cy="409704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 		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«В каждом человеке заключается  целый ряд способностей и наклонностей, которые стоит лишь пробудить и развить, чтобы они, при приложении к делу, произвели самые превосходные результаты. Лишь тогда человек становится настоящим человеком»! 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</a:t>
            </a:r>
            <a:r>
              <a:rPr kumimoji="0" lang="ru-RU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А. Бебель</a:t>
            </a: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1"/>
          <p:cNvSpPr txBox="1">
            <a:spLocks/>
          </p:cNvSpPr>
          <p:nvPr/>
        </p:nvSpPr>
        <p:spPr>
          <a:xfrm>
            <a:off x="142844" y="142853"/>
            <a:ext cx="8786874" cy="1500197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6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Реализация   программы</a:t>
            </a:r>
            <a:r>
              <a:rPr kumimoji="0" lang="ru-RU" sz="60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7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«Одаренные дети»</a:t>
            </a:r>
            <a:endParaRPr kumimoji="0" lang="ru-RU" sz="7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:\ПЕДСОВЕТ АВГУСТ\fon_s_perom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b="3125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85984" y="1571612"/>
            <a:ext cx="50720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Calibri" pitchFamily="34" charset="0"/>
              </a:rPr>
              <a:t/>
            </a:r>
            <a:br>
              <a:rPr lang="ru-RU" sz="3200" b="1" dirty="0" smtClean="0">
                <a:solidFill>
                  <a:srgbClr val="0070C0"/>
                </a:solidFill>
                <a:latin typeface="Calibri" pitchFamily="34" charset="0"/>
              </a:rPr>
            </a:br>
            <a:r>
              <a:rPr lang="ru-RU" sz="3200" b="1" u="sng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endParaRPr lang="ru-RU" sz="3200" b="1" dirty="0"/>
          </a:p>
        </p:txBody>
      </p:sp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428596" y="285728"/>
            <a:ext cx="82867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Единая  методическая тема школы на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2015-2020 учебные годы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928662" y="1857364"/>
            <a:ext cx="771530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Lucida Console" pitchFamily="49" charset="0"/>
                <a:ea typeface="Calibri" pitchFamily="34" charset="0"/>
                <a:cs typeface="Times New Roman" pitchFamily="18" charset="0"/>
              </a:rPr>
              <a:t>«Современные подходы к организации образовательного процесса в условиях перехода на федеральные государственные образовательные стандарты»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Lucida Console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578687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/>
              <a:t>Школьный  этап олимпиады проходил</a:t>
            </a:r>
          </a:p>
          <a:p>
            <a:pPr algn="ctr">
              <a:buNone/>
            </a:pPr>
            <a:r>
              <a:rPr lang="ru-RU" sz="2800" dirty="0" smtClean="0"/>
              <a:t>с 13 сентября по 4 декабря</a:t>
            </a:r>
          </a:p>
          <a:p>
            <a:pPr>
              <a:buNone/>
            </a:pPr>
            <a:r>
              <a:rPr lang="ru-RU" sz="2800" dirty="0" smtClean="0"/>
              <a:t> </a:t>
            </a:r>
          </a:p>
          <a:p>
            <a:pPr>
              <a:buNone/>
            </a:pPr>
            <a:r>
              <a:rPr lang="ru-RU" sz="2800" dirty="0" smtClean="0"/>
              <a:t>Проведены олимпиады по 21 предметам + 4 родных языка и литературы</a:t>
            </a:r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На школьном этапе ВОШ приняли участие: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78 учеников 2-4 классов;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161 учеников 5-11 классов</a:t>
            </a:r>
            <a:r>
              <a:rPr lang="ru-RU" sz="3600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Результаты: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8496024"/>
              </p:ext>
            </p:extLst>
          </p:nvPr>
        </p:nvGraphicFramePr>
        <p:xfrm>
          <a:off x="179512" y="692696"/>
          <a:ext cx="8712968" cy="661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119"/>
                <a:gridCol w="3750365"/>
                <a:gridCol w="2178242"/>
                <a:gridCol w="217824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предмет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Кол-во победителей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Кол-во  призеров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Английский язык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-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3 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2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Астрономия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4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12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Биология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6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12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4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География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6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5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err="1" smtClean="0"/>
                        <a:t>Ист.Дагестана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4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7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6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История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2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8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7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Математика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4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8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МКХ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9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ОБЖ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5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15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Обществознание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9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865723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fontAlgn="t">
              <a:spcBef>
                <a:spcPts val="0"/>
              </a:spcBef>
            </a:pPr>
            <a:r>
              <a:rPr lang="ru-RU" b="1" dirty="0">
                <a:solidFill>
                  <a:srgbClr val="FFFFFF"/>
                </a:solidFill>
              </a:rPr>
              <a:t>№</a:t>
            </a:r>
            <a:endParaRPr lang="ru-RU" b="0" i="0" u="none" strike="noStrike" dirty="0" smtClean="0">
              <a:effectLst/>
              <a:latin typeface="Arial"/>
            </a:endParaRPr>
          </a:p>
          <a:p>
            <a:pPr marL="0" fontAlgn="t">
              <a:spcBef>
                <a:spcPts val="0"/>
              </a:spcBef>
            </a:pPr>
            <a:r>
              <a:rPr lang="ru-RU" b="1" dirty="0">
                <a:solidFill>
                  <a:srgbClr val="FFFFFF"/>
                </a:solidFill>
              </a:rPr>
              <a:t>предмет</a:t>
            </a:r>
            <a:endParaRPr lang="ru-RU" b="0" i="0" u="none" strike="noStrike" dirty="0" smtClean="0">
              <a:effectLst/>
              <a:latin typeface="Arial"/>
            </a:endParaRPr>
          </a:p>
          <a:p>
            <a:pPr marL="0" fontAlgn="t">
              <a:spcBef>
                <a:spcPts val="0"/>
              </a:spcBef>
            </a:pPr>
            <a:r>
              <a:rPr lang="ru-RU" b="1" dirty="0">
                <a:solidFill>
                  <a:srgbClr val="FFFFFF"/>
                </a:solidFill>
              </a:rPr>
              <a:t>Кол-во победителей</a:t>
            </a:r>
            <a:endParaRPr lang="ru-RU" b="0" i="0" u="none" strike="noStrike" dirty="0" smtClean="0">
              <a:effectLst/>
              <a:latin typeface="Arial"/>
            </a:endParaRPr>
          </a:p>
          <a:p>
            <a:pPr marL="0" fontAlgn="t">
              <a:spcBef>
                <a:spcPts val="0"/>
              </a:spcBef>
            </a:pPr>
            <a:r>
              <a:rPr lang="ru-RU" b="1" dirty="0">
                <a:solidFill>
                  <a:srgbClr val="FFFFFF"/>
                </a:solidFill>
              </a:rPr>
              <a:t>Кол-во  призеров</a:t>
            </a:r>
            <a:endParaRPr lang="ru-RU" b="0" i="0" u="none" strike="noStrike" dirty="0" smtClean="0">
              <a:effectLst/>
              <a:latin typeface="Arial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77871925"/>
              </p:ext>
            </p:extLst>
          </p:nvPr>
        </p:nvGraphicFramePr>
        <p:xfrm>
          <a:off x="395536" y="188636"/>
          <a:ext cx="8640960" cy="66310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  <a:gridCol w="3240360"/>
                <a:gridCol w="2448272"/>
                <a:gridCol w="2160240"/>
              </a:tblGrid>
              <a:tr h="526858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предмет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Кол-во победителей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Кол-во  призеров</a:t>
                      </a:r>
                      <a:endParaRPr lang="ru-RU" dirty="0"/>
                    </a:p>
                  </a:txBody>
                  <a:tcPr/>
                </a:tc>
              </a:tr>
              <a:tr h="526858">
                <a:tc>
                  <a:txBody>
                    <a:bodyPr/>
                    <a:lstStyle/>
                    <a:p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Право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/>
                </a:tc>
              </a:tr>
              <a:tr h="526858"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Русская литература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/>
                </a:tc>
              </a:tr>
              <a:tr h="526858">
                <a:tc>
                  <a:txBody>
                    <a:bodyPr/>
                    <a:lstStyle/>
                    <a:p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526858">
                <a:tc>
                  <a:txBody>
                    <a:bodyPr/>
                    <a:lstStyle/>
                    <a:p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Технология Обслуживающий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</a:tr>
              <a:tr h="526858">
                <a:tc>
                  <a:txBody>
                    <a:bodyPr/>
                    <a:lstStyle/>
                    <a:p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Технология Технический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</a:tr>
              <a:tr h="526858">
                <a:tc>
                  <a:txBody>
                    <a:bodyPr/>
                    <a:lstStyle/>
                    <a:p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Физика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526858">
                <a:tc>
                  <a:txBody>
                    <a:bodyPr/>
                    <a:lstStyle/>
                    <a:p>
                      <a:r>
                        <a:rPr lang="ru-RU" dirty="0" smtClean="0"/>
                        <a:t>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Физическая культура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/>
                </a:tc>
              </a:tr>
              <a:tr h="526858">
                <a:tc>
                  <a:txBody>
                    <a:bodyPr/>
                    <a:lstStyle/>
                    <a:p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Химия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526858">
                <a:tc>
                  <a:txBody>
                    <a:bodyPr/>
                    <a:lstStyle/>
                    <a:p>
                      <a:r>
                        <a:rPr lang="ru-RU" dirty="0" smtClean="0"/>
                        <a:t>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Экология 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</a:tr>
              <a:tr h="526858">
                <a:tc>
                  <a:txBody>
                    <a:bodyPr/>
                    <a:lstStyle/>
                    <a:p>
                      <a:r>
                        <a:rPr lang="ru-RU" dirty="0" smtClean="0"/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Экономика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526858">
                <a:tc>
                  <a:txBody>
                    <a:bodyPr/>
                    <a:lstStyle/>
                    <a:p>
                      <a:r>
                        <a:rPr lang="ru-RU" dirty="0" smtClean="0"/>
                        <a:t>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Информатика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243895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83114169"/>
              </p:ext>
            </p:extLst>
          </p:nvPr>
        </p:nvGraphicFramePr>
        <p:xfrm>
          <a:off x="323528" y="332655"/>
          <a:ext cx="8640960" cy="6130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2880320"/>
                <a:gridCol w="2952328"/>
                <a:gridCol w="2160240"/>
              </a:tblGrid>
              <a:tr h="746434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предмет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Кол-во победителей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Кол-во  призеров</a:t>
                      </a:r>
                      <a:endParaRPr lang="ru-RU" dirty="0"/>
                    </a:p>
                  </a:txBody>
                  <a:tcPr/>
                </a:tc>
              </a:tr>
              <a:tr h="671781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Табасаранский язык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  <a:tr h="671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Табасаранская литература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</a:tr>
              <a:tr h="671781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Лезгинский язык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</a:tr>
              <a:tr h="671781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Лезгинская литература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</a:tr>
              <a:tr h="671781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Даргинский </a:t>
                      </a:r>
                      <a:r>
                        <a:rPr lang="ru-RU" sz="18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язык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</a:tr>
              <a:tr h="671781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Даргинский </a:t>
                      </a:r>
                      <a:r>
                        <a:rPr lang="ru-RU" sz="18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язык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</a:tr>
              <a:tr h="67178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7178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192228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29600" cy="65403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a typeface="Calibri"/>
                <a:cs typeface="Times New Roman"/>
              </a:rPr>
              <a:t>Предметы Муниципального этапа </a:t>
            </a: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92589792"/>
              </p:ext>
            </p:extLst>
          </p:nvPr>
        </p:nvGraphicFramePr>
        <p:xfrm>
          <a:off x="1071538" y="642918"/>
          <a:ext cx="6336704" cy="5643600"/>
        </p:xfrm>
        <a:graphic>
          <a:graphicData uri="http://schemas.openxmlformats.org/drawingml/2006/table">
            <a:tbl>
              <a:tblPr firstRow="1" firstCol="1" bandRow="1"/>
              <a:tblGrid>
                <a:gridCol w="6336704"/>
              </a:tblGrid>
              <a:tr h="7414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1.Литература                        13.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Табасаранский язык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                                                      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Times New Roman"/>
                        </a:rPr>
                        <a:t>Литература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14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2.Биология</a:t>
                      </a:r>
                      <a:r>
                        <a:rPr lang="ru-RU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                           14.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Лезгинский язык</a:t>
                      </a:r>
                      <a:endParaRPr kumimoji="0" 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                                                     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Times New Roman"/>
                        </a:rPr>
                        <a:t>Литература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14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3.Окр.мир                              15.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Даргинский 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язык</a:t>
                      </a:r>
                      <a:endParaRPr kumimoji="0" 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                                                 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     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Times New Roman"/>
                        </a:rPr>
                        <a:t>Литература </a:t>
                      </a:r>
                      <a:endParaRPr kumimoji="0" lang="ru-RU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4.Обществознание 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5.Экология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6.Право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7.Русский </a:t>
                      </a:r>
                      <a:r>
                        <a:rPr lang="ru-RU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8.Математика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9.История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10.Физкультура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11.Экономика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12.Технология                       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317103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81783953"/>
              </p:ext>
            </p:extLst>
          </p:nvPr>
        </p:nvGraphicFramePr>
        <p:xfrm>
          <a:off x="142844" y="642916"/>
          <a:ext cx="8715435" cy="6072239"/>
        </p:xfrm>
        <a:graphic>
          <a:graphicData uri="http://schemas.openxmlformats.org/drawingml/2006/table">
            <a:tbl>
              <a:tblPr firstRow="1" firstCol="1" bandRow="1"/>
              <a:tblGrid>
                <a:gridCol w="441838"/>
                <a:gridCol w="1999337"/>
                <a:gridCol w="613982"/>
                <a:gridCol w="1487821"/>
                <a:gridCol w="1268131"/>
                <a:gridCol w="1161567"/>
                <a:gridCol w="1742759"/>
              </a:tblGrid>
              <a:tr h="5060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№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Ф.И.ученика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рейтинг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Дата проведения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Ответственный учитель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Азаева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Марьям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4в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Литература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 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Аюбова А.О.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Ханахмедова Ирада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11а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Биология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/95,8-1 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Рамалданова З.А.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Рамазанова Амина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11а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/77,2-3 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Мустафаев Байрамбег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9а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/49,6-1 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Рамалданова З.А.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Азизханова Камила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8б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/25,8- 3 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Шихкеримова В.С.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Исабекова Милана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8а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25,8-3 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Хибиева Анжела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7б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/33,8-1 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27.10.2017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Мусаев Рамазан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4в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Окр.мир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 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Аюбова А.О.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Медеева Зарият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Обществознание 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/53-1 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28.10.2017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Муталимова Д.М.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Таибова Динара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/44-3место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Исабековам Алина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Экология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/28-1место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Шихкеримова В.С.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Мустафаев Байрамбег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9а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/23-1 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Рамалданова З.А.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Исабекова Милана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8а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/8-3 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Шихкеримова В.С.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Медеева Зарият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Право 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/75-3 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14.11.2017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Муталимова Д.М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Мусаев Рамазан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4в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Русский язык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 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19.11.2017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Аюбова А.О.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Рамазанова Айиша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Математика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 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Курбанова М.М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17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Сапарова Калимат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11б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История 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/34-3место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22.11.2017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Муталимова Д.М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18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Медеева Зарият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/52-1место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Таибова Динара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/39-2место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Мурсалова Луиза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11б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Физкультура 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/69.9- 3 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25.11.2017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Мурадалиева Амина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7б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Экономика 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/23-2место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28.11.2017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Абумислимова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Д.Г.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22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Рамазанова Аида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Технология 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/29-1место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Гюльметова З.З.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08984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Результаты муниципального этапа олимпиады МБОУ СОШ №17 в 2017/18 учебном году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5124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50950100"/>
              </p:ext>
            </p:extLst>
          </p:nvPr>
        </p:nvGraphicFramePr>
        <p:xfrm>
          <a:off x="611559" y="620684"/>
          <a:ext cx="8136905" cy="5783432"/>
        </p:xfrm>
        <a:graphic>
          <a:graphicData uri="http://schemas.openxmlformats.org/drawingml/2006/table">
            <a:tbl>
              <a:tblPr firstRow="1" firstCol="1" bandRow="1"/>
              <a:tblGrid>
                <a:gridCol w="364768"/>
                <a:gridCol w="2227810"/>
                <a:gridCol w="617547"/>
                <a:gridCol w="1666258"/>
                <a:gridCol w="1300689"/>
                <a:gridCol w="1959833"/>
              </a:tblGrid>
              <a:tr h="5126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Гаджимирзаева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Эльмира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Табасаран.яз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место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Мурадалиева С.М.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6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Мустафаев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Байрам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место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26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Таибова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Динара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место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26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Алиева Амина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место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26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Маллаева Алина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Табас.литер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место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26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Лиматова Зайнаб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7б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Дарг. язык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место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ИсрапиловаН.А.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6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Нурова Хамис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8б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Дарг. литература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место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26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Нурбагомаева Анджела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место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26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Гамидова Наида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9б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Лезг.язык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место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Гасратова Г.М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Халидова</a:t>
                      </a:r>
                      <a:r>
                        <a:rPr lang="ru-RU" sz="14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Г.Ш</a:t>
                      </a:r>
                      <a:endParaRPr lang="ru-RU" sz="16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63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Азизханова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Камила</a:t>
                      </a:r>
                      <a:endParaRPr lang="ru-RU" sz="16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Бабаева Ирина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8б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Лезг.литер</a:t>
                      </a:r>
                      <a:endParaRPr lang="ru-RU" sz="16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История Дагестана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место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место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735175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42844" y="1428735"/>
          <a:ext cx="8786875" cy="5143536"/>
        </p:xfrm>
        <a:graphic>
          <a:graphicData uri="http://schemas.openxmlformats.org/drawingml/2006/table">
            <a:tbl>
              <a:tblPr firstRow="1" firstCol="1" bandRow="1"/>
              <a:tblGrid>
                <a:gridCol w="458614"/>
                <a:gridCol w="1363771"/>
                <a:gridCol w="1482850"/>
                <a:gridCol w="917227"/>
                <a:gridCol w="684703"/>
                <a:gridCol w="1822385"/>
                <a:gridCol w="1140098"/>
                <a:gridCol w="917227"/>
              </a:tblGrid>
              <a:tr h="9146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Ф.И.О. 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участника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Тема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ОУ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Ф.И.О.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руководителя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Секция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Результ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72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1  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Шихкеримова Заира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Творчество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Фахрудина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Оруджева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Герибсес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Дербент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МБОУ 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СОШ №17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6в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Алиева З.М.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место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72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Мирзеханова Мариям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«Компьютерные игры. Польза или вред?»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5б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Рамазанова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Н.Г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место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2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Ильясова Аминат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 Экология моего города»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4А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место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72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Халидов Магомедэмин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Великие имена моего Дагестана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5а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Халидова Г.Ш..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место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42910" y="142852"/>
            <a:ext cx="810495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Итоги  Муниципального конкурса исследовательских проектов   учащихся 5-7 классов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«Первые шаги в науку» МБОУ СОШ №17 в 2017/18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уч.году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alt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47903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35411620"/>
              </p:ext>
            </p:extLst>
          </p:nvPr>
        </p:nvGraphicFramePr>
        <p:xfrm>
          <a:off x="214282" y="1367631"/>
          <a:ext cx="8715437" cy="5446388"/>
        </p:xfrm>
        <a:graphic>
          <a:graphicData uri="http://schemas.openxmlformats.org/drawingml/2006/table">
            <a:tbl>
              <a:tblPr firstRow="1" firstCol="1" bandRow="1"/>
              <a:tblGrid>
                <a:gridCol w="598831"/>
                <a:gridCol w="2544024"/>
                <a:gridCol w="1683094"/>
                <a:gridCol w="952380"/>
                <a:gridCol w="2008413"/>
                <a:gridCol w="928695"/>
              </a:tblGrid>
              <a:tr h="998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Ф.И.О. 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участника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Тема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Ф.И.О.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руководителя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Резуль-тат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8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1  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Мирзеханова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Камила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Исабекова Алина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«Польза чая»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11б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Гаджибекова С.А.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место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00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Азизханова Камила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«Какой антивирус лучше?»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8б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Рамазанова Н.Г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место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3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Магомедов </a:t>
                      </a:r>
                      <a:r>
                        <a:rPr lang="ru-RU" sz="18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Агюб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«Как живет русский язык в живом журнале (соц.сети)»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7б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Алиева З.М.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место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28596" y="142852"/>
            <a:ext cx="886009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Итоги  Муниципальной Научно-практической конференции молодых исследователей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«Шаг в будущее» МБОУ СОШ №17 в 2017/18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уч.году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alt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60393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556" t="6395" r="35951" b="260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ПЕДСОВЕТ АВГУСТ\fon_s_pero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20000"/>
          </a:blip>
          <a:srcRect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28662" y="428604"/>
            <a:ext cx="78581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На 2017-2018 учебный год определена следующая тема: </a:t>
            </a:r>
            <a:endParaRPr lang="ru-RU" sz="3600" dirty="0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285852" y="1857364"/>
            <a:ext cx="54292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9288" algn="l"/>
              </a:tabLst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2285992"/>
            <a:ext cx="71438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800" b="1" i="1" dirty="0" smtClean="0">
                <a:solidFill>
                  <a:srgbClr val="0000FF"/>
                </a:solidFill>
              </a:rPr>
              <a:t>«Совершенствование качества образования через освоение системно-деятельностного подхода в обучении, воспитании и развитии обучающихся»</a:t>
            </a:r>
            <a:endParaRPr lang="ru-RU" sz="3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ПЕДСОВЕТ АВГУСТ\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285728"/>
            <a:ext cx="500062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 сентября</a:t>
            </a:r>
          </a:p>
          <a:p>
            <a:r>
              <a:rPr lang="ru-RU" sz="2000" b="1" dirty="0" smtClean="0"/>
              <a:t>Скажем террору  НЕТ!</a:t>
            </a:r>
          </a:p>
          <a:p>
            <a:r>
              <a:rPr lang="ru-RU" sz="2000" b="1" dirty="0" smtClean="0"/>
              <a:t>«Внимание, дети!»</a:t>
            </a:r>
          </a:p>
          <a:p>
            <a:r>
              <a:rPr lang="ru-RU" sz="2000" b="1" dirty="0" smtClean="0"/>
              <a:t>«Сила в единстве народов Дагестана»</a:t>
            </a:r>
          </a:p>
          <a:p>
            <a:r>
              <a:rPr lang="ru-RU" sz="2000" b="1" dirty="0" smtClean="0"/>
              <a:t>Месячник по профилактике наркомании</a:t>
            </a:r>
          </a:p>
          <a:p>
            <a:r>
              <a:rPr lang="ru-RU" sz="2000" b="1" dirty="0" smtClean="0"/>
              <a:t>«День учителя»</a:t>
            </a:r>
          </a:p>
          <a:p>
            <a:r>
              <a:rPr lang="ru-RU" sz="2000" b="1" dirty="0" smtClean="0"/>
              <a:t>День пожилого человека</a:t>
            </a:r>
          </a:p>
          <a:p>
            <a:r>
              <a:rPr lang="ru-RU" sz="2000" b="1" dirty="0" smtClean="0"/>
              <a:t>День матери</a:t>
            </a:r>
          </a:p>
          <a:p>
            <a:r>
              <a:rPr lang="ru-RU" sz="2000" b="1" dirty="0" smtClean="0"/>
              <a:t>Декада «Я- гражданин России»</a:t>
            </a:r>
          </a:p>
          <a:p>
            <a:r>
              <a:rPr lang="ru-RU" sz="2000" b="1" dirty="0" smtClean="0"/>
              <a:t>«Новогодняя сказка»</a:t>
            </a:r>
          </a:p>
          <a:p>
            <a:r>
              <a:rPr lang="ru-RU" sz="2000" b="1" dirty="0" smtClean="0"/>
              <a:t>Фестиваль народов Дагестана</a:t>
            </a:r>
          </a:p>
          <a:p>
            <a:r>
              <a:rPr lang="ru-RU" sz="2000" b="1" dirty="0" smtClean="0"/>
              <a:t>Акция «Милосердие»</a:t>
            </a:r>
          </a:p>
          <a:p>
            <a:endParaRPr lang="ru-RU" sz="2000" b="1" dirty="0" smtClean="0"/>
          </a:p>
          <a:p>
            <a:endParaRPr lang="ru-RU" b="1" dirty="0" smtClean="0"/>
          </a:p>
          <a:p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0"/>
            <a:ext cx="4572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Конференция, посвященная памяти  Магомеда </a:t>
            </a:r>
            <a:r>
              <a:rPr lang="ru-RU" b="1" dirty="0" err="1" smtClean="0"/>
              <a:t>Нурабагандова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День защитника Отечества</a:t>
            </a:r>
          </a:p>
          <a:p>
            <a:r>
              <a:rPr lang="ru-RU" b="1" dirty="0" smtClean="0"/>
              <a:t>Международный Женский день 8 марта</a:t>
            </a:r>
          </a:p>
          <a:p>
            <a:r>
              <a:rPr lang="ru-RU" b="1" dirty="0" smtClean="0"/>
              <a:t>Городская конференция «Истинное лицо религиозного экстремизма»</a:t>
            </a:r>
          </a:p>
          <a:p>
            <a:r>
              <a:rPr lang="ru-RU" b="1" dirty="0" smtClean="0"/>
              <a:t>День птиц</a:t>
            </a:r>
          </a:p>
          <a:p>
            <a:r>
              <a:rPr lang="ru-RU" b="1" dirty="0" smtClean="0"/>
              <a:t>Месячник здоровья</a:t>
            </a:r>
          </a:p>
          <a:p>
            <a:r>
              <a:rPr lang="ru-RU" b="1" dirty="0" smtClean="0"/>
              <a:t>Экологическая акция </a:t>
            </a:r>
          </a:p>
          <a:p>
            <a:r>
              <a:rPr lang="ru-RU" b="1" dirty="0" err="1" smtClean="0"/>
              <a:t>Профориентационные</a:t>
            </a:r>
            <a:r>
              <a:rPr lang="ru-RU" b="1" dirty="0" smtClean="0"/>
              <a:t> мероприятия «Навстречу собственной судьбе»</a:t>
            </a:r>
          </a:p>
          <a:p>
            <a:r>
              <a:rPr lang="ru-RU" b="1" dirty="0" smtClean="0"/>
              <a:t>Учение «Тревога!»</a:t>
            </a:r>
          </a:p>
          <a:p>
            <a:r>
              <a:rPr lang="ru-RU" b="1" dirty="0" smtClean="0"/>
              <a:t>Система мероприятий на парад 72-летней годовщины Победы</a:t>
            </a:r>
          </a:p>
          <a:p>
            <a:r>
              <a:rPr lang="ru-RU" b="1" dirty="0" smtClean="0"/>
              <a:t>Акция «Георгиевская ленточка»</a:t>
            </a:r>
          </a:p>
          <a:p>
            <a:r>
              <a:rPr lang="ru-RU" b="1" dirty="0" smtClean="0"/>
              <a:t>Акция «Бессмертный полк»</a:t>
            </a:r>
          </a:p>
          <a:p>
            <a:r>
              <a:rPr lang="ru-RU" b="1" dirty="0" smtClean="0"/>
              <a:t>Движение «</a:t>
            </a:r>
            <a:r>
              <a:rPr lang="ru-RU" b="1" dirty="0" err="1" smtClean="0"/>
              <a:t>Юнармия</a:t>
            </a:r>
            <a:r>
              <a:rPr lang="ru-RU" b="1" dirty="0" smtClean="0"/>
              <a:t>»</a:t>
            </a:r>
          </a:p>
          <a:p>
            <a:endParaRPr lang="ru-RU" b="1" dirty="0" smtClean="0"/>
          </a:p>
          <a:p>
            <a:r>
              <a:rPr lang="ru-RU" b="1" dirty="0" smtClean="0"/>
              <a:t>Мероприятие, посвященное памяти Казиахмедова С.Г «Наследники мужества»</a:t>
            </a:r>
          </a:p>
          <a:p>
            <a:r>
              <a:rPr lang="ru-RU" b="1" dirty="0" smtClean="0"/>
              <a:t>«Последний звонок» 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12941" t="9012" r="38270" b="13663"/>
          <a:stretch>
            <a:fillRect/>
          </a:stretch>
        </p:blipFill>
        <p:spPr bwMode="auto">
          <a:xfrm>
            <a:off x="71438" y="0"/>
            <a:ext cx="9072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Внеклассные мероприятия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9330" name="Picture 2" descr="G:\Б\IMG-20180830-WA000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4104221" cy="3078166"/>
          </a:xfrm>
          <a:prstGeom prst="rect">
            <a:avLst/>
          </a:prstGeom>
          <a:noFill/>
        </p:spPr>
      </p:pic>
      <p:pic>
        <p:nvPicPr>
          <p:cNvPr id="99331" name="Picture 3" descr="G:\Б\IMG-20180830-WA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143248"/>
            <a:ext cx="4167174" cy="31253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G:\Б\IMG-20180830-WA00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2627"/>
          <a:stretch>
            <a:fillRect/>
          </a:stretch>
        </p:blipFill>
        <p:spPr bwMode="auto">
          <a:xfrm>
            <a:off x="214282" y="285728"/>
            <a:ext cx="5123731" cy="3954482"/>
          </a:xfrm>
          <a:prstGeom prst="rect">
            <a:avLst/>
          </a:prstGeom>
          <a:noFill/>
        </p:spPr>
      </p:pic>
      <p:pic>
        <p:nvPicPr>
          <p:cNvPr id="100355" name="Picture 3" descr="G:\Б\IMG-20180830-WA0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3214686"/>
            <a:ext cx="4667284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8850" name="Picture 2" descr="http://17.dagestanschool.ru/images/dagsc17_new/NR7fb0579ea0e3192e574f2e431a312b8d.jpg"/>
          <p:cNvPicPr>
            <a:picLocks noChangeAspect="1" noChangeArrowheads="1"/>
          </p:cNvPicPr>
          <p:nvPr/>
        </p:nvPicPr>
        <p:blipFill>
          <a:blip r:embed="rId2">
            <a:lum bright="8000"/>
          </a:blip>
          <a:srcRect/>
          <a:stretch>
            <a:fillRect/>
          </a:stretch>
        </p:blipFill>
        <p:spPr bwMode="auto">
          <a:xfrm>
            <a:off x="5500694" y="142852"/>
            <a:ext cx="2643206" cy="3357586"/>
          </a:xfrm>
          <a:prstGeom prst="rect">
            <a:avLst/>
          </a:prstGeom>
          <a:noFill/>
        </p:spPr>
      </p:pic>
      <p:pic>
        <p:nvPicPr>
          <p:cNvPr id="6" name="Рисунок 5" descr="http://17.dagestanschool.ru/images/dagsc17_new/NRb574d68bc0cab15bb8d3f03c3b42bf3a.jpg"/>
          <p:cNvPicPr/>
          <p:nvPr/>
        </p:nvPicPr>
        <p:blipFill>
          <a:blip r:embed="rId3">
            <a:lum bright="6000"/>
          </a:blip>
          <a:srcRect l="19176"/>
          <a:stretch>
            <a:fillRect/>
          </a:stretch>
        </p:blipFill>
        <p:spPr bwMode="auto">
          <a:xfrm>
            <a:off x="5072066" y="3571876"/>
            <a:ext cx="371477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17.dagestanschool.ru/images/dagsc17_new/NR184c5a7c819485708c45fddc41015292.jpg"/>
          <p:cNvPicPr/>
          <p:nvPr/>
        </p:nvPicPr>
        <p:blipFill>
          <a:blip r:embed="rId4">
            <a:lum bright="2000"/>
          </a:blip>
          <a:srcRect/>
          <a:stretch>
            <a:fillRect/>
          </a:stretch>
        </p:blipFill>
        <p:spPr bwMode="auto">
          <a:xfrm>
            <a:off x="214282" y="3571876"/>
            <a:ext cx="4143404" cy="3167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17.dagestanschool.ru/images/dagsc17_new/NR18aa90a5dc3b011e4049e9d9aac2b93d.jpg"/>
          <p:cNvPicPr/>
          <p:nvPr/>
        </p:nvPicPr>
        <p:blipFill>
          <a:blip r:embed="rId5">
            <a:lum bright="13000"/>
          </a:blip>
          <a:srcRect/>
          <a:stretch>
            <a:fillRect/>
          </a:stretch>
        </p:blipFill>
        <p:spPr bwMode="auto">
          <a:xfrm>
            <a:off x="142844" y="142852"/>
            <a:ext cx="407196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17.dagestanschool.ru/images/dagsc17_new/NR229caaf870c1fd8e6a779e7301fb8ceb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414340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2" name="Picture 2" descr="http://17.dagestanschool.ru/images/dagsc17_new/NR7b9c7d8fe7fcca62f4084ee6954d3613.jpg"/>
          <p:cNvPicPr>
            <a:picLocks noChangeAspect="1" noChangeArrowheads="1"/>
          </p:cNvPicPr>
          <p:nvPr/>
        </p:nvPicPr>
        <p:blipFill>
          <a:blip r:embed="rId3"/>
          <a:srcRect b="15556"/>
          <a:stretch>
            <a:fillRect/>
          </a:stretch>
        </p:blipFill>
        <p:spPr bwMode="auto">
          <a:xfrm>
            <a:off x="4357686" y="214290"/>
            <a:ext cx="4572032" cy="3143272"/>
          </a:xfrm>
          <a:prstGeom prst="rect">
            <a:avLst/>
          </a:prstGeom>
          <a:noFill/>
        </p:spPr>
      </p:pic>
      <p:pic>
        <p:nvPicPr>
          <p:cNvPr id="92164" name="Picture 4" descr="http://17.dagestanschool.ru/images/dagsc17_new/NR8626630c0175c68edcf60fb423caf76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643314"/>
            <a:ext cx="4333852" cy="2928958"/>
          </a:xfrm>
          <a:prstGeom prst="rect">
            <a:avLst/>
          </a:prstGeom>
          <a:noFill/>
        </p:spPr>
      </p:pic>
      <p:pic>
        <p:nvPicPr>
          <p:cNvPr id="92166" name="Picture 6" descr="http://17.dagestanschool.ru/images/dagsc17_new/NR554d5824df187f89fa7696b373aa688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500438"/>
            <a:ext cx="1578275" cy="2357454"/>
          </a:xfrm>
          <a:prstGeom prst="rect">
            <a:avLst/>
          </a:prstGeom>
          <a:noFill/>
        </p:spPr>
      </p:pic>
      <p:pic>
        <p:nvPicPr>
          <p:cNvPr id="92168" name="Picture 8" descr="http://17.dagestanschool.ru/images/dagsc17_new/NR2daa64fc82897022b4dce2b121b3036b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86644" y="3500438"/>
            <a:ext cx="1684956" cy="2384372"/>
          </a:xfrm>
          <a:prstGeom prst="rect">
            <a:avLst/>
          </a:prstGeom>
          <a:noFill/>
        </p:spPr>
      </p:pic>
      <p:pic>
        <p:nvPicPr>
          <p:cNvPr id="92170" name="Picture 10" descr="http://17.dagestanschool.ru/images/dagsc17_new/NRf2b491f93369360e9a412a1c3505f94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29322" y="4572008"/>
            <a:ext cx="1681146" cy="23789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74638"/>
            <a:ext cx="8229600" cy="79690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Общешкольное мероприятие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FF0000"/>
                </a:solidFill>
              </a:rPr>
              <a:t>«Три конфессии Дербента против терроризма и экстремизма»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G:\Б\IMG-20180418-WA003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4280252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G:\Б\IMG-20180418-WA005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4357694"/>
            <a:ext cx="3255964" cy="2274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G:\Б\IMG-20180418-WA0034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000504"/>
            <a:ext cx="4357718" cy="2669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G:\Б\IMG-20180418-WA0043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1357298"/>
            <a:ext cx="3000364" cy="2828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2"/>
          <p:cNvSpPr txBox="1">
            <a:spLocks/>
          </p:cNvSpPr>
          <p:nvPr/>
        </p:nvSpPr>
        <p:spPr>
          <a:xfrm>
            <a:off x="914400" y="6061092"/>
            <a:ext cx="8229600" cy="796908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18 апреля 2018 г.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Республиканский фестиваль, посвященный 73 годовщине Великой Победы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G:\Б\IMG-20180508-WA001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571612"/>
            <a:ext cx="4381530" cy="3286148"/>
          </a:xfrm>
          <a:prstGeom prst="rect">
            <a:avLst/>
          </a:prstGeom>
          <a:noFill/>
        </p:spPr>
      </p:pic>
      <p:pic>
        <p:nvPicPr>
          <p:cNvPr id="2052" name="Picture 4" descr="http://17.dagestanschool.ru/images/dagsc17_new/NR91276f65bac3729174c7111fc8d834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429000"/>
            <a:ext cx="4286248" cy="32146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19 мая 2018 г. Общешкольная линейка, посвященная памяти Казиахмедова С.Г. 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3074" name="Picture 2" descr="G:\Б\IMG-20180520-WA003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6612" y="1428736"/>
            <a:ext cx="3752446" cy="2449513"/>
          </a:xfrm>
          <a:prstGeom prst="rect">
            <a:avLst/>
          </a:prstGeom>
          <a:noFill/>
        </p:spPr>
      </p:pic>
      <p:pic>
        <p:nvPicPr>
          <p:cNvPr id="3076" name="Picture 4" descr="G:\Б\IMG-20180519-WA0072.jpg"/>
          <p:cNvPicPr>
            <a:picLocks noChangeAspect="1" noChangeArrowheads="1"/>
          </p:cNvPicPr>
          <p:nvPr/>
        </p:nvPicPr>
        <p:blipFill>
          <a:blip r:embed="rId3"/>
          <a:srcRect b="27272"/>
          <a:stretch>
            <a:fillRect/>
          </a:stretch>
        </p:blipFill>
        <p:spPr bwMode="auto">
          <a:xfrm>
            <a:off x="4572000" y="1571612"/>
            <a:ext cx="4190987" cy="2286016"/>
          </a:xfrm>
          <a:prstGeom prst="rect">
            <a:avLst/>
          </a:prstGeom>
          <a:noFill/>
        </p:spPr>
      </p:pic>
      <p:pic>
        <p:nvPicPr>
          <p:cNvPr id="7" name="Рисунок 6" descr="http://17.dagestanschool.ru/images/dagsc17_new/NR80e196bf8b60064a4d4587faf6dcfd1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143380"/>
            <a:ext cx="371477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17.dagestanschool.ru/images/dagsc17_new/NR6c38110bb2d1648fd88678873d14838b.jpg"/>
          <p:cNvPicPr/>
          <p:nvPr/>
        </p:nvPicPr>
        <p:blipFill>
          <a:blip r:embed="rId5"/>
          <a:srcRect l="27188" r="11780" b="29942"/>
          <a:stretch>
            <a:fillRect/>
          </a:stretch>
        </p:blipFill>
        <p:spPr bwMode="auto">
          <a:xfrm>
            <a:off x="4500562" y="4214818"/>
            <a:ext cx="424651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17.dagestanschool.ru/images/dagsc17_new/NR938a4d419094825555eb108317b304af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3643314"/>
            <a:ext cx="5368921" cy="306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Последний звонок – 2018г.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://17.dagestanschool.ru/images/dagsc17_new/NR6d7295c0b29c44d9995807182930e465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000108"/>
            <a:ext cx="5303324" cy="3435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5429256" y="1142984"/>
            <a:ext cx="3714776" cy="2143140"/>
          </a:xfrm>
          <a:prstGeom prst="rect">
            <a:avLst/>
          </a:prstGeom>
        </p:spPr>
        <p:txBody>
          <a:bodyPr vert="horz" rtlCol="0" anchor="ctr">
            <a:normAutofit fontScale="625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11А – </a:t>
            </a:r>
            <a:r>
              <a:rPr kumimoji="0" lang="ru-RU" sz="4100" b="1" i="0" u="none" strike="noStrike" kern="1200" cap="none" spc="0" normalizeH="0" baseline="0" noProof="0" dirty="0" err="1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кл</a:t>
            </a: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рук. Шерифова Ш.Ф.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100" b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11 Б – </a:t>
            </a:r>
            <a:r>
              <a:rPr lang="ru-RU" sz="4100" b="1" dirty="0" err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кл</a:t>
            </a:r>
            <a:r>
              <a:rPr lang="ru-RU" sz="4100" b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100" b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рук. Халагуммаева Н.М.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 descr="I:\ПЕДСОВЕТ АВГУСТ\fon_pptx.jpg"/>
          <p:cNvPicPr>
            <a:picLocks noChangeAspect="1" noChangeArrowheads="1"/>
          </p:cNvPicPr>
          <p:nvPr/>
        </p:nvPicPr>
        <p:blipFill>
          <a:blip r:embed="rId2" cstate="print"/>
          <a:srcRect t="17604"/>
          <a:stretch>
            <a:fillRect/>
          </a:stretch>
        </p:blipFill>
        <p:spPr bwMode="auto">
          <a:xfrm>
            <a:off x="-304800" y="0"/>
            <a:ext cx="9753600" cy="70675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-214346" y="285728"/>
            <a:ext cx="9144000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Тематика педсоветов в 2017-2018 </a:t>
            </a:r>
            <a:r>
              <a:rPr lang="ru-RU" sz="2800" b="1" dirty="0" err="1" smtClean="0">
                <a:solidFill>
                  <a:srgbClr val="FF0000"/>
                </a:solidFill>
              </a:rPr>
              <a:t>уч</a:t>
            </a:r>
            <a:r>
              <a:rPr lang="ru-RU" sz="2800" b="1" dirty="0" smtClean="0">
                <a:solidFill>
                  <a:srgbClr val="FF0000"/>
                </a:solidFill>
              </a:rPr>
              <a:t>. году: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Ноябрь </a:t>
            </a:r>
            <a:endParaRPr lang="ru-RU" sz="2400" dirty="0" smtClean="0"/>
          </a:p>
          <a:p>
            <a:pPr lvl="0"/>
            <a:r>
              <a:rPr lang="ru-RU" sz="2400" dirty="0" smtClean="0"/>
              <a:t>Профессиональный рост  современного учителя – препятствия и риски. Обмен мнениями по работе  педагогических мастерских: 1) Метро педагогической успешности. 2) Вектор развития. 3) Инновационная гостиная. 4) Шаги к успеху.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Январь </a:t>
            </a:r>
            <a:endParaRPr lang="ru-RU" sz="2400" dirty="0" smtClean="0"/>
          </a:p>
          <a:p>
            <a:pPr lvl="0"/>
            <a:r>
              <a:rPr lang="ru-RU" sz="2400" dirty="0" smtClean="0"/>
              <a:t>Совершенствование системы мониторинга в образовательном процессе.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Март </a:t>
            </a:r>
            <a:endParaRPr lang="ru-RU" sz="2400" dirty="0" smtClean="0"/>
          </a:p>
          <a:p>
            <a:r>
              <a:rPr lang="ru-RU" sz="2400" dirty="0" smtClean="0"/>
              <a:t>Общие требования к Пожарной безопасности в образовательном учреждении.</a:t>
            </a:r>
          </a:p>
          <a:p>
            <a:endParaRPr lang="ru-RU" dirty="0"/>
          </a:p>
        </p:txBody>
      </p:sp>
      <p:pic>
        <p:nvPicPr>
          <p:cNvPr id="48130" name="Picture 2" descr="http://www.edumiass.ru/subsfile/news/49/3861/3861_080615043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49531" y="285728"/>
            <a:ext cx="1894469" cy="2285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0000FF"/>
                </a:solidFill>
              </a:rPr>
              <a:t>Профессиональный рост педагогического коллектива </a:t>
            </a:r>
            <a:br>
              <a:rPr lang="ru-RU" sz="5400" dirty="0" smtClean="0">
                <a:solidFill>
                  <a:srgbClr val="0000FF"/>
                </a:solidFill>
              </a:rPr>
            </a:br>
            <a:r>
              <a:rPr lang="ru-RU" sz="5400" dirty="0" smtClean="0">
                <a:solidFill>
                  <a:srgbClr val="0000FF"/>
                </a:solidFill>
              </a:rPr>
              <a:t>МБОУ СОШ № 17 </a:t>
            </a:r>
            <a:br>
              <a:rPr lang="ru-RU" sz="5400" dirty="0" smtClean="0">
                <a:solidFill>
                  <a:srgbClr val="0000FF"/>
                </a:solidFill>
              </a:rPr>
            </a:br>
            <a:r>
              <a:rPr lang="ru-RU" sz="5400" dirty="0" smtClean="0">
                <a:solidFill>
                  <a:srgbClr val="0000FF"/>
                </a:solidFill>
              </a:rPr>
              <a:t>за 2017 – 2018 </a:t>
            </a:r>
            <a:r>
              <a:rPr lang="ru-RU" sz="5400" dirty="0" err="1" smtClean="0">
                <a:solidFill>
                  <a:srgbClr val="0000FF"/>
                </a:solidFill>
              </a:rPr>
              <a:t>уч.год</a:t>
            </a:r>
            <a:endParaRPr lang="ru-RU" sz="5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760557"/>
            <a:ext cx="9144000" cy="4525963"/>
          </a:xfrm>
        </p:spPr>
        <p:txBody>
          <a:bodyPr>
            <a:normAutofit fontScale="92500"/>
          </a:bodyPr>
          <a:lstStyle/>
          <a:p>
            <a:pPr lvl="0"/>
            <a:endParaRPr lang="ru-RU" dirty="0" smtClean="0"/>
          </a:p>
          <a:p>
            <a:pPr lvl="0"/>
            <a:r>
              <a:rPr lang="ru-RU" sz="3600" dirty="0" smtClean="0"/>
              <a:t>По плану должны – 24 (39%) учителей   </a:t>
            </a:r>
          </a:p>
          <a:p>
            <a:pPr lvl="0"/>
            <a:r>
              <a:rPr lang="ru-RU" sz="3600" dirty="0" smtClean="0"/>
              <a:t>Прошли курсы повышения квалификации – 17 (28%) учителей</a:t>
            </a:r>
          </a:p>
          <a:p>
            <a:pPr lvl="0"/>
            <a:r>
              <a:rPr lang="ru-RU" sz="3600" dirty="0" smtClean="0"/>
              <a:t>Не прошли – 7 (12%) учителей</a:t>
            </a:r>
          </a:p>
          <a:p>
            <a:pPr lvl="0"/>
            <a:r>
              <a:rPr lang="ru-RU" sz="3600" dirty="0" smtClean="0"/>
              <a:t>Прошли вне плана – 14(23%) учителей. </a:t>
            </a:r>
          </a:p>
          <a:p>
            <a:r>
              <a:rPr lang="ru-RU" sz="3600" dirty="0" smtClean="0"/>
              <a:t>Итого прошли курсы – 31(51%) педагога.</a:t>
            </a:r>
            <a:r>
              <a:rPr lang="ru-RU" sz="3200" b="1" dirty="0" smtClean="0"/>
              <a:t>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78579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Анализ курсов повышения квалификации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за 2017 – 2018 </a:t>
            </a:r>
            <a:r>
              <a:rPr lang="ru-RU" dirty="0" err="1" smtClean="0">
                <a:solidFill>
                  <a:srgbClr val="FF0000"/>
                </a:solidFill>
              </a:rPr>
              <a:t>уч</a:t>
            </a:r>
            <a:r>
              <a:rPr lang="ru-RU" dirty="0" smtClean="0">
                <a:solidFill>
                  <a:srgbClr val="FF0000"/>
                </a:solidFill>
              </a:rPr>
              <a:t>. год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(61 педагогов):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57850"/>
          </a:xfrm>
        </p:spPr>
        <p:txBody>
          <a:bodyPr>
            <a:normAutofit/>
          </a:bodyPr>
          <a:lstStyle/>
          <a:p>
            <a:pPr marL="624078" indent="-514350">
              <a:buNone/>
            </a:pPr>
            <a:endParaRPr lang="ru-RU" sz="3200" dirty="0" smtClean="0"/>
          </a:p>
          <a:p>
            <a:pPr marL="624078" indent="-514350">
              <a:buAutoNum type="arabicPeriod"/>
            </a:pPr>
            <a:r>
              <a:rPr lang="ru-RU" sz="3600" dirty="0" smtClean="0"/>
              <a:t>Исрафилова Д.А. (география)</a:t>
            </a:r>
          </a:p>
          <a:p>
            <a:pPr marL="624078" indent="-514350">
              <a:buAutoNum type="arabicPeriod"/>
            </a:pPr>
            <a:r>
              <a:rPr lang="ru-RU" sz="3600" dirty="0" smtClean="0"/>
              <a:t>Бабаян М.А. (химия)</a:t>
            </a:r>
          </a:p>
          <a:p>
            <a:pPr marL="624078" indent="-514350">
              <a:buAutoNum type="arabicPeriod"/>
            </a:pPr>
            <a:r>
              <a:rPr lang="ru-RU" sz="3600" dirty="0" smtClean="0"/>
              <a:t>Шамхалов М.М. (</a:t>
            </a:r>
            <a:r>
              <a:rPr lang="ru-RU" sz="3600" dirty="0" err="1" smtClean="0"/>
              <a:t>физра</a:t>
            </a:r>
            <a:r>
              <a:rPr lang="ru-RU" sz="3600" dirty="0" smtClean="0"/>
              <a:t>)</a:t>
            </a:r>
          </a:p>
          <a:p>
            <a:pPr marL="624078" indent="-514350">
              <a:buAutoNum type="arabicPeriod"/>
            </a:pPr>
            <a:r>
              <a:rPr lang="ru-RU" sz="3600" dirty="0" smtClean="0"/>
              <a:t>Караханова Т.Т. (ИЗО)</a:t>
            </a:r>
          </a:p>
          <a:p>
            <a:pPr marL="624078" indent="-514350">
              <a:buAutoNum type="arabicPeriod"/>
            </a:pPr>
            <a:r>
              <a:rPr lang="ru-RU" sz="3600" dirty="0" smtClean="0"/>
              <a:t>Ильясова З.Г. (логопед)</a:t>
            </a:r>
          </a:p>
          <a:p>
            <a:pPr marL="624078" indent="-514350">
              <a:buNone/>
            </a:pPr>
            <a:endParaRPr lang="ru-RU" sz="3200" dirty="0" smtClean="0"/>
          </a:p>
          <a:p>
            <a:pPr marL="624078" indent="-514350">
              <a:buAutoNum type="arabicPeriod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Учителя, не прошедшие курсы: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1214422"/>
            <a:ext cx="8786874" cy="528641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100" b="1" dirty="0" smtClean="0">
                <a:solidFill>
                  <a:srgbClr val="FF0000"/>
                </a:solidFill>
              </a:rPr>
              <a:t>С 2015 года ежегодно повышают свою квалификацию</a:t>
            </a:r>
            <a:r>
              <a:rPr lang="ru-RU" dirty="0" smtClean="0">
                <a:solidFill>
                  <a:srgbClr val="FF0000"/>
                </a:solidFill>
              </a:rPr>
              <a:t>:</a:t>
            </a:r>
          </a:p>
          <a:p>
            <a:pPr algn="ctr">
              <a:buNone/>
            </a:pPr>
            <a:r>
              <a:rPr lang="ru-RU" dirty="0" smtClean="0"/>
              <a:t>1.Агамагомедова С.Н.;</a:t>
            </a:r>
          </a:p>
          <a:p>
            <a:pPr algn="ctr">
              <a:buNone/>
            </a:pPr>
            <a:r>
              <a:rPr lang="ru-RU" dirty="0" smtClean="0"/>
              <a:t>2.Гасанова Р.Г.;</a:t>
            </a:r>
          </a:p>
          <a:p>
            <a:pPr>
              <a:buNone/>
            </a:pPr>
            <a:r>
              <a:rPr lang="ru-RU" sz="3300" b="1" dirty="0" smtClean="0">
                <a:solidFill>
                  <a:srgbClr val="FF0000"/>
                </a:solidFill>
              </a:rPr>
              <a:t>Три года подряд повышают свою квалификацию:</a:t>
            </a:r>
          </a:p>
          <a:p>
            <a:pPr algn="ctr">
              <a:buNone/>
            </a:pPr>
            <a:r>
              <a:rPr lang="ru-RU" dirty="0" smtClean="0"/>
              <a:t>1.Раджабова М.А.;</a:t>
            </a:r>
          </a:p>
          <a:p>
            <a:pPr algn="ctr">
              <a:buNone/>
            </a:pPr>
            <a:r>
              <a:rPr lang="ru-RU" dirty="0" smtClean="0"/>
              <a:t>2.Шерифова Ш.Ф.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В течение года 2 раза прошли курсы повышения квалификации:</a:t>
            </a:r>
          </a:p>
          <a:p>
            <a:pPr algn="ctr">
              <a:buNone/>
            </a:pPr>
            <a:r>
              <a:rPr lang="ru-RU" dirty="0" smtClean="0"/>
              <a:t>1.Расулова Р.Ф.;</a:t>
            </a:r>
          </a:p>
          <a:p>
            <a:pPr algn="ctr">
              <a:buNone/>
            </a:pPr>
            <a:r>
              <a:rPr lang="ru-RU" dirty="0" smtClean="0"/>
              <a:t>2.Рамазанова И.А.;</a:t>
            </a:r>
          </a:p>
          <a:p>
            <a:pPr algn="ctr">
              <a:buNone/>
            </a:pPr>
            <a:r>
              <a:rPr lang="ru-RU" dirty="0" smtClean="0"/>
              <a:t>3.Аюбова А.О.;</a:t>
            </a:r>
          </a:p>
          <a:p>
            <a:pPr algn="ctr">
              <a:buNone/>
            </a:pPr>
            <a:r>
              <a:rPr lang="ru-RU" dirty="0" smtClean="0"/>
              <a:t>4.Ахмедова Г.А.</a:t>
            </a:r>
          </a:p>
          <a:p>
            <a:pPr algn="ctr">
              <a:buNone/>
            </a:pPr>
            <a:r>
              <a:rPr lang="ru-RU" dirty="0" smtClean="0"/>
              <a:t>5.Ахмедова А.И.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357174"/>
            <a:ext cx="8229600" cy="7143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0000FF"/>
                </a:solidFill>
              </a:rPr>
              <a:t>Стабильно повышают квалификацию: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4071942"/>
            <a:ext cx="8515352" cy="1935373"/>
          </a:xfrm>
        </p:spPr>
        <p:txBody>
          <a:bodyPr numCol="2">
            <a:normAutofit fontScale="92500" lnSpcReduction="20000"/>
          </a:bodyPr>
          <a:lstStyle/>
          <a:p>
            <a:pPr marL="514350" indent="-514350">
              <a:buNone/>
            </a:pPr>
            <a:r>
              <a:rPr lang="ru-RU" sz="2800" dirty="0" smtClean="0"/>
              <a:t>1. Рамалданова З.А. </a:t>
            </a:r>
          </a:p>
          <a:p>
            <a:pPr marL="514350" indent="-514350">
              <a:buNone/>
            </a:pPr>
            <a:r>
              <a:rPr lang="ru-RU" sz="2800" dirty="0" smtClean="0"/>
              <a:t>2. Мисриханова Р.А. </a:t>
            </a:r>
          </a:p>
          <a:p>
            <a:pPr marL="514350" indent="-514350">
              <a:buNone/>
            </a:pPr>
            <a:r>
              <a:rPr lang="ru-RU" sz="2800" dirty="0" smtClean="0"/>
              <a:t>3. Халидова Г.Ш. </a:t>
            </a:r>
          </a:p>
          <a:p>
            <a:pPr marL="514350" indent="-514350"/>
            <a:endParaRPr lang="ru-RU" sz="2800" dirty="0" smtClean="0"/>
          </a:p>
          <a:p>
            <a:pPr marL="514350" indent="-514350"/>
            <a:endParaRPr lang="ru-RU" sz="2800" dirty="0" smtClean="0"/>
          </a:p>
          <a:p>
            <a:pPr marL="514350" indent="-514350">
              <a:buNone/>
            </a:pPr>
            <a:r>
              <a:rPr lang="ru-RU" sz="2800" dirty="0" smtClean="0"/>
              <a:t>4. Гаджибекова С.А. </a:t>
            </a:r>
          </a:p>
          <a:p>
            <a:pPr marL="514350" indent="-514350">
              <a:buNone/>
            </a:pPr>
            <a:r>
              <a:rPr lang="ru-RU" sz="2800" dirty="0" smtClean="0"/>
              <a:t>5. Бабаян М.А.</a:t>
            </a:r>
          </a:p>
          <a:p>
            <a:pPr marL="514350" indent="-514350">
              <a:buNone/>
            </a:pPr>
            <a:r>
              <a:rPr lang="ru-RU" sz="2800" dirty="0" smtClean="0"/>
              <a:t>6. Кужаева О.У.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1214422"/>
            <a:ext cx="8858280" cy="20717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Новые технологии в повышении квалификации август 2018г.</a:t>
            </a: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0000FF"/>
                </a:solidFill>
              </a:rPr>
              <a:t>Получили сертификаты участников вебинара: «Организация исследовательской деятельности с учащимися по предметам гуманитарного и естественнонаучного цикла» </a:t>
            </a:r>
            <a:r>
              <a:rPr lang="ru-RU" sz="5400" dirty="0" smtClean="0">
                <a:solidFill>
                  <a:srgbClr val="0000FF"/>
                </a:solidFill>
              </a:rPr>
              <a:t/>
            </a:r>
            <a:br>
              <a:rPr lang="ru-RU" sz="5400" dirty="0" smtClean="0">
                <a:solidFill>
                  <a:srgbClr val="0000FF"/>
                </a:solidFill>
              </a:rPr>
            </a:br>
            <a:endParaRPr lang="ru-RU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Все педагоги школы за исключением:</a:t>
            </a:r>
          </a:p>
          <a:p>
            <a:pPr>
              <a:buNone/>
            </a:pPr>
            <a:r>
              <a:rPr lang="ru-RU" sz="3600" b="1" dirty="0" smtClean="0"/>
              <a:t>Курбановой М.М., </a:t>
            </a:r>
          </a:p>
          <a:p>
            <a:pPr>
              <a:buNone/>
            </a:pPr>
            <a:r>
              <a:rPr lang="ru-RU" sz="3600" b="1" dirty="0" err="1" smtClean="0"/>
              <a:t>Нуровой</a:t>
            </a:r>
            <a:r>
              <a:rPr lang="ru-RU" sz="3600" b="1" dirty="0" smtClean="0"/>
              <a:t> Х.Н., </a:t>
            </a:r>
          </a:p>
          <a:p>
            <a:pPr>
              <a:buNone/>
            </a:pPr>
            <a:r>
              <a:rPr lang="ru-RU" sz="3600" dirty="0" smtClean="0"/>
              <a:t>прошли </a:t>
            </a:r>
            <a:r>
              <a:rPr lang="ru-RU" sz="3600" dirty="0" smtClean="0"/>
              <a:t>курсы повышения</a:t>
            </a:r>
          </a:p>
          <a:p>
            <a:pPr>
              <a:buNone/>
            </a:pPr>
            <a:r>
              <a:rPr lang="ru-RU" sz="3600" dirty="0" smtClean="0"/>
              <a:t>квалификации по ФГОС.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 </a:t>
            </a:r>
            <a:endParaRPr lang="ru-RU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Ежегодно составляется перспективный план аттестации педагогических работников.</a:t>
            </a:r>
          </a:p>
          <a:p>
            <a:pPr>
              <a:buNone/>
            </a:pPr>
            <a:r>
              <a:rPr lang="ru-RU" dirty="0" smtClean="0"/>
              <a:t>Количественный состав педагогического коллектива на конец 2017-2018 учебного года – 74 человек (61 работающих педагогов, 1 – в отпуске б/с и 12 педагогов в декретном отпуску).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Аттестация педагогических работников в 2017 /2018 </a:t>
            </a:r>
            <a:r>
              <a:rPr lang="ru-RU" sz="3600" dirty="0" err="1" smtClean="0"/>
              <a:t>уч.году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Распределение по разрядам оплаты труда  на конец </a:t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>2017/2018 учебного года                                        </a:t>
            </a:r>
            <a:endParaRPr lang="ru-RU" sz="32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2143116"/>
          <a:ext cx="8429684" cy="3286148"/>
        </p:xfrm>
        <a:graphic>
          <a:graphicData uri="http://schemas.openxmlformats.org/drawingml/2006/table">
            <a:tbl>
              <a:tblPr/>
              <a:tblGrid>
                <a:gridCol w="19029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863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417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986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8537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Высшая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категория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Первая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категория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Соответствие 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занимаемой должности</a:t>
                      </a:r>
                      <a:r>
                        <a:rPr lang="ru-RU" sz="3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Без категории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24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16 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26%)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19 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r>
                        <a:rPr lang="en-US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23 (38</a:t>
                      </a:r>
                      <a:r>
                        <a:rPr lang="en-US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3 (5%)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85724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Аттестация педагогических кадров МБОУ СОШ №17 за три года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714488"/>
          <a:ext cx="8501123" cy="4444764"/>
        </p:xfrm>
        <a:graphic>
          <a:graphicData uri="http://schemas.openxmlformats.org/drawingml/2006/table">
            <a:tbl>
              <a:tblPr/>
              <a:tblGrid>
                <a:gridCol w="24379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204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2139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2139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90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 smtClean="0">
                          <a:latin typeface="Times New Roman"/>
                          <a:ea typeface="Arial"/>
                          <a:cs typeface="Times New Roman"/>
                        </a:rPr>
                        <a:t>Категория </a:t>
                      </a:r>
                      <a:endParaRPr lang="ru-RU" sz="18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latin typeface="Calibri"/>
                          <a:ea typeface="Times New Roman"/>
                          <a:cs typeface="Times New Roman"/>
                        </a:rPr>
                        <a:t>2015/2016 </a:t>
                      </a:r>
                      <a:r>
                        <a:rPr lang="ru-RU" sz="2000" b="1" i="0" dirty="0" err="1">
                          <a:latin typeface="Calibri"/>
                          <a:ea typeface="Times New Roman"/>
                          <a:cs typeface="Times New Roman"/>
                        </a:rPr>
                        <a:t>уч.год</a:t>
                      </a:r>
                      <a:endParaRPr lang="ru-RU" sz="18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latin typeface="Calibri"/>
                          <a:ea typeface="Times New Roman"/>
                          <a:cs typeface="Times New Roman"/>
                        </a:rPr>
                        <a:t>2016/2017 </a:t>
                      </a:r>
                      <a:r>
                        <a:rPr lang="ru-RU" sz="2000" b="1" i="0" dirty="0" err="1">
                          <a:latin typeface="Calibri"/>
                          <a:ea typeface="Times New Roman"/>
                          <a:cs typeface="Times New Roman"/>
                        </a:rPr>
                        <a:t>уч.год</a:t>
                      </a:r>
                      <a:endParaRPr lang="ru-RU" sz="18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latin typeface="Calibri"/>
                          <a:ea typeface="Times New Roman"/>
                          <a:cs typeface="Times New Roman"/>
                        </a:rPr>
                        <a:t>2017/2018 </a:t>
                      </a:r>
                      <a:r>
                        <a:rPr lang="ru-RU" sz="2000" b="1" i="0" dirty="0" err="1">
                          <a:latin typeface="Calibri"/>
                          <a:ea typeface="Times New Roman"/>
                          <a:cs typeface="Times New Roman"/>
                        </a:rPr>
                        <a:t>уч.год</a:t>
                      </a:r>
                      <a:endParaRPr lang="ru-RU" sz="18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90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latin typeface="Times New Roman"/>
                          <a:ea typeface="Arial"/>
                          <a:cs typeface="Times New Roman"/>
                        </a:rPr>
                        <a:t>Всего </a:t>
                      </a:r>
                      <a:r>
                        <a:rPr lang="ru-RU" sz="2400" i="0" dirty="0" err="1">
                          <a:latin typeface="Times New Roman"/>
                          <a:ea typeface="Arial"/>
                          <a:cs typeface="Times New Roman"/>
                        </a:rPr>
                        <a:t>пед.работников</a:t>
                      </a:r>
                      <a:endParaRPr lang="ru-RU" sz="2000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latin typeface="Calibri"/>
                          <a:ea typeface="Times New Roman"/>
                          <a:cs typeface="Times New Roman"/>
                        </a:rPr>
                        <a:t>58</a:t>
                      </a:r>
                      <a:endParaRPr lang="ru-RU" sz="2000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latin typeface="Calibri"/>
                          <a:ea typeface="Times New Roman"/>
                          <a:cs typeface="Times New Roman"/>
                        </a:rPr>
                        <a:t>62</a:t>
                      </a:r>
                      <a:endParaRPr lang="ru-RU" sz="2000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latin typeface="Times New Roman"/>
                          <a:ea typeface="Arial"/>
                          <a:cs typeface="Times New Roman"/>
                        </a:rPr>
                        <a:t>61</a:t>
                      </a:r>
                      <a:endParaRPr lang="ru-RU" sz="2000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0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latin typeface="Times New Roman"/>
                          <a:ea typeface="Arial"/>
                          <a:cs typeface="Times New Roman"/>
                        </a:rPr>
                        <a:t>Высшая</a:t>
                      </a:r>
                      <a:endParaRPr lang="ru-RU" sz="2000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latin typeface="Calibri"/>
                          <a:ea typeface="Times New Roman"/>
                          <a:cs typeface="Times New Roman"/>
                        </a:rPr>
                        <a:t>13/23</a:t>
                      </a:r>
                      <a:endParaRPr lang="ru-RU" sz="2000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latin typeface="Times New Roman"/>
                          <a:ea typeface="Arial"/>
                          <a:cs typeface="Times New Roman"/>
                        </a:rPr>
                        <a:t>14/23</a:t>
                      </a:r>
                      <a:endParaRPr lang="ru-RU" sz="2000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latin typeface="Times New Roman"/>
                          <a:ea typeface="Arial"/>
                          <a:cs typeface="Times New Roman"/>
                        </a:rPr>
                        <a:t>16/26</a:t>
                      </a:r>
                      <a:endParaRPr lang="ru-RU" sz="2000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0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latin typeface="Times New Roman"/>
                          <a:ea typeface="Arial"/>
                          <a:cs typeface="Times New Roman"/>
                        </a:rPr>
                        <a:t>Первая </a:t>
                      </a:r>
                      <a:endParaRPr lang="ru-RU" sz="2000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latin typeface="Calibri"/>
                          <a:ea typeface="Times New Roman"/>
                          <a:cs typeface="Times New Roman"/>
                        </a:rPr>
                        <a:t>19/33</a:t>
                      </a:r>
                      <a:endParaRPr lang="ru-RU" sz="2000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latin typeface="Times New Roman"/>
                          <a:ea typeface="Arial"/>
                          <a:cs typeface="Times New Roman"/>
                        </a:rPr>
                        <a:t>17/27</a:t>
                      </a:r>
                      <a:endParaRPr lang="ru-RU" sz="2000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latin typeface="Times New Roman"/>
                          <a:ea typeface="Arial"/>
                          <a:cs typeface="Times New Roman"/>
                        </a:rPr>
                        <a:t>19/31</a:t>
                      </a:r>
                      <a:endParaRPr lang="ru-RU" sz="2000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0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 smtClean="0">
                          <a:solidFill>
                            <a:srgbClr val="FF0000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Соответствие</a:t>
                      </a:r>
                      <a:r>
                        <a:rPr lang="ru-RU" sz="2400" b="1" i="0" baseline="0" dirty="0" smtClean="0">
                          <a:solidFill>
                            <a:srgbClr val="FF0000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 </a:t>
                      </a:r>
                      <a:r>
                        <a:rPr lang="ru-RU" sz="2400" b="1" i="0" dirty="0" err="1" smtClean="0">
                          <a:solidFill>
                            <a:srgbClr val="FF0000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заним.долж</a:t>
                      </a:r>
                      <a:r>
                        <a:rPr lang="ru-RU" sz="2400" b="1" i="0" dirty="0">
                          <a:solidFill>
                            <a:srgbClr val="FF0000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.</a:t>
                      </a:r>
                      <a:endParaRPr lang="ru-RU" sz="2000" b="1" i="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21/37</a:t>
                      </a:r>
                      <a:endParaRPr lang="ru-RU" sz="2000" b="1" i="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solidFill>
                            <a:srgbClr val="FF0000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21/34</a:t>
                      </a:r>
                      <a:endParaRPr lang="ru-RU" sz="2000" b="1" i="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solidFill>
                            <a:srgbClr val="FF0000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23/38</a:t>
                      </a:r>
                      <a:endParaRPr lang="ru-RU" sz="2000" b="1" i="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90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latin typeface="Times New Roman"/>
                          <a:ea typeface="Arial"/>
                          <a:cs typeface="Times New Roman"/>
                        </a:rPr>
                        <a:t>Без категории</a:t>
                      </a:r>
                      <a:endParaRPr lang="ru-RU" sz="2000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latin typeface="Calibri"/>
                          <a:ea typeface="Times New Roman"/>
                          <a:cs typeface="Times New Roman"/>
                        </a:rPr>
                        <a:t>5/7</a:t>
                      </a:r>
                      <a:endParaRPr lang="ru-RU" sz="2000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latin typeface="Times New Roman"/>
                          <a:ea typeface="Arial"/>
                          <a:cs typeface="Times New Roman"/>
                        </a:rPr>
                        <a:t>10/16</a:t>
                      </a:r>
                      <a:endParaRPr lang="ru-RU" sz="2000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latin typeface="Times New Roman"/>
                          <a:ea typeface="Arial"/>
                          <a:cs typeface="Times New Roman"/>
                        </a:rPr>
                        <a:t>3/5</a:t>
                      </a:r>
                      <a:endParaRPr lang="ru-RU" sz="2000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1000108"/>
            <a:ext cx="8858312" cy="550072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000" dirty="0" smtClean="0"/>
              <a:t>За профессиональный рост и ответственное отношение к работе и своевременную сдачу документации:</a:t>
            </a:r>
          </a:p>
          <a:p>
            <a:pPr>
              <a:buNone/>
            </a:pPr>
            <a:endParaRPr lang="ru-RU" sz="600" dirty="0" smtClean="0"/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Начальная школа </a:t>
            </a:r>
          </a:p>
          <a:p>
            <a:pPr marL="624078" indent="-514350">
              <a:buAutoNum type="arabicPeriod"/>
            </a:pPr>
            <a:r>
              <a:rPr lang="ru-RU" sz="2000" dirty="0" smtClean="0"/>
              <a:t>Магомедризаева З.Г. </a:t>
            </a:r>
          </a:p>
          <a:p>
            <a:pPr marL="624078" indent="-514350">
              <a:buAutoNum type="arabicPeriod"/>
            </a:pPr>
            <a:r>
              <a:rPr lang="ru-RU" sz="2000" dirty="0" smtClean="0"/>
              <a:t>Рашидова А.М.</a:t>
            </a:r>
          </a:p>
          <a:p>
            <a:pPr marL="624078" indent="-514350">
              <a:buAutoNum type="arabicPeriod"/>
            </a:pPr>
            <a:r>
              <a:rPr lang="ru-RU" sz="2000" dirty="0" smtClean="0"/>
              <a:t>Каяева Н.Д.</a:t>
            </a:r>
          </a:p>
          <a:p>
            <a:pPr marL="624078" indent="-514350">
              <a:buAutoNum type="arabicPeriod"/>
            </a:pPr>
            <a:r>
              <a:rPr lang="ru-RU" sz="2000" dirty="0" smtClean="0"/>
              <a:t>Ибрагимова Г.М.</a:t>
            </a:r>
          </a:p>
          <a:p>
            <a:pPr marL="624078" indent="-514350">
              <a:buAutoNum type="arabicPeriod"/>
            </a:pPr>
            <a:r>
              <a:rPr lang="ru-RU" sz="2000" dirty="0" smtClean="0"/>
              <a:t>Ибрагимова Э.А.</a:t>
            </a:r>
          </a:p>
          <a:p>
            <a:pPr marL="624078" indent="-514350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Старшая школа </a:t>
            </a:r>
          </a:p>
          <a:p>
            <a:pPr marL="624078" indent="-514350">
              <a:buFont typeface="Wingdings 3"/>
              <a:buAutoNum type="arabicPeriod"/>
            </a:pPr>
            <a:r>
              <a:rPr lang="ru-RU" sz="2000" dirty="0" smtClean="0"/>
              <a:t>Алиева А.М.                               10.  Мамедова Н.Р.            </a:t>
            </a:r>
          </a:p>
          <a:p>
            <a:pPr marL="624078" indent="-514350">
              <a:buFont typeface="Wingdings 3"/>
              <a:buAutoNum type="arabicPeriod"/>
            </a:pPr>
            <a:r>
              <a:rPr lang="ru-RU" sz="2000" dirty="0" smtClean="0"/>
              <a:t>Гасанова Р.Г.                              11.  Шамхалов М.М.</a:t>
            </a:r>
          </a:p>
          <a:p>
            <a:pPr marL="624078" indent="-514350">
              <a:buFont typeface="Wingdings 3"/>
              <a:buAutoNum type="arabicPeriod"/>
            </a:pPr>
            <a:r>
              <a:rPr lang="ru-RU" sz="2000" dirty="0" smtClean="0"/>
              <a:t>Ахмедова А.И.                           12. Исабекова К.А</a:t>
            </a:r>
          </a:p>
          <a:p>
            <a:pPr marL="624078" indent="-514350">
              <a:buFont typeface="Wingdings 3"/>
              <a:buAutoNum type="arabicPeriod"/>
            </a:pPr>
            <a:r>
              <a:rPr lang="ru-RU" sz="2000" dirty="0" smtClean="0"/>
              <a:t>Кужаева О.У.                              13. Шихрагимова Д.С.</a:t>
            </a:r>
          </a:p>
          <a:p>
            <a:pPr marL="624078" indent="-514350">
              <a:buFont typeface="Wingdings 3"/>
              <a:buAutoNum type="arabicPeriod"/>
            </a:pPr>
            <a:r>
              <a:rPr lang="ru-RU" sz="2000" dirty="0" smtClean="0"/>
              <a:t>Рамазанова Д.М.                        14. Тагибекова Д.Н.</a:t>
            </a:r>
          </a:p>
          <a:p>
            <a:pPr marL="624078" indent="-514350">
              <a:buFont typeface="Wingdings 3"/>
              <a:buAutoNum type="arabicPeriod"/>
            </a:pPr>
            <a:r>
              <a:rPr lang="ru-RU" sz="2000" dirty="0" smtClean="0"/>
              <a:t>Гусейнова С.М.                          15. Джамалова Н.М.</a:t>
            </a:r>
          </a:p>
          <a:p>
            <a:pPr marL="624078" indent="-514350">
              <a:buFont typeface="Wingdings 3"/>
              <a:buAutoNum type="arabicPeriod"/>
            </a:pPr>
            <a:r>
              <a:rPr lang="ru-RU" sz="2000" dirty="0" smtClean="0"/>
              <a:t>Шерифова Ш.Ф.</a:t>
            </a:r>
          </a:p>
          <a:p>
            <a:pPr marL="624078" indent="-514350">
              <a:buFont typeface="Wingdings 3"/>
              <a:buAutoNum type="arabicPeriod"/>
            </a:pPr>
            <a:r>
              <a:rPr lang="ru-RU" sz="2000" dirty="0" smtClean="0"/>
              <a:t>Халагуммаева Н.М.</a:t>
            </a:r>
          </a:p>
          <a:p>
            <a:pPr marL="624078" indent="-514350">
              <a:buAutoNum type="arabicPeriod"/>
            </a:pPr>
            <a:r>
              <a:rPr lang="ru-RU" sz="2000" dirty="0" smtClean="0"/>
              <a:t>Юсуфова Д.Ю.</a:t>
            </a:r>
          </a:p>
          <a:p>
            <a:pPr marL="624078" indent="-514350">
              <a:buAutoNum type="arabicPeriod"/>
            </a:pPr>
            <a:endParaRPr lang="ru-RU" sz="2000" dirty="0" smtClean="0"/>
          </a:p>
          <a:p>
            <a:pPr marL="624078" indent="-514350">
              <a:buAutoNum type="arabicPeriod"/>
            </a:pPr>
            <a:endParaRPr lang="ru-RU" sz="2000" dirty="0" smtClean="0"/>
          </a:p>
          <a:p>
            <a:pPr marL="624078" indent="-514350">
              <a:buAutoNum type="arabicPeriod"/>
            </a:pPr>
            <a:endParaRPr lang="ru-RU" sz="2000" dirty="0" smtClean="0"/>
          </a:p>
          <a:p>
            <a:pPr marL="624078" indent="-514350">
              <a:buNone/>
            </a:pPr>
            <a:endParaRPr lang="ru-RU" sz="2000" dirty="0" smtClean="0"/>
          </a:p>
          <a:p>
            <a:pPr marL="624078" indent="-514350">
              <a:buAutoNum type="arabicPeriod"/>
            </a:pPr>
            <a:endParaRPr lang="ru-RU" sz="2000" dirty="0" smtClean="0"/>
          </a:p>
          <a:p>
            <a:pPr marL="624078" indent="-514350">
              <a:buAutoNum type="arabicPeriod"/>
            </a:pPr>
            <a:endParaRPr lang="ru-RU" sz="2000" dirty="0" smtClean="0"/>
          </a:p>
          <a:p>
            <a:pPr marL="624078" indent="-514350">
              <a:buAutoNum type="arabicPeriod"/>
            </a:pPr>
            <a:endParaRPr lang="ru-RU" sz="2400" dirty="0" smtClean="0"/>
          </a:p>
          <a:p>
            <a:pPr marL="624078" indent="-514350">
              <a:buAutoNum type="arabicPeriod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31762"/>
            <a:ext cx="8229600" cy="72547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Объявляется благодарность  следующим педагогам:</a:t>
            </a:r>
            <a:endParaRPr lang="ru-RU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Самое знаменательное событие этого года – открытие актового зала и столовой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://17.dagestanschool.ru/images/dagsc17_new/NRfdd65936bb0af22e0c13e2f212817dc5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421484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17.dagestanschool.ru/images/dagsc17_new/NR81b2f67aebb4f93df48e9f57636d326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14818"/>
            <a:ext cx="421484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17.dagestanschool.ru/images/dagsc17_new/NR88a763e13a54d82457cb7cc64318aaf6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428868"/>
            <a:ext cx="440002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ПЕДСОВЕТ АВГУСТ\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-214338"/>
            <a:ext cx="9753600" cy="7315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2844" y="428604"/>
            <a:ext cx="7429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Городской конкурс «Самый классный </a:t>
            </a:r>
            <a:r>
              <a:rPr lang="ru-RU" sz="2400" b="1" dirty="0" err="1" smtClean="0">
                <a:solidFill>
                  <a:srgbClr val="0000FF"/>
                </a:solidFill>
              </a:rPr>
              <a:t>классный</a:t>
            </a:r>
            <a:r>
              <a:rPr lang="ru-RU" sz="2400" b="1" dirty="0" smtClean="0">
                <a:solidFill>
                  <a:srgbClr val="0000FF"/>
                </a:solidFill>
              </a:rPr>
              <a:t>» - 2 место  </a:t>
            </a:r>
            <a:endParaRPr lang="ru-RU" sz="2400" b="1" dirty="0">
              <a:solidFill>
                <a:srgbClr val="0000FF"/>
              </a:solidFill>
            </a:endParaRPr>
          </a:p>
        </p:txBody>
      </p:sp>
      <p:pic>
        <p:nvPicPr>
          <p:cNvPr id="14338" name="Picture 2" descr="http://17.dagestanschool.ru/images/dagsc17_new/NRc3c12e060cc148c1633bd967c6482b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857364"/>
            <a:ext cx="5489591" cy="3087895"/>
          </a:xfrm>
          <a:prstGeom prst="rect">
            <a:avLst/>
          </a:prstGeom>
          <a:noFill/>
        </p:spPr>
      </p:pic>
      <p:pic>
        <p:nvPicPr>
          <p:cNvPr id="14340" name="Picture 4" descr="http://17.dagestanschool.ru/images/dagsc17_new/NR9229754f020a3e0c20ea3c84cd2092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2000256"/>
            <a:ext cx="3432806" cy="485774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5357826"/>
            <a:ext cx="5429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Городской конкурс «Вожатый года»–1 место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C:\Documents and Settings\Администратор\Рабочий стол\учителя\Screenshot_20180518-122405.jpg"/>
          <p:cNvPicPr>
            <a:picLocks noChangeAspect="1" noChangeArrowheads="1"/>
          </p:cNvPicPr>
          <p:nvPr/>
        </p:nvPicPr>
        <p:blipFill>
          <a:blip r:embed="rId2" cstate="print"/>
          <a:srcRect t="9956" b="17016"/>
          <a:stretch>
            <a:fillRect/>
          </a:stretch>
        </p:blipFill>
        <p:spPr bwMode="auto">
          <a:xfrm>
            <a:off x="428596" y="1270933"/>
            <a:ext cx="2597684" cy="3372513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93978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Республиканская олимпиада </a:t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>учителей музыки – 2 место 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://17.dagestanschool.ru/images/dagsc17_new/NR975790d35dcc2cc00131c0484db0e278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143636" y="1357298"/>
            <a:ext cx="242889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57176" y="4143380"/>
            <a:ext cx="4300510" cy="928694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Исмаилова Лейла 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Казбековна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214282" y="5429264"/>
            <a:ext cx="8358246" cy="1285876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Лучший учитель года,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которая принесла в рейтинг школы наибольшее количество </a:t>
            </a:r>
            <a:r>
              <a:rPr lang="ru-RU" sz="2800" b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баллов 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5008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В</a:t>
            </a:r>
            <a:r>
              <a:rPr lang="ru-RU" sz="5400" dirty="0" smtClean="0"/>
              <a:t> </a:t>
            </a:r>
            <a:r>
              <a:rPr lang="ru-RU" sz="5400" dirty="0" smtClean="0">
                <a:solidFill>
                  <a:srgbClr val="FF0000"/>
                </a:solidFill>
              </a:rPr>
              <a:t>муниципальном рейтинге общеобразовательных организаций школ города МБОУ СОШ № 17 заняла </a:t>
            </a:r>
            <a:br>
              <a:rPr lang="ru-RU" sz="5400" dirty="0" smtClean="0">
                <a:solidFill>
                  <a:srgbClr val="FF0000"/>
                </a:solidFill>
              </a:rPr>
            </a:br>
            <a:r>
              <a:rPr lang="ru-RU" sz="5400" u="sng" dirty="0" smtClean="0">
                <a:solidFill>
                  <a:srgbClr val="FF0000"/>
                </a:solidFill>
              </a:rPr>
              <a:t>6 место.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Церемония награждения грамотами учителей по итогам 2017 – 2018 года: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://17.dagestanschool.ru/images/dagsc17_new/NR975790d35dcc2cc00131c0484db0e278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20602239">
            <a:off x="1032254" y="2614182"/>
            <a:ext cx="2314392" cy="355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17.dagestanschool.ru/images/dagsc17_new/NR9229754f020a3e0c20ea3c84cd2092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071678"/>
            <a:ext cx="2726074" cy="3857652"/>
          </a:xfrm>
          <a:prstGeom prst="rect">
            <a:avLst/>
          </a:prstGeom>
          <a:noFill/>
        </p:spPr>
      </p:pic>
      <p:pic>
        <p:nvPicPr>
          <p:cNvPr id="6" name="Picture 6" descr="http://17.dagestanschool.ru/images/dagsc17_new/NR554d5824df187f89fa7696b373aa688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60896">
            <a:off x="5566589" y="2468445"/>
            <a:ext cx="2286016" cy="3901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12362" r="24795"/>
          <a:stretch>
            <a:fillRect/>
          </a:stretch>
        </p:blipFill>
        <p:spPr bwMode="auto">
          <a:xfrm>
            <a:off x="0" y="0"/>
            <a:ext cx="57864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929354" y="349821"/>
            <a:ext cx="2857488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651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413BA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«Образование - безусловный приоритет, и от его качества зависит будущее Дагестана... Потенциал нашей системы образования позволяет ставить серьезные задачи развития...»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47493" y="6036747"/>
            <a:ext cx="1798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/>
              <a:t>В.А. Васильев</a:t>
            </a:r>
            <a:r>
              <a:rPr lang="ru-RU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17483"/>
            <a:ext cx="9144000" cy="674051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          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          </a:t>
            </a:r>
            <a:r>
              <a:rPr lang="ru-RU" sz="3200" b="1" i="1" dirty="0" smtClean="0"/>
              <a:t>Сегодня перед педагогами стоят нелегкие задачи: не просто передать знания, а научить детей самостоятельно мыслить, принимать решения и нести ответственность за их выбор. Хороший учитель - обязательно хороший психолог, который должен не только разглядеть талант ученика, но и добиться того, чтобы каждый ребенок тянулся к знаниям, с интересом открывал для себя окружающий мир.</a:t>
            </a:r>
            <a:endParaRPr lang="ru-RU" sz="3200" dirty="0" smtClean="0"/>
          </a:p>
          <a:p>
            <a:r>
              <a:rPr lang="ru-RU" sz="3200" b="1" i="1" dirty="0" smtClean="0"/>
              <a:t>                                          В.А. Васильев</a:t>
            </a:r>
            <a:r>
              <a:rPr lang="ru-RU" sz="3200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:\ПЕДСОВЕТ АВГУСТ\fon_s_perom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b="3125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Педагогический коллектив</a:t>
            </a:r>
            <a:endParaRPr lang="ru-RU" dirty="0"/>
          </a:p>
        </p:txBody>
      </p:sp>
      <p:pic>
        <p:nvPicPr>
          <p:cNvPr id="9" name="Рисунок 8" descr="G:\Б\20161230_1221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142984"/>
            <a:ext cx="385765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G:\Б\IMG-20180825-WA0015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571876"/>
            <a:ext cx="370056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G:\Б\IMG-20180825-WA0018.jpg"/>
          <p:cNvPicPr/>
          <p:nvPr/>
        </p:nvPicPr>
        <p:blipFill>
          <a:blip r:embed="rId5"/>
          <a:srcRect r="19761"/>
          <a:stretch>
            <a:fillRect/>
          </a:stretch>
        </p:blipFill>
        <p:spPr bwMode="auto">
          <a:xfrm>
            <a:off x="1000100" y="3500438"/>
            <a:ext cx="385765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G:\Б\IMG-20161116-WA0009.jpg"/>
          <p:cNvPicPr/>
          <p:nvPr/>
        </p:nvPicPr>
        <p:blipFill>
          <a:blip r:embed="rId6"/>
          <a:srcRect b="41271"/>
          <a:stretch>
            <a:fillRect/>
          </a:stretch>
        </p:blipFill>
        <p:spPr bwMode="auto">
          <a:xfrm>
            <a:off x="4929190" y="1214422"/>
            <a:ext cx="386057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ПЕДСОВЕТ АВГУСТ\fon_s_perom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b="3125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71538" y="428604"/>
            <a:ext cx="7643866" cy="557216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В 2017-2018 учебном году  СОШ № 17                г. Дербента работают 61 педагога,                </a:t>
            </a:r>
          </a:p>
          <a:p>
            <a:pPr>
              <a:buNone/>
            </a:pPr>
            <a:r>
              <a:rPr lang="ru-RU" dirty="0" smtClean="0"/>
              <a:t>    среди них: 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1) 6  - «Почётных работников общего  </a:t>
            </a:r>
          </a:p>
          <a:p>
            <a:pPr>
              <a:buNone/>
            </a:pPr>
            <a:r>
              <a:rPr lang="ru-RU" dirty="0" smtClean="0"/>
              <a:t>              образования Российской Федерации» -</a:t>
            </a:r>
          </a:p>
          <a:p>
            <a:pPr>
              <a:buNone/>
            </a:pPr>
            <a:r>
              <a:rPr lang="ru-RU" dirty="0" smtClean="0"/>
              <a:t>              ( Шихмагомедова А.А;  Муталимова Ф.М;     </a:t>
            </a:r>
          </a:p>
          <a:p>
            <a:pPr>
              <a:buNone/>
            </a:pPr>
            <a:r>
              <a:rPr lang="ru-RU" dirty="0" smtClean="0"/>
              <a:t>               Рамалданова З.А., Исмаилова И.И., </a:t>
            </a:r>
          </a:p>
          <a:p>
            <a:pPr>
              <a:buNone/>
            </a:pPr>
            <a:r>
              <a:rPr lang="ru-RU" dirty="0" smtClean="0"/>
              <a:t>               Гаджибекова С.А., Шерифова Ш.Ф.)</a:t>
            </a:r>
          </a:p>
          <a:p>
            <a:endParaRPr lang="ru-RU" dirty="0" smtClean="0"/>
          </a:p>
          <a:p>
            <a:r>
              <a:rPr lang="ru-RU" dirty="0" smtClean="0"/>
              <a:t>2)1 - «Отличник просвещения народного </a:t>
            </a:r>
          </a:p>
          <a:p>
            <a:pPr>
              <a:buNone/>
            </a:pPr>
            <a:r>
              <a:rPr lang="ru-RU" dirty="0" smtClean="0"/>
              <a:t>             образования» -  (Нуралиева М.А.)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3) 2 - победителя ПНПО –  </a:t>
            </a:r>
          </a:p>
          <a:p>
            <a:pPr>
              <a:buNone/>
            </a:pPr>
            <a:r>
              <a:rPr lang="ru-RU" dirty="0" smtClean="0"/>
              <a:t>              (Шихмагомедова А.А.; Рамалданова З.А.)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F:\ПЕДСОВЕТ АВГУСТ\fon_s_perom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858180" cy="114300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Распределение педагогов по </a:t>
            </a:r>
            <a:r>
              <a:rPr lang="ru-RU" sz="2800" dirty="0" smtClean="0"/>
              <a:t> категориям</a:t>
            </a:r>
            <a:endParaRPr lang="ru-RU" sz="2800" dirty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285720" y="1214422"/>
          <a:ext cx="8429684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0657" name="WordArt 1"/>
          <p:cNvSpPr>
            <a:spLocks noChangeArrowheads="1" noChangeShapeType="1" noTextEdit="1"/>
          </p:cNvSpPr>
          <p:nvPr/>
        </p:nvSpPr>
        <p:spPr bwMode="auto">
          <a:xfrm>
            <a:off x="1835150" y="2509833"/>
            <a:ext cx="1247775" cy="2762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Высшая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"/>
              <a:cs typeface="Arial"/>
            </a:endParaRPr>
          </a:p>
        </p:txBody>
      </p:sp>
      <p:sp>
        <p:nvSpPr>
          <p:cNvPr id="11" name="WordArt 1"/>
          <p:cNvSpPr>
            <a:spLocks noChangeArrowheads="1" noChangeShapeType="1" noTextEdit="1"/>
          </p:cNvSpPr>
          <p:nvPr/>
        </p:nvSpPr>
        <p:spPr bwMode="auto">
          <a:xfrm>
            <a:off x="1785918" y="3143248"/>
            <a:ext cx="2928958" cy="35719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Первая  категория 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"/>
              <a:cs typeface="Arial"/>
            </a:endParaRPr>
          </a:p>
        </p:txBody>
      </p:sp>
      <p:sp>
        <p:nvSpPr>
          <p:cNvPr id="12" name="WordArt 1"/>
          <p:cNvSpPr>
            <a:spLocks noChangeArrowheads="1" noChangeShapeType="1" noTextEdit="1"/>
          </p:cNvSpPr>
          <p:nvPr/>
        </p:nvSpPr>
        <p:spPr bwMode="auto">
          <a:xfrm>
            <a:off x="1714480" y="3857628"/>
            <a:ext cx="4429156" cy="42862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Соответствие занимаемой должности  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"/>
              <a:cs typeface="Arial"/>
            </a:endParaRPr>
          </a:p>
        </p:txBody>
      </p:sp>
      <p:sp>
        <p:nvSpPr>
          <p:cNvPr id="14" name="WordArt 1"/>
          <p:cNvSpPr>
            <a:spLocks noChangeArrowheads="1" noChangeShapeType="1" noTextEdit="1"/>
          </p:cNvSpPr>
          <p:nvPr/>
        </p:nvSpPr>
        <p:spPr bwMode="auto">
          <a:xfrm>
            <a:off x="1714480" y="4714884"/>
            <a:ext cx="2500330" cy="35719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Без категории 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"/>
              <a:cs typeface="Arial"/>
            </a:endParaRPr>
          </a:p>
        </p:txBody>
      </p:sp>
      <p:sp>
        <p:nvSpPr>
          <p:cNvPr id="69633" name="WordArt 1"/>
          <p:cNvSpPr>
            <a:spLocks noChangeArrowheads="1" noChangeShapeType="1" noTextEdit="1"/>
          </p:cNvSpPr>
          <p:nvPr/>
        </p:nvSpPr>
        <p:spPr bwMode="auto">
          <a:xfrm>
            <a:off x="7072330" y="3929066"/>
            <a:ext cx="428628" cy="28575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23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"/>
              <a:cs typeface="Arial"/>
            </a:endParaRPr>
          </a:p>
        </p:txBody>
      </p:sp>
      <p:sp>
        <p:nvSpPr>
          <p:cNvPr id="15" name="WordArt 1"/>
          <p:cNvSpPr>
            <a:spLocks noChangeArrowheads="1" noChangeShapeType="1" noTextEdit="1"/>
          </p:cNvSpPr>
          <p:nvPr/>
        </p:nvSpPr>
        <p:spPr bwMode="auto">
          <a:xfrm>
            <a:off x="4500562" y="4786322"/>
            <a:ext cx="285752" cy="28575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3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2569</TotalTime>
  <Words>3367</Words>
  <Application>Microsoft Office PowerPoint</Application>
  <PresentationFormat>Экран (4:3)</PresentationFormat>
  <Paragraphs>1397</Paragraphs>
  <Slides>65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66" baseType="lpstr">
      <vt:lpstr>Открытая</vt:lpstr>
      <vt:lpstr>Слайд 1</vt:lpstr>
      <vt:lpstr>Задачи на 2017-2018 уч.год:</vt:lpstr>
      <vt:lpstr>Слайд 3</vt:lpstr>
      <vt:lpstr>Слайд 4</vt:lpstr>
      <vt:lpstr>Слайд 5</vt:lpstr>
      <vt:lpstr>Самое знаменательное событие этого года – открытие актового зала и столовой </vt:lpstr>
      <vt:lpstr>Педагогический коллектив</vt:lpstr>
      <vt:lpstr>Слайд 8</vt:lpstr>
      <vt:lpstr>Распределение педагогов по  категориям</vt:lpstr>
      <vt:lpstr>Распределение педагогов по  образованию</vt:lpstr>
      <vt:lpstr>Характеристика ученического коллектива </vt:lpstr>
      <vt:lpstr>Качественный анализ за 2017 – 2018 уч.год </vt:lpstr>
      <vt:lpstr>  Сравнительный анализ  качества и обученности за  3 года </vt:lpstr>
      <vt:lpstr>По результатам 2017-2018 учебного года </vt:lpstr>
      <vt:lpstr>Государственная итоговая аттестация </vt:lpstr>
      <vt:lpstr>Результаты ЕГЭ  2016 по  2018 годы  </vt:lpstr>
      <vt:lpstr>Сравнительный анализ выбираемых предметов в формате ЕГЭ  представлен на рисунке   </vt:lpstr>
      <vt:lpstr>Слайд 18</vt:lpstr>
      <vt:lpstr>Слайд 19</vt:lpstr>
      <vt:lpstr>Результаты  ОГЭ c 2016 по  2018 годы  </vt:lpstr>
      <vt:lpstr>Сравнительный анализ результатов  ОГЭ </vt:lpstr>
      <vt:lpstr>Результаты ОГЭ</vt:lpstr>
      <vt:lpstr>Слайд 23</vt:lpstr>
      <vt:lpstr>Слайд 24</vt:lpstr>
      <vt:lpstr>Сравнительная характеристика результатов ВПР. </vt:lpstr>
      <vt:lpstr>Результаты учащихся 4-х кл. по ВПР </vt:lpstr>
      <vt:lpstr>Слайд 27</vt:lpstr>
      <vt:lpstr> Мониторинг результатов  по предметам за 2 года по ФГОС в начальной школе: </vt:lpstr>
      <vt:lpstr>Слайд 29</vt:lpstr>
      <vt:lpstr>Слайд 30</vt:lpstr>
      <vt:lpstr>Результаты:</vt:lpstr>
      <vt:lpstr>Слайд 32</vt:lpstr>
      <vt:lpstr>Слайд 33</vt:lpstr>
      <vt:lpstr>Предметы Муниципального этапа </vt:lpstr>
      <vt:lpstr>Результаты муниципального этапа олимпиады МБОУ СОШ №17 в 2017/18 учебном году</vt:lpstr>
      <vt:lpstr>Слайд 36</vt:lpstr>
      <vt:lpstr>Слайд 37</vt:lpstr>
      <vt:lpstr>Слайд 38</vt:lpstr>
      <vt:lpstr>Слайд 39</vt:lpstr>
      <vt:lpstr>Слайд 40</vt:lpstr>
      <vt:lpstr>Слайд 41</vt:lpstr>
      <vt:lpstr>Внеклассные мероприятия </vt:lpstr>
      <vt:lpstr>Слайд 43</vt:lpstr>
      <vt:lpstr>Слайд 44</vt:lpstr>
      <vt:lpstr>Слайд 45</vt:lpstr>
      <vt:lpstr>Общешкольное мероприятие  «Три конфессии Дербента против терроризма и экстремизма»</vt:lpstr>
      <vt:lpstr>Республиканский фестиваль, посвященный 73 годовщине Великой Победы</vt:lpstr>
      <vt:lpstr>19 мая 2018 г. Общешкольная линейка, посвященная памяти Казиахмедова С.Г. </vt:lpstr>
      <vt:lpstr>Последний звонок – 2018г. </vt:lpstr>
      <vt:lpstr>Профессиональный рост педагогического коллектива  МБОУ СОШ № 17  за 2017 – 2018 уч.год</vt:lpstr>
      <vt:lpstr>Анализ курсов повышения квалификации  за 2017 – 2018 уч. год  (61 педагогов): </vt:lpstr>
      <vt:lpstr>Учителя, не прошедшие курсы: </vt:lpstr>
      <vt:lpstr>Стабильно повышают квалификацию:</vt:lpstr>
      <vt:lpstr>Новые технологии в повышении квалификации август 2018г. Получили сертификаты участников вебинара: «Организация исследовательской деятельности с учащимися по предметам гуманитарного и естественнонаучного цикла»  </vt:lpstr>
      <vt:lpstr>Вывод </vt:lpstr>
      <vt:lpstr>Аттестация педагогических работников в 2017 /2018 уч.году </vt:lpstr>
      <vt:lpstr>Распределение по разрядам оплаты труда  на конец  2017/2018 учебного года                                        </vt:lpstr>
      <vt:lpstr>Аттестация педагогических кадров МБОУ СОШ №17 за три года  </vt:lpstr>
      <vt:lpstr>Объявляется благодарность  следующим педагогам:</vt:lpstr>
      <vt:lpstr>Слайд 60</vt:lpstr>
      <vt:lpstr>Республиканская олимпиада  учителей музыки – 2 место </vt:lpstr>
      <vt:lpstr>В муниципальном рейтинге общеобразовательных организаций школ города МБОУ СОШ № 17 заняла  6 место.     </vt:lpstr>
      <vt:lpstr>Церемония награждения грамотами учителей по итогам 2017 – 2018 года:</vt:lpstr>
      <vt:lpstr>Слайд 64</vt:lpstr>
      <vt:lpstr>Слайд 65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ФОТО?? КОЛЛАЖ?</dc:title>
  <cp:lastModifiedBy>17</cp:lastModifiedBy>
  <cp:revision>323</cp:revision>
  <dcterms:modified xsi:type="dcterms:W3CDTF">2018-09-28T10:10:30Z</dcterms:modified>
</cp:coreProperties>
</file>