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337" r:id="rId2"/>
    <p:sldId id="328" r:id="rId3"/>
    <p:sldId id="327" r:id="rId4"/>
    <p:sldId id="326" r:id="rId5"/>
    <p:sldId id="325" r:id="rId6"/>
    <p:sldId id="324" r:id="rId7"/>
    <p:sldId id="323" r:id="rId8"/>
    <p:sldId id="321" r:id="rId9"/>
    <p:sldId id="320" r:id="rId10"/>
    <p:sldId id="330" r:id="rId11"/>
    <p:sldId id="329" r:id="rId12"/>
    <p:sldId id="341" r:id="rId13"/>
    <p:sldId id="338" r:id="rId14"/>
    <p:sldId id="339" r:id="rId15"/>
    <p:sldId id="331" r:id="rId16"/>
    <p:sldId id="268" r:id="rId17"/>
    <p:sldId id="340" r:id="rId18"/>
    <p:sldId id="306" r:id="rId19"/>
    <p:sldId id="33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Администратор" initials="А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Rg st="1" end="37"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FFCC"/>
    <a:srgbClr val="FF33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DD1085-B6CB-4ECE-AE6A-F6AD1A05A8CB}" type="datetimeFigureOut">
              <a:rPr lang="ru-RU" smtClean="0"/>
              <a:pPr/>
              <a:t>06.02.2018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C345D8-0270-45F9-BF6D-B5AB9D389DD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ОЧАГ МОЙ – ДАГЕСТАН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C345D8-0270-45F9-BF6D-B5AB9D389DDF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C345D8-0270-45F9-BF6D-B5AB9D389DDF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C345D8-0270-45F9-BF6D-B5AB9D389DDF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>
          <a:blip r:embed="rId2" cstate="screen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 b="1" cap="none" spc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A8FED-DF37-4E32-9692-84B48C39CF12}" type="datetimeFigureOut">
              <a:rPr lang="ru-RU" smtClean="0"/>
              <a:pPr/>
              <a:t>06.02.2018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90BA1-AFB8-457F-9C7F-DDDBBCBFF8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Tm="10000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A8FED-DF37-4E32-9692-84B48C39CF12}" type="datetimeFigureOut">
              <a:rPr lang="ru-RU" smtClean="0"/>
              <a:pPr/>
              <a:t>06.02.2018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90BA1-AFB8-457F-9C7F-DDDBBCBFF8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Tm="10000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A8FED-DF37-4E32-9692-84B48C39CF12}" type="datetimeFigureOut">
              <a:rPr lang="ru-RU" smtClean="0"/>
              <a:pPr/>
              <a:t>06.02.2018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90BA1-AFB8-457F-9C7F-DDDBBCBFF8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Tm="10000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A8FED-DF37-4E32-9692-84B48C39CF12}" type="datetimeFigureOut">
              <a:rPr lang="ru-RU" smtClean="0"/>
              <a:pPr/>
              <a:t>06.02.2018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90BA1-AFB8-457F-9C7F-DDDBBCBFF8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Tm="10000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blipFill>
          <a:blip r:embed="rId2" cstate="screen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 b="1" cap="none" spc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A8FED-DF37-4E32-9692-84B48C39CF12}" type="datetimeFigureOut">
              <a:rPr lang="ru-RU" smtClean="0"/>
              <a:pPr/>
              <a:t>06.02.2018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90BA1-AFB8-457F-9C7F-DDDBBCBFF8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Tm="10000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A8FED-DF37-4E32-9692-84B48C39CF12}" type="datetimeFigureOut">
              <a:rPr lang="ru-RU" smtClean="0"/>
              <a:pPr/>
              <a:t>06.02.2018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90BA1-AFB8-457F-9C7F-DDDBBCBFF8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Tm="10000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A8FED-DF37-4E32-9692-84B48C39CF12}" type="datetimeFigureOut">
              <a:rPr lang="ru-RU" smtClean="0"/>
              <a:pPr/>
              <a:t>06.02.2018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90BA1-AFB8-457F-9C7F-DDDBBCBFF8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Tm="10000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A8FED-DF37-4E32-9692-84B48C39CF12}" type="datetimeFigureOut">
              <a:rPr lang="ru-RU" smtClean="0"/>
              <a:pPr/>
              <a:t>06.02.2018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90BA1-AFB8-457F-9C7F-DDDBBCBFF8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Tm="10000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A8FED-DF37-4E32-9692-84B48C39CF12}" type="datetimeFigureOut">
              <a:rPr lang="ru-RU" smtClean="0"/>
              <a:pPr/>
              <a:t>06.02.2018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90BA1-AFB8-457F-9C7F-DDDBBCBFF8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Tm="10000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A8FED-DF37-4E32-9692-84B48C39CF12}" type="datetimeFigureOut">
              <a:rPr lang="ru-RU" smtClean="0"/>
              <a:pPr/>
              <a:t>06.02.2018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90BA1-AFB8-457F-9C7F-DDDBBCBFF8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Tm="10000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A8FED-DF37-4E32-9692-84B48C39CF12}" type="datetimeFigureOut">
              <a:rPr lang="ru-RU" smtClean="0"/>
              <a:pPr/>
              <a:t>06.02.2018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90BA1-AFB8-457F-9C7F-DDDBBCBFF8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Tm="10000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alphaModFix amt="3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0A8FED-DF37-4E32-9692-84B48C39CF12}" type="datetimeFigureOut">
              <a:rPr lang="ru-RU" smtClean="0"/>
              <a:pPr/>
              <a:t>06.02.2018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C90BA1-AFB8-457F-9C7F-DDDBBCBFF8B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 advTm="10000">
    <p:wipe/>
  </p:transition>
  <p:txStyles>
    <p:titleStyle>
      <a:lvl1pPr algn="ctr" defTabSz="914400" rtl="0" eaLnBrk="1" latinLnBrk="0" hangingPunct="1">
        <a:spcBef>
          <a:spcPct val="0"/>
        </a:spcBef>
        <a:buNone/>
        <a:defRPr sz="4400" b="1" kern="1200" cap="none" spc="0">
          <a:ln w="1905"/>
          <a:gradFill>
            <a:gsLst>
              <a:gs pos="0">
                <a:schemeClr val="accent6">
                  <a:shade val="20000"/>
                  <a:satMod val="200000"/>
                </a:schemeClr>
              </a:gs>
              <a:gs pos="78000">
                <a:schemeClr val="accent6">
                  <a:tint val="90000"/>
                  <a:shade val="89000"/>
                  <a:satMod val="220000"/>
                </a:schemeClr>
              </a:gs>
              <a:gs pos="100000">
                <a:schemeClr val="accent6">
                  <a:tint val="12000"/>
                  <a:satMod val="255000"/>
                </a:schemeClr>
              </a:gs>
            </a:gsLst>
            <a:lin ang="5400000"/>
          </a:gradFill>
          <a:effectLst>
            <a:innerShdw blurRad="69850" dist="43180" dir="5400000">
              <a:srgbClr val="000000">
                <a:alpha val="65000"/>
              </a:srgbClr>
            </a:innerShdw>
          </a:effectLst>
          <a:latin typeface="Times New Roman" pitchFamily="18" charset="0"/>
          <a:ea typeface="+mj-ea"/>
          <a:cs typeface="Times New Roman" pitchFamily="18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accent6">
              <a:lumMod val="50000"/>
            </a:schemeClr>
          </a:solidFill>
          <a:latin typeface="Times New Roman" pitchFamily="18" charset="0"/>
          <a:ea typeface="+mn-ea"/>
          <a:cs typeface="Times New Roman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accent6">
              <a:lumMod val="50000"/>
            </a:schemeClr>
          </a:solidFill>
          <a:latin typeface="Times New Roman" pitchFamily="18" charset="0"/>
          <a:ea typeface="+mn-ea"/>
          <a:cs typeface="Times New Roman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accent6">
              <a:lumMod val="50000"/>
            </a:schemeClr>
          </a:solidFill>
          <a:latin typeface="Times New Roman" pitchFamily="18" charset="0"/>
          <a:ea typeface="+mn-ea"/>
          <a:cs typeface="Times New Roman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accent6">
              <a:lumMod val="50000"/>
            </a:schemeClr>
          </a:solidFill>
          <a:latin typeface="Times New Roman" pitchFamily="18" charset="0"/>
          <a:ea typeface="+mn-ea"/>
          <a:cs typeface="Times New Roman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accent6">
              <a:lumMod val="50000"/>
            </a:schemeClr>
          </a:solidFill>
          <a:latin typeface="Times New Roman" pitchFamily="18" charset="0"/>
          <a:ea typeface="+mn-ea"/>
          <a:cs typeface="Times New Roman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Scan\Desktop\&#1073;&#1080;&#1082;&#1077;%20&#1089;&#1077;&#1092;&#1077;&#1088;&#1073;&#1077;&#1082;&#1086;&#1074;&#1085;&#1072;\narodnaya-dagestanskaya-muzyka-starinnaya.mp3" TargetMode="Externa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Scan\Desktop\&#1073;&#1080;&#1082;&#1077;%20&#1089;&#1077;&#1092;&#1077;&#1088;&#1073;&#1077;&#1082;&#1086;&#1074;&#1085;&#1072;\&#1058;&#1040;&#1041;&#1040;&#1057;&#1040;&#1056;&#1040;&#1053;&#1062;&#1067;%20%20-%20%20&#1050;&#1058;&#1054;%20&#1054;&#1053;&#1048;.mp4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Scan\Desktop\&#1073;&#1080;&#1082;&#1077;%20&#1089;&#1077;&#1092;&#1077;&#1088;&#1073;&#1077;&#1082;&#1086;&#1074;&#1085;&#1072;\gyulnaz.mp3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txBody>
          <a:bodyPr>
            <a:noAutofit/>
          </a:bodyPr>
          <a:lstStyle/>
          <a:p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5400" dirty="0" smtClean="0"/>
              <a:t>ОЧАГ МОЙ – ДАГЕСТАН </a:t>
            </a:r>
            <a:br>
              <a:rPr lang="ru-RU" sz="5400" dirty="0" smtClean="0"/>
            </a:br>
            <a:endParaRPr lang="ru-RU" sz="5400" dirty="0"/>
          </a:p>
        </p:txBody>
      </p:sp>
      <p:pic>
        <p:nvPicPr>
          <p:cNvPr id="1026" name="Picture 2" descr="C:\Users\Scan\Desktop\images.pn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51703" y="4600581"/>
            <a:ext cx="3392297" cy="22574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C:\Users\Scan\Desktop\dagestan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1285860"/>
            <a:ext cx="5072066" cy="3643338"/>
          </a:xfrm>
          <a:prstGeom prst="rect">
            <a:avLst/>
          </a:prstGeom>
          <a:noFill/>
        </p:spPr>
      </p:pic>
      <p:pic>
        <p:nvPicPr>
          <p:cNvPr id="6" name="narodnaya-dagestanskaya-muzyka-starinnaya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 cstate="print"/>
          <a:stretch>
            <a:fillRect/>
          </a:stretch>
        </p:blipFill>
        <p:spPr>
          <a:xfrm>
            <a:off x="214282" y="5286388"/>
            <a:ext cx="1857356" cy="1857356"/>
          </a:xfrm>
          <a:prstGeom prst="rect">
            <a:avLst/>
          </a:prstGeom>
        </p:spPr>
      </p:pic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5286380" y="1618765"/>
            <a:ext cx="4143404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ладони сердце можно уместить,</a:t>
            </a:r>
            <a:br>
              <a:rPr kumimoji="0" lang="ru-RU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Но в сердце целый мир не уместишь.</a:t>
            </a:r>
            <a:br>
              <a:rPr kumimoji="0" lang="ru-RU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Другие страны очень хороши,</a:t>
            </a:r>
            <a:br>
              <a:rPr kumimoji="0" lang="ru-RU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Но Дагестан дороже для души. 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(Р. Гамзатов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1800" b="0" i="1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 advTm="10000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74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Трудолюбие.</a:t>
            </a:r>
            <a:endParaRPr lang="ru-RU" dirty="0"/>
          </a:p>
        </p:txBody>
      </p:sp>
      <p:pic>
        <p:nvPicPr>
          <p:cNvPr id="31745" name="Picture 1" descr="C:\Users\Scan\Desktop\1269434599_dagi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89" y="1357298"/>
            <a:ext cx="6727629" cy="479904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784862"/>
      </p:ext>
    </p:extLst>
  </p:cSld>
  <p:clrMapOvr>
    <a:masterClrMapping/>
  </p:clrMapOvr>
  <p:transition spd="med" advTm="10000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Гостеприимство.</a:t>
            </a:r>
            <a:endParaRPr lang="ru-RU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2776"/>
            <a:ext cx="8208912" cy="532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 advTm="10000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ТАБАСАРАНЦЫ  -  КТО ОНИ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23707" y="357166"/>
            <a:ext cx="9120293" cy="6134762"/>
          </a:xfrm>
          <a:prstGeom prst="rect">
            <a:avLst/>
          </a:prstGeom>
        </p:spPr>
      </p:pic>
    </p:spTree>
  </p:cSld>
  <p:clrMapOvr>
    <a:masterClrMapping/>
  </p:clrMapOvr>
  <p:transition spd="med" advTm="10000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5298" name="Picture 2" descr="C:\Users\Scan\Desktop\1429112391_dscf2710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785926"/>
            <a:ext cx="3558061" cy="4525963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000496" y="1785926"/>
            <a:ext cx="4857752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smtClean="0">
                <a:solidFill>
                  <a:srgbClr val="C00000"/>
                </a:solidFill>
              </a:rPr>
              <a:t>Общественность </a:t>
            </a:r>
            <a:r>
              <a:rPr lang="ru-RU" sz="2800" b="1" dirty="0" err="1" smtClean="0">
                <a:solidFill>
                  <a:srgbClr val="C00000"/>
                </a:solidFill>
              </a:rPr>
              <a:t>Табасарана</a:t>
            </a:r>
            <a:r>
              <a:rPr lang="ru-RU" sz="2800" b="1" dirty="0" smtClean="0">
                <a:solidFill>
                  <a:srgbClr val="C00000"/>
                </a:solidFill>
              </a:rPr>
              <a:t> свято чтит память своих талантливых и прославленных сынов. Юсуф </a:t>
            </a:r>
            <a:r>
              <a:rPr lang="ru-RU" sz="2800" b="1" dirty="0" err="1" smtClean="0">
                <a:solidFill>
                  <a:srgbClr val="C00000"/>
                </a:solidFill>
              </a:rPr>
              <a:t>Базутаев</a:t>
            </a:r>
            <a:r>
              <a:rPr lang="ru-RU" sz="2800" b="1" dirty="0" smtClean="0">
                <a:solidFill>
                  <a:srgbClr val="C00000"/>
                </a:solidFill>
              </a:rPr>
              <a:t> поэт и драматург. Прошло 25 лет, как на 45 году жизни трагически оборвалась его жизнь.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endParaRPr lang="ru-RU" sz="24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071670" y="214290"/>
            <a:ext cx="526817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/>
              <a:t>Юсуф </a:t>
            </a:r>
            <a:r>
              <a:rPr lang="ru-RU" sz="3200" b="1" dirty="0" err="1" smtClean="0"/>
              <a:t>Базутаев</a:t>
            </a:r>
            <a:r>
              <a:rPr lang="ru-RU" sz="3200" b="1" dirty="0" smtClean="0"/>
              <a:t> (1948 – 1993)</a:t>
            </a:r>
            <a:endParaRPr lang="ru-RU" sz="3200" b="1" dirty="0"/>
          </a:p>
        </p:txBody>
      </p:sp>
    </p:spTree>
  </p:cSld>
  <p:clrMapOvr>
    <a:masterClrMapping/>
  </p:clrMapOvr>
  <p:transition spd="med" advTm="10000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6322" name="Picture 2" descr="C:\Users\Scan\Desktop\52e2481c7926588bd919679c9963ab64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1695" y="214290"/>
            <a:ext cx="3902249" cy="4500594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4071934" y="1928802"/>
            <a:ext cx="507206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err="1" smtClean="0"/>
              <a:t>Шахвелед</a:t>
            </a:r>
            <a:r>
              <a:rPr lang="ru-RU" sz="4400" b="1" dirty="0" smtClean="0"/>
              <a:t> </a:t>
            </a:r>
            <a:r>
              <a:rPr lang="ru-RU" sz="4400" b="1" dirty="0" err="1" smtClean="0"/>
              <a:t>Шахмарданов</a:t>
            </a:r>
            <a:r>
              <a:rPr lang="ru-RU" sz="4400" b="1" dirty="0" smtClean="0"/>
              <a:t> (1948) </a:t>
            </a:r>
            <a:endParaRPr lang="ru-RU" sz="44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4857760"/>
            <a:ext cx="9144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	Член Союза писателей РФ, заслуженный работник культуры Республики Дагестан </a:t>
            </a:r>
            <a:r>
              <a:rPr lang="ru-RU" b="1" dirty="0" err="1" smtClean="0">
                <a:solidFill>
                  <a:srgbClr val="C00000"/>
                </a:solidFill>
              </a:rPr>
              <a:t>Шахвелед</a:t>
            </a:r>
            <a:r>
              <a:rPr lang="ru-RU" b="1" dirty="0" smtClean="0">
                <a:solidFill>
                  <a:srgbClr val="C00000"/>
                </a:solidFill>
              </a:rPr>
              <a:t> </a:t>
            </a:r>
            <a:r>
              <a:rPr lang="ru-RU" b="1" dirty="0" err="1" smtClean="0">
                <a:solidFill>
                  <a:srgbClr val="C00000"/>
                </a:solidFill>
              </a:rPr>
              <a:t>ИбрагимовичШахмарданов</a:t>
            </a:r>
            <a:r>
              <a:rPr lang="ru-RU" b="1" dirty="0" smtClean="0">
                <a:solidFill>
                  <a:srgbClr val="C00000"/>
                </a:solidFill>
              </a:rPr>
              <a:t> родился в 1948 году в селении </a:t>
            </a:r>
            <a:r>
              <a:rPr lang="ru-RU" b="1" dirty="0" err="1" smtClean="0">
                <a:solidFill>
                  <a:srgbClr val="C00000"/>
                </a:solidFill>
              </a:rPr>
              <a:t>Яргиль</a:t>
            </a:r>
            <a:r>
              <a:rPr lang="ru-RU" b="1" dirty="0" smtClean="0">
                <a:solidFill>
                  <a:srgbClr val="C00000"/>
                </a:solidFill>
              </a:rPr>
              <a:t> </a:t>
            </a:r>
            <a:r>
              <a:rPr lang="ru-RU" b="1" u="sng" dirty="0" err="1" smtClean="0">
                <a:solidFill>
                  <a:srgbClr val="C00000"/>
                </a:solidFill>
              </a:rPr>
              <a:t>Хивского</a:t>
            </a:r>
            <a:r>
              <a:rPr lang="ru-RU" b="1" u="sng" dirty="0" smtClean="0">
                <a:solidFill>
                  <a:srgbClr val="C00000"/>
                </a:solidFill>
              </a:rPr>
              <a:t> района</a:t>
            </a:r>
            <a:r>
              <a:rPr lang="ru-RU" b="1" dirty="0" smtClean="0">
                <a:solidFill>
                  <a:srgbClr val="C00000"/>
                </a:solidFill>
              </a:rPr>
              <a:t>. После окончания </a:t>
            </a:r>
            <a:r>
              <a:rPr lang="ru-RU" b="1" dirty="0" err="1" smtClean="0">
                <a:solidFill>
                  <a:srgbClr val="C00000"/>
                </a:solidFill>
              </a:rPr>
              <a:t>Дербентскогопедучилища</a:t>
            </a:r>
            <a:r>
              <a:rPr lang="ru-RU" b="1" dirty="0" smtClean="0">
                <a:solidFill>
                  <a:srgbClr val="C00000"/>
                </a:solidFill>
              </a:rPr>
              <a:t> и литературного института им. М. Горького он работал учителем, сотрудником </a:t>
            </a:r>
            <a:r>
              <a:rPr lang="ru-RU" b="1" dirty="0" err="1" smtClean="0">
                <a:solidFill>
                  <a:srgbClr val="C00000"/>
                </a:solidFill>
              </a:rPr>
              <a:t>Хивской</a:t>
            </a:r>
            <a:r>
              <a:rPr lang="ru-RU" b="1" dirty="0" smtClean="0">
                <a:solidFill>
                  <a:srgbClr val="C00000"/>
                </a:solidFill>
              </a:rPr>
              <a:t> </a:t>
            </a:r>
            <a:r>
              <a:rPr lang="ru-RU" b="1" dirty="0" err="1" smtClean="0">
                <a:solidFill>
                  <a:srgbClr val="C00000"/>
                </a:solidFill>
              </a:rPr>
              <a:t>райгазеты</a:t>
            </a:r>
            <a:r>
              <a:rPr lang="ru-RU" b="1" dirty="0" smtClean="0">
                <a:solidFill>
                  <a:srgbClr val="C00000"/>
                </a:solidFill>
              </a:rPr>
              <a:t>«Свет Октября», в Союзе писателей Дагестана. В настоящее время является редактором журнала«Соколенок». Первая книга его стихов «Вестник» вышла в свет в 1979 году.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med" advTm="10000">
    <p:wip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38138"/>
          </a:xfrm>
        </p:spPr>
        <p:txBody>
          <a:bodyPr>
            <a:normAutofit fontScale="90000"/>
          </a:bodyPr>
          <a:lstStyle/>
          <a:p>
            <a:r>
              <a:rPr lang="ru-RU" dirty="0" err="1" smtClean="0"/>
              <a:t>Ах,Дагестан</a:t>
            </a:r>
            <a:r>
              <a:rPr lang="ru-RU" dirty="0" smtClean="0"/>
              <a:t>!</a:t>
            </a:r>
            <a:br>
              <a:rPr lang="ru-RU" dirty="0" smtClean="0"/>
            </a:br>
            <a:r>
              <a:rPr lang="ru-RU" dirty="0" smtClean="0"/>
              <a:t>Страна прекрасных гор!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56792"/>
            <a:ext cx="8351613" cy="489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44365165"/>
      </p:ext>
    </p:extLst>
  </p:cSld>
  <p:clrMapOvr>
    <a:masterClrMapping/>
  </p:clrMapOvr>
  <p:transition spd="med" advTm="10000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</a:rPr>
              <a:t>Город-музей Дербент</a:t>
            </a:r>
            <a:endParaRPr lang="ru-RU" sz="28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4" name="Содержимое 3" descr="Дербент.jpg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tretch>
            <a:fillRect/>
          </a:stretch>
        </p:blipFill>
        <p:spPr>
          <a:xfrm>
            <a:off x="1194415" y="1600200"/>
            <a:ext cx="6755169" cy="4525963"/>
          </a:xfrm>
        </p:spPr>
      </p:pic>
    </p:spTree>
  </p:cSld>
  <p:clrMapOvr>
    <a:masterClrMapping/>
  </p:clrMapOvr>
  <p:transition spd="med" advTm="10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gyulnaz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642910" y="2357430"/>
            <a:ext cx="3643338" cy="3643338"/>
          </a:xfrm>
          <a:prstGeom prst="rect">
            <a:avLst/>
          </a:prstGeom>
        </p:spPr>
      </p:pic>
    </p:spTree>
  </p:cSld>
  <p:clrMapOvr>
    <a:masterClrMapping/>
  </p:clrMapOvr>
  <p:transition spd="med" advTm="10000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513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395536" y="1484784"/>
            <a:ext cx="8136904" cy="4680520"/>
          </a:xfrm>
        </p:spPr>
        <p:txBody>
          <a:bodyPr>
            <a:normAutofit/>
          </a:bodyPr>
          <a:lstStyle/>
          <a:p>
            <a:endParaRPr lang="ru-RU" sz="3600" dirty="0">
              <a:solidFill>
                <a:srgbClr val="FFFF0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1"/>
            <a:ext cx="7772400" cy="1152127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…В лезгинском танце </a:t>
            </a:r>
            <a:br>
              <a:rPr lang="ru-RU" dirty="0" smtClean="0"/>
            </a:br>
            <a:r>
              <a:rPr lang="ru-RU" dirty="0" smtClean="0"/>
              <a:t>как орлы парят.</a:t>
            </a:r>
            <a:endParaRPr lang="ru-RU" dirty="0"/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340768"/>
            <a:ext cx="9144000" cy="55013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 advTm="10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В дружбе единой велик дагестанский народ!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5" name="Содержимое 4" descr="eadb8d1df7cb521f96b9d368249d9401.jpg"/>
          <p:cNvPicPr>
            <a:picLocks noGrp="1" noChangeAspect="1"/>
          </p:cNvPicPr>
          <p:nvPr>
            <p:ph sz="half" idx="1"/>
          </p:nvPr>
        </p:nvPicPr>
        <p:blipFill>
          <a:blip r:embed="rId2" cstate="screen"/>
          <a:stretch>
            <a:fillRect/>
          </a:stretch>
        </p:blipFill>
        <p:spPr>
          <a:xfrm>
            <a:off x="467544" y="1772816"/>
            <a:ext cx="4007633" cy="3675693"/>
          </a:xfrm>
        </p:spPr>
      </p:pic>
      <p:pic>
        <p:nvPicPr>
          <p:cNvPr id="11" name="Содержимое 10" descr="4784.jpg"/>
          <p:cNvPicPr>
            <a:picLocks noGrp="1" noChangeAspect="1"/>
          </p:cNvPicPr>
          <p:nvPr>
            <p:ph sz="half" idx="2"/>
          </p:nvPr>
        </p:nvPicPr>
        <p:blipFill>
          <a:blip r:embed="rId3" cstate="screen"/>
          <a:stretch>
            <a:fillRect/>
          </a:stretch>
        </p:blipFill>
        <p:spPr>
          <a:xfrm>
            <a:off x="4788024" y="1772816"/>
            <a:ext cx="4176464" cy="3744415"/>
          </a:xfrm>
        </p:spPr>
      </p:pic>
    </p:spTree>
    <p:extLst>
      <p:ext uri="{BB962C8B-B14F-4D97-AF65-F5344CB8AC3E}">
        <p14:creationId xmlns:p14="http://schemas.microsoft.com/office/powerpoint/2010/main" xmlns="" val="4222508515"/>
      </p:ext>
    </p:extLst>
  </p:cSld>
  <p:clrMapOvr>
    <a:masterClrMapping/>
  </p:clrMapOvr>
  <p:transition spd="med" advTm="10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Любовь к родному очагу, народу, родной земле.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556792"/>
            <a:ext cx="5472608" cy="5301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 advTm="10000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Справедливость и честность.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2776"/>
            <a:ext cx="8136904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 advTm="10000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Доброта, великодушие, милосердие.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628800"/>
            <a:ext cx="5053866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 advTm="10000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Честь и собственное достоинство.</a:t>
            </a:r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412776"/>
            <a:ext cx="8516516" cy="5445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 advTm="10000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Скромность.</a:t>
            </a:r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1268760"/>
            <a:ext cx="8064896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 advTm="10000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Рассудительность.</a:t>
            </a:r>
            <a:endParaRPr lang="ru-RU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1268760"/>
            <a:ext cx="8064897" cy="504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 advTm="10000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Дружба и коллективизм.</a:t>
            </a:r>
            <a:endParaRPr lang="ru-RU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2776"/>
            <a:ext cx="7992887" cy="4968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 advTm="10000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Уважение к людям.</a:t>
            </a:r>
            <a:endParaRPr lang="ru-RU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484784"/>
            <a:ext cx="7128792" cy="47579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 advTm="10000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olana48872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polana48872</Template>
  <TotalTime>479</TotalTime>
  <Words>106</Words>
  <Application>Microsoft Office PowerPoint</Application>
  <PresentationFormat>Экран (4:3)</PresentationFormat>
  <Paragraphs>25</Paragraphs>
  <Slides>19</Slides>
  <Notes>3</Notes>
  <HiddenSlides>0</HiddenSlides>
  <MMClips>3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polana48872</vt:lpstr>
      <vt:lpstr> ОЧАГ МОЙ – ДАГЕСТАН  </vt:lpstr>
      <vt:lpstr>Любовь к родному очагу, народу, родной земле.</vt:lpstr>
      <vt:lpstr>Справедливость и честность.</vt:lpstr>
      <vt:lpstr> Доброта, великодушие, милосердие. </vt:lpstr>
      <vt:lpstr>Честь и собственное достоинство.</vt:lpstr>
      <vt:lpstr>Скромность.</vt:lpstr>
      <vt:lpstr>Рассудительность.</vt:lpstr>
      <vt:lpstr>Дружба и коллективизм.</vt:lpstr>
      <vt:lpstr>Уважение к людям.</vt:lpstr>
      <vt:lpstr>Трудолюбие.</vt:lpstr>
      <vt:lpstr>Гостеприимство.</vt:lpstr>
      <vt:lpstr>Слайд 12</vt:lpstr>
      <vt:lpstr>Слайд 13</vt:lpstr>
      <vt:lpstr>Слайд 14</vt:lpstr>
      <vt:lpstr>Ах,Дагестан! Страна прекрасных гор!</vt:lpstr>
      <vt:lpstr>Город-музей Дербент</vt:lpstr>
      <vt:lpstr>Слайд 17</vt:lpstr>
      <vt:lpstr>…В лезгинском танце  как орлы парят.</vt:lpstr>
      <vt:lpstr>В дружбе единой велик дагестанский народ!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Мой край родной –  мой Дагестан!</dc:title>
  <dc:creator>Администратор</dc:creator>
  <cp:lastModifiedBy>Scan</cp:lastModifiedBy>
  <cp:revision>74</cp:revision>
  <dcterms:created xsi:type="dcterms:W3CDTF">2014-10-23T12:19:18Z</dcterms:created>
  <dcterms:modified xsi:type="dcterms:W3CDTF">2018-02-06T13:03:04Z</dcterms:modified>
</cp:coreProperties>
</file>