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3" r:id="rId3"/>
    <p:sldId id="274" r:id="rId4"/>
    <p:sldId id="275" r:id="rId5"/>
    <p:sldId id="264" r:id="rId6"/>
    <p:sldId id="261" r:id="rId7"/>
    <p:sldId id="277" r:id="rId8"/>
    <p:sldId id="260" r:id="rId9"/>
    <p:sldId id="262" r:id="rId10"/>
    <p:sldId id="263" r:id="rId11"/>
    <p:sldId id="265" r:id="rId12"/>
    <p:sldId id="279" r:id="rId13"/>
    <p:sldId id="267" r:id="rId14"/>
    <p:sldId id="269" r:id="rId15"/>
    <p:sldId id="281" r:id="rId16"/>
    <p:sldId id="268" r:id="rId17"/>
    <p:sldId id="282" r:id="rId18"/>
    <p:sldId id="266" r:id="rId19"/>
    <p:sldId id="298" r:id="rId20"/>
    <p:sldId id="290" r:id="rId21"/>
    <p:sldId id="291" r:id="rId22"/>
    <p:sldId id="286" r:id="rId23"/>
    <p:sldId id="295" r:id="rId24"/>
    <p:sldId id="287" r:id="rId25"/>
    <p:sldId id="296" r:id="rId26"/>
    <p:sldId id="288" r:id="rId27"/>
    <p:sldId id="259" r:id="rId28"/>
    <p:sldId id="300" r:id="rId29"/>
    <p:sldId id="30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58" autoAdjust="0"/>
  </p:normalViewPr>
  <p:slideViewPr>
    <p:cSldViewPr>
      <p:cViewPr>
        <p:scale>
          <a:sx n="50" d="100"/>
          <a:sy n="50" d="100"/>
        </p:scale>
        <p:origin x="-1518" y="-12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-6350" y="3859213"/>
            <a:ext cx="9156700" cy="3005137"/>
            <a:chOff x="-4" y="2431"/>
            <a:chExt cx="5768" cy="1893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" y="2431"/>
              <a:ext cx="5768" cy="1893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-6350" y="-6350"/>
            <a:ext cx="9156700" cy="3876675"/>
            <a:chOff x="-4" y="-4"/>
            <a:chExt cx="5768" cy="2442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5768" cy="2442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7FB8-401B-4705-B148-728C6A538A02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A6D6F-BDE0-4443-82B6-C91F04AB8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BAEDA-58D2-490A-BFCD-2AB9D740432E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A893-B63B-40AA-9B6A-7E2315B0E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0C29-622A-4B22-A654-D3E59B0F8ECD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98124-91B4-468E-9A0D-6FBB89F1B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0788-CBD9-48FA-843A-E73882919431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2B94C-C959-4318-98F0-B9DDD39AD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78065-5417-4943-97FF-5C45B3A5D08D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128B-D89C-4EDA-BE26-C1F26CCAA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4C67-5F03-47AE-966E-6FA5C748771E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7808A-24ED-4CE6-B2B8-FE0D1D1BF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1F137-261D-425B-94A9-6899BBBD1E6B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123D-0F97-4CF3-9843-64C55D7FD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6521F-2DAD-4DDF-A310-BAFF48B6C02E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20F0C-B1AB-4F97-BB5F-65D45B308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78CD8-AB27-4DB2-B96A-137121E81197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221D0-8271-492A-9928-F7F8F419C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9808-5B52-44BC-BDE8-A2DFEC89B9B5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7AC6-EFDE-45A3-96E3-B4B4D9074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F2D00-F2AE-491A-925A-859C4A3C1ADA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1EA1A-3789-4D4A-A7D0-DAEB96DAC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47A235-6AA3-4143-AE46-0EF2AD898A1C}" type="datetimeFigureOut">
              <a:rPr lang="ru-RU"/>
              <a:pPr>
                <a:defRPr/>
              </a:pPr>
              <a:t>20.11.2015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FB8571-EA1C-427F-86B2-CCA68619D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lovelas.homegate.ru/photo/5857" TargetMode="External"/><Relationship Id="rId3" Type="http://schemas.openxmlformats.org/officeDocument/2006/relationships/hyperlink" Target="http://www.litra.ru/biography/get/biid/00996791231400843716/" TargetMode="External"/><Relationship Id="rId7" Type="http://schemas.openxmlformats.org/officeDocument/2006/relationships/hyperlink" Target="http://www.instapics.ru/tags/%F2%F3%EB%EE%E2%E8%F9%E0" TargetMode="External"/><Relationship Id="rId2" Type="http://schemas.openxmlformats.org/officeDocument/2006/relationships/hyperlink" Target="http://www.stihi.ru/2001/06/17-20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emarcheseul.blog.ru/" TargetMode="External"/><Relationship Id="rId5" Type="http://schemas.openxmlformats.org/officeDocument/2006/relationships/hyperlink" Target="http://www.lovepicture.org/taxonomy/term/175/all?page" TargetMode="External"/><Relationship Id="rId10" Type="http://schemas.openxmlformats.org/officeDocument/2006/relationships/hyperlink" Target="http://budtezdorovjem.ru/period-starosti-vozrastnyie-izmeneniya-cheloveka-ch-4/" TargetMode="External"/><Relationship Id="rId4" Type="http://schemas.openxmlformats.org/officeDocument/2006/relationships/hyperlink" Target="http://www.balakovomedia.ru/pages.php?id=80528" TargetMode="External"/><Relationship Id="rId9" Type="http://schemas.openxmlformats.org/officeDocument/2006/relationships/hyperlink" Target="http://gotowall.ru/wallpaper/serdce_iz_palcev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ovepicture.org/taxonomy/term/175/all?page=2" TargetMode="External"/><Relationship Id="rId13" Type="http://schemas.openxmlformats.org/officeDocument/2006/relationships/hyperlink" Target="http://dv0r.ru/forum/index.php?topic=3204.0" TargetMode="External"/><Relationship Id="rId3" Type="http://schemas.openxmlformats.org/officeDocument/2006/relationships/hyperlink" Target="http://15minut.ru/blog/ja_tebja_ljublju_na_klaviature/2012-05-26-19" TargetMode="External"/><Relationship Id="rId7" Type="http://schemas.openxmlformats.org/officeDocument/2006/relationships/hyperlink" Target="http://www.interesno-tyt.ru/pictures/beautiful/2522-krasivye-kartinki-o-lyubvi-so-slovami-ya-tebya-lyublyu.html" TargetMode="External"/><Relationship Id="rId12" Type="http://schemas.openxmlformats.org/officeDocument/2006/relationships/hyperlink" Target="http://www.tunnel.ru/view/post:426158" TargetMode="External"/><Relationship Id="rId2" Type="http://schemas.openxmlformats.org/officeDocument/2006/relationships/hyperlink" Target="http://klushka-88.livejournal.com/17373.html" TargetMode="External"/><Relationship Id="rId16" Type="http://schemas.openxmlformats.org/officeDocument/2006/relationships/hyperlink" Target="http://temples.ru/show_picture.php?PictureID=1394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seotkritki.ru/photo/55-0-2907-3" TargetMode="External"/><Relationship Id="rId11" Type="http://schemas.openxmlformats.org/officeDocument/2006/relationships/hyperlink" Target="http://bukabench.com/s/?s=%D0%90%D1%81%D0%B0%D0%B4%D0%BE%D0%B2" TargetMode="External"/><Relationship Id="rId5" Type="http://schemas.openxmlformats.org/officeDocument/2006/relationships/hyperlink" Target="http://triinochka.ru/post174120679/?upd" TargetMode="External"/><Relationship Id="rId15" Type="http://schemas.openxmlformats.org/officeDocument/2006/relationships/hyperlink" Target="http://www.posterlounge.de/camels-near-four-animals-church-pr94464.html" TargetMode="External"/><Relationship Id="rId10" Type="http://schemas.openxmlformats.org/officeDocument/2006/relationships/hyperlink" Target="http://sosed-domosed.ru.xsph.ru/dusheshhipatelno/" TargetMode="External"/><Relationship Id="rId4" Type="http://schemas.openxmlformats.org/officeDocument/2006/relationships/hyperlink" Target="http://mirkartinok.my1.ru/photo/kartinki_s_nadpisjami/ja_ljublju_tebja/48" TargetMode="External"/><Relationship Id="rId9" Type="http://schemas.openxmlformats.org/officeDocument/2006/relationships/hyperlink" Target="http://biblioman.org/shortworks/asadov/" TargetMode="External"/><Relationship Id="rId14" Type="http://schemas.openxmlformats.org/officeDocument/2006/relationships/hyperlink" Target="http://samlib.ru/d/dolgaja_g_a/turkmenistan3.s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forlove.ucoz.ru/photo/17-0-1104-3" TargetMode="External"/><Relationship Id="rId13" Type="http://schemas.openxmlformats.org/officeDocument/2006/relationships/hyperlink" Target="http://www.tunnel.ru/view/post:426158" TargetMode="External"/><Relationship Id="rId3" Type="http://schemas.openxmlformats.org/officeDocument/2006/relationships/hyperlink" Target="http://ifksit.sfu-kras.ru/student/Avtor/Asadov" TargetMode="External"/><Relationship Id="rId7" Type="http://schemas.openxmlformats.org/officeDocument/2006/relationships/hyperlink" Target="http://ymorno.ru/index.php?act=Print&amp;client=printer&amp;f=54&amp;t=11126" TargetMode="External"/><Relationship Id="rId12" Type="http://schemas.openxmlformats.org/officeDocument/2006/relationships/hyperlink" Target="http://blogs.namba.net/post.php?id=102161" TargetMode="External"/><Relationship Id="rId2" Type="http://schemas.openxmlformats.org/officeDocument/2006/relationships/hyperlink" Target="http://www.smail46.ru/photo/smajly_gif/tancujushhie/1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ywalls.com/24871-vodopad-les-babcock-state-park-osen-zapadnaja-virdzhinija-melnica.html-" TargetMode="External"/><Relationship Id="rId11" Type="http://schemas.openxmlformats.org/officeDocument/2006/relationships/hyperlink" Target="http://www.grafamania.net/vector/2412-style-didital-contents.html" TargetMode="External"/><Relationship Id="rId5" Type="http://schemas.openxmlformats.org/officeDocument/2006/relationships/hyperlink" Target="http://www.wwalls.ru/27093-lepestki-maki-krasnye-butony-zelen-cvety-trava.html" TargetMode="External"/><Relationship Id="rId15" Type="http://schemas.openxmlformats.org/officeDocument/2006/relationships/hyperlink" Target="http://ru.freepik.com/free-vector/heart-with-crown_670472.htm" TargetMode="External"/><Relationship Id="rId10" Type="http://schemas.openxmlformats.org/officeDocument/2006/relationships/hyperlink" Target="http://youmix.ru/index.php?pg=22&amp;jr=%D0%9A%D0%BE%D0%BC%D0%B5%D0%B4%D0%B8%D1%8F" TargetMode="External"/><Relationship Id="rId4" Type="http://schemas.openxmlformats.org/officeDocument/2006/relationships/hyperlink" Target="http://ivanov.ortox.ru/4/52/52-1/" TargetMode="External"/><Relationship Id="rId9" Type="http://schemas.openxmlformats.org/officeDocument/2006/relationships/hyperlink" Target="http://knigi.tr200.net/v.php?id=515423" TargetMode="External"/><Relationship Id="rId14" Type="http://schemas.openxmlformats.org/officeDocument/2006/relationships/hyperlink" Target="http://bukabench.com/s/?s=%D1%8D%D0%B4%D1%83%D0%B0%D1%80%D0%B4+%D0%B0%D1%81%D0%B0%D0%B4%D0%BE%D0%B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47.gif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5679" y="175551"/>
            <a:ext cx="8000972" cy="107721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Конкурс  чтецов, </a:t>
            </a:r>
            <a:endParaRPr lang="en-US" sz="32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посвящённый  творчеству Э. Асадова</a:t>
            </a:r>
          </a:p>
        </p:txBody>
      </p:sp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-6350"/>
            <a:ext cx="9083675" cy="5511800"/>
          </a:xfrm>
          <a:prstGeom prst="rect">
            <a:avLst/>
          </a:prstGeom>
          <a:noFill/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51950" y="43656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51950" y="33893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Love Picture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906611" y="5229200"/>
            <a:ext cx="2036002" cy="1528436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3" name="Picture 3" descr="C:\Users\vhod\Desktop\0_60fba_50df91a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5263" y="-6350"/>
            <a:ext cx="9442451" cy="6870700"/>
          </a:xfrm>
          <a:prstGeom prst="rect">
            <a:avLst/>
          </a:prstGeom>
          <a:noFill/>
        </p:spPr>
      </p:pic>
      <p:pic>
        <p:nvPicPr>
          <p:cNvPr id="5122" name="Picture 2" descr="C:\Users\vhod\Desktop\175691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4788" y="4310063"/>
            <a:ext cx="4114800" cy="2700337"/>
          </a:xfrm>
          <a:prstGeom prst="rect">
            <a:avLst/>
          </a:prstGeom>
          <a:noFill/>
        </p:spPr>
      </p:pic>
      <p:pic>
        <p:nvPicPr>
          <p:cNvPr id="5124" name="Picture 4" descr="C:\Users\vhod\Desktop\SQ7gOfoL9I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4011613"/>
            <a:ext cx="4140200" cy="2651125"/>
          </a:xfrm>
          <a:prstGeom prst="rect">
            <a:avLst/>
          </a:prstGeom>
          <a:noFill/>
        </p:spPr>
      </p:pic>
      <p:pic>
        <p:nvPicPr>
          <p:cNvPr id="5125" name="Picture 5" descr="C:\Users\vhod\Desktop\vov-1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1150" y="-176213"/>
            <a:ext cx="4718050" cy="3114676"/>
          </a:xfrm>
          <a:prstGeom prst="rect">
            <a:avLst/>
          </a:prstGeom>
          <a:noFill/>
        </p:spPr>
      </p:pic>
      <p:pic>
        <p:nvPicPr>
          <p:cNvPr id="5126" name="Picture 6" descr="C:\Users\vhod\Desktop\10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525" y="225425"/>
            <a:ext cx="4194175" cy="27860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-17463"/>
            <a:ext cx="9144000" cy="68754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Picture 5" descr="x_59295810b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2175" y="512763"/>
            <a:ext cx="3711575" cy="5040312"/>
          </a:xfrm>
          <a:prstGeom prst="rect">
            <a:avLst/>
          </a:prstGeom>
          <a:noFill/>
        </p:spPr>
      </p:pic>
      <p:pic>
        <p:nvPicPr>
          <p:cNvPr id="9" name="Picture 5" descr="pravnuk_lorda1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481013"/>
            <a:ext cx="3663950" cy="510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vhod\Desktop\0b23e3853bbe069421ede1858b9fbcf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vhod\Desktop\4desktop_ru_ozero_v_nevade_1024_1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vhod\Desktop\14_3724_oboi_luga_1366x7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"/>
            <a:ext cx="914400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vhod\Desktop\golden_sun_hd_widescreen_wallpaper_1440x9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7463" y="25400"/>
            <a:ext cx="9132888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C:\Users\vhod\Desktop\039877033b025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-6350"/>
            <a:ext cx="9126538" cy="6808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261938" y="1408113"/>
            <a:ext cx="8547100" cy="2792412"/>
            <a:chOff x="165" y="887"/>
            <a:chExt cx="5384" cy="1759"/>
          </a:xfrm>
        </p:grpSpPr>
        <p:pic>
          <p:nvPicPr>
            <p:cNvPr id="25601" name="Прямоугольник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5" y="887"/>
              <a:ext cx="5384" cy="1759"/>
            </a:xfrm>
            <a:prstGeom prst="rect">
              <a:avLst/>
            </a:prstGeom>
            <a:noFill/>
          </p:spPr>
        </p:pic>
        <p:sp>
          <p:nvSpPr>
            <p:cNvPr id="25602" name="Text Box 2"/>
            <p:cNvSpPr txBox="1">
              <a:spLocks noChangeArrowheads="1"/>
            </p:cNvSpPr>
            <p:nvPr/>
          </p:nvSpPr>
          <p:spPr bwMode="auto">
            <a:xfrm>
              <a:off x="204" y="1022"/>
              <a:ext cx="5311" cy="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4800">
                  <a:solidFill>
                    <a:srgbClr val="FF0000"/>
                  </a:solidFill>
                  <a:latin typeface="Mon Amour Two"/>
                </a:rPr>
                <a:t>«Медвежонок</a:t>
              </a:r>
              <a:r>
                <a:rPr lang="ru-RU" sz="4400" b="1">
                  <a:solidFill>
                    <a:srgbClr val="FF0000"/>
                  </a:solidFill>
                  <a:latin typeface="Mon Amour Two"/>
                </a:rPr>
                <a:t>»</a:t>
              </a:r>
            </a:p>
            <a:p>
              <a:pPr algn="ctr"/>
              <a:r>
                <a:rPr lang="ru-RU" sz="5400">
                  <a:solidFill>
                    <a:srgbClr val="FF0000"/>
                  </a:solidFill>
                  <a:latin typeface="Mon Amour Two"/>
                </a:rPr>
                <a:t>Эдуард  Асадов </a:t>
              </a:r>
            </a:p>
            <a:p>
              <a:pPr algn="ctr"/>
              <a:endParaRPr lang="ru-RU" sz="5400">
                <a:solidFill>
                  <a:srgbClr val="FF0000"/>
                </a:solidFill>
                <a:latin typeface="Monotype Corsiva" pitchFamily="66" charset="0"/>
              </a:endParaRPr>
            </a:p>
          </p:txBody>
        </p:sp>
      </p:grpSp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1547813" y="4581525"/>
            <a:ext cx="223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Mon Amour Two"/>
              </a:rPr>
              <a:t>Читает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vhod\Desktop\valentinka2k7_7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vhod\Desktop\94Y9hBvSp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8" y="2414588"/>
            <a:ext cx="3468687" cy="2601912"/>
          </a:xfrm>
          <a:prstGeom prst="rect">
            <a:avLst/>
          </a:prstGeom>
          <a:noFill/>
        </p:spPr>
      </p:pic>
      <p:sp>
        <p:nvSpPr>
          <p:cNvPr id="26627" name="Прямоугольник 1"/>
          <p:cNvSpPr>
            <a:spLocks noChangeArrowheads="1"/>
          </p:cNvSpPr>
          <p:nvPr/>
        </p:nvSpPr>
        <p:spPr bwMode="auto">
          <a:xfrm rot="-853291">
            <a:off x="-288925" y="4081463"/>
            <a:ext cx="9990138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1500" b="1">
                <a:solidFill>
                  <a:schemeClr val="bg1"/>
                </a:solidFill>
                <a:latin typeface="Mon Amour Two"/>
              </a:rPr>
              <a:t>Э</a:t>
            </a:r>
            <a:r>
              <a:rPr lang="ru-RU" sz="8800" b="1">
                <a:solidFill>
                  <a:schemeClr val="bg1"/>
                </a:solidFill>
                <a:latin typeface="Mon Amour Two"/>
              </a:rPr>
              <a:t>дуард  Асадов </a:t>
            </a:r>
            <a:endParaRPr lang="ru-RU" sz="8800">
              <a:solidFill>
                <a:schemeClr val="bg1"/>
              </a:solidFill>
              <a:latin typeface="Mon Amour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vhod\Desktop\a7ec1b6c79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255588" y="1584325"/>
            <a:ext cx="8901112" cy="2622550"/>
            <a:chOff x="161" y="998"/>
            <a:chExt cx="5607" cy="1652"/>
          </a:xfrm>
        </p:grpSpPr>
        <p:pic>
          <p:nvPicPr>
            <p:cNvPr id="28673" name="Прямоугольник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1" y="998"/>
              <a:ext cx="5607" cy="1652"/>
            </a:xfrm>
            <a:prstGeom prst="rect">
              <a:avLst/>
            </a:prstGeom>
            <a:noFill/>
          </p:spPr>
        </p:pic>
        <p:sp>
          <p:nvSpPr>
            <p:cNvPr id="28674" name="Text Box 2"/>
            <p:cNvSpPr txBox="1">
              <a:spLocks noChangeArrowheads="1"/>
            </p:cNvSpPr>
            <p:nvPr/>
          </p:nvSpPr>
          <p:spPr bwMode="auto">
            <a:xfrm>
              <a:off x="223" y="1162"/>
              <a:ext cx="5311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5400" b="1">
                  <a:solidFill>
                    <a:srgbClr val="FF0000"/>
                  </a:solidFill>
                  <a:latin typeface="Mon Amour Two"/>
                </a:rPr>
                <a:t>«Они студентами были» </a:t>
              </a:r>
            </a:p>
            <a:p>
              <a:pPr algn="ctr"/>
              <a:r>
                <a:rPr lang="ru-RU" sz="4400" b="1">
                  <a:solidFill>
                    <a:srgbClr val="FF0000"/>
                  </a:solidFill>
                  <a:latin typeface="Mon Amour Two"/>
                </a:rPr>
                <a:t>                              Э. Асадов </a:t>
              </a:r>
              <a:endParaRPr lang="ru-RU" sz="4400">
                <a:solidFill>
                  <a:srgbClr val="FF0000"/>
                </a:solidFill>
                <a:latin typeface="Mon Amour Two"/>
              </a:endParaRPr>
            </a:p>
          </p:txBody>
        </p:sp>
      </p:grpSp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909638" y="4652963"/>
            <a:ext cx="2801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Mon Amour Two"/>
              </a:rPr>
              <a:t>Читает …</a:t>
            </a:r>
            <a:endParaRPr lang="ru-RU">
              <a:latin typeface="Mon Amour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vhod\Desktop\1297671089_00skt9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C:\Users\vhod\Desktop\sushk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Прямоугольник 1"/>
          <p:cNvGrpSpPr>
            <a:grpSpLocks/>
          </p:cNvGrpSpPr>
          <p:nvPr/>
        </p:nvGrpSpPr>
        <p:grpSpPr bwMode="auto">
          <a:xfrm>
            <a:off x="1322388" y="-42863"/>
            <a:ext cx="3829050" cy="1931988"/>
            <a:chOff x="833" y="-27"/>
            <a:chExt cx="2412" cy="1217"/>
          </a:xfrm>
        </p:grpSpPr>
        <p:pic>
          <p:nvPicPr>
            <p:cNvPr id="29699" name="Прямоугольни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3" y="-27"/>
              <a:ext cx="2412" cy="1217"/>
            </a:xfrm>
            <a:prstGeom prst="rect">
              <a:avLst/>
            </a:prstGeom>
            <a:noFill/>
          </p:spPr>
        </p:pic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839" y="-22"/>
              <a:ext cx="2404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377825" y="512763"/>
            <a:ext cx="8547100" cy="3906837"/>
            <a:chOff x="238" y="323"/>
            <a:chExt cx="5384" cy="2461"/>
          </a:xfrm>
        </p:grpSpPr>
        <p:pic>
          <p:nvPicPr>
            <p:cNvPr id="30721" name="Прямоугольник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8" y="323"/>
              <a:ext cx="5384" cy="2461"/>
            </a:xfrm>
            <a:prstGeom prst="rect">
              <a:avLst/>
            </a:prstGeom>
            <a:noFill/>
          </p:spPr>
        </p:pic>
        <p:sp>
          <p:nvSpPr>
            <p:cNvPr id="30722" name="Text Box 2"/>
            <p:cNvSpPr txBox="1">
              <a:spLocks noChangeArrowheads="1"/>
            </p:cNvSpPr>
            <p:nvPr/>
          </p:nvSpPr>
          <p:spPr bwMode="auto">
            <a:xfrm>
              <a:off x="278" y="346"/>
              <a:ext cx="5311" cy="2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6600" b="1">
                <a:solidFill>
                  <a:srgbClr val="FF0000"/>
                </a:solidFill>
                <a:latin typeface="Mon Amour Two"/>
              </a:endParaRPr>
            </a:p>
            <a:p>
              <a:pPr algn="ctr"/>
              <a:r>
                <a:rPr lang="ru-RU" sz="6600" b="1">
                  <a:solidFill>
                    <a:srgbClr val="FF0000"/>
                  </a:solidFill>
                  <a:latin typeface="Mon Amour Two"/>
                </a:rPr>
                <a:t>«Сатана» </a:t>
              </a:r>
            </a:p>
            <a:p>
              <a:pPr algn="ctr"/>
              <a:r>
                <a:rPr lang="ru-RU" sz="5400" b="1">
                  <a:solidFill>
                    <a:srgbClr val="FF0000"/>
                  </a:solidFill>
                  <a:latin typeface="Mon Amour Two"/>
                </a:rPr>
                <a:t>                                    </a:t>
              </a:r>
            </a:p>
            <a:p>
              <a:pPr algn="ctr"/>
              <a:r>
                <a:rPr lang="ru-RU" sz="5400" b="1">
                  <a:solidFill>
                    <a:srgbClr val="FF0000"/>
                  </a:solidFill>
                  <a:latin typeface="Mon Amour Two"/>
                </a:rPr>
                <a:t>             Э. Асадов </a:t>
              </a:r>
              <a:endParaRPr lang="ru-RU" sz="5400">
                <a:solidFill>
                  <a:srgbClr val="FF0000"/>
                </a:solidFill>
                <a:latin typeface="Mon Amour Two"/>
              </a:endParaRPr>
            </a:p>
          </p:txBody>
        </p:sp>
      </p:grpSp>
      <p:sp>
        <p:nvSpPr>
          <p:cNvPr id="30724" name="Прямоугольник 4"/>
          <p:cNvSpPr>
            <a:spLocks noChangeArrowheads="1"/>
          </p:cNvSpPr>
          <p:nvPr/>
        </p:nvSpPr>
        <p:spPr bwMode="auto">
          <a:xfrm>
            <a:off x="1547813" y="4710113"/>
            <a:ext cx="223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Mon Amour Two"/>
              </a:rPr>
              <a:t>Читает</a:t>
            </a: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otto.net.ua/old_site/img/love/1303769870_E2EEE7E4F3F8EDFBE520F1E5F0E4E5F7EAE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50350" cy="6870700"/>
          </a:xfrm>
          <a:prstGeom prst="rect">
            <a:avLst/>
          </a:prstGeom>
          <a:noFill/>
        </p:spPr>
      </p:pic>
      <p:pic>
        <p:nvPicPr>
          <p:cNvPr id="2052" name="Picture 4" descr="http://dreamworlds.ru/uploads/posts/2012-07/1343150866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7438" y="2152650"/>
            <a:ext cx="4260850" cy="4522788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5588" y="-396875"/>
            <a:ext cx="8966201" cy="452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407988" y="1755775"/>
            <a:ext cx="8547100" cy="2328863"/>
            <a:chOff x="257" y="1106"/>
            <a:chExt cx="5384" cy="1467"/>
          </a:xfrm>
        </p:grpSpPr>
        <p:pic>
          <p:nvPicPr>
            <p:cNvPr id="32769" name="Прямоугольник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7" y="1106"/>
              <a:ext cx="5384" cy="1467"/>
            </a:xfrm>
            <a:prstGeom prst="rect">
              <a:avLst/>
            </a:prstGeom>
            <a:noFill/>
          </p:spPr>
        </p:pic>
        <p:sp>
          <p:nvSpPr>
            <p:cNvPr id="32770" name="Text Box 2"/>
            <p:cNvSpPr txBox="1">
              <a:spLocks noChangeArrowheads="1"/>
            </p:cNvSpPr>
            <p:nvPr/>
          </p:nvSpPr>
          <p:spPr bwMode="auto">
            <a:xfrm>
              <a:off x="295" y="1298"/>
              <a:ext cx="5310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6600" b="1">
                  <a:solidFill>
                    <a:srgbClr val="FF0000"/>
                  </a:solidFill>
                  <a:latin typeface="Mon Amour Two"/>
                </a:rPr>
                <a:t>«Девушка» </a:t>
              </a:r>
            </a:p>
            <a:p>
              <a:pPr algn="ctr"/>
              <a:r>
                <a:rPr lang="ru-RU" sz="5400" b="1">
                  <a:solidFill>
                    <a:srgbClr val="FF0000"/>
                  </a:solidFill>
                  <a:latin typeface="Mon Amour Two"/>
                </a:rPr>
                <a:t>       Э. Асадов </a:t>
              </a:r>
              <a:endParaRPr lang="ru-RU" sz="5400">
                <a:solidFill>
                  <a:srgbClr val="FF0000"/>
                </a:solidFill>
                <a:latin typeface="Mon Amour Two"/>
              </a:endParaRPr>
            </a:p>
          </p:txBody>
        </p:sp>
      </p:grp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909638" y="4652963"/>
            <a:ext cx="3001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Trebuchet MS" pitchFamily="34" charset="0"/>
              </a:rPr>
              <a:t>     </a:t>
            </a:r>
            <a:r>
              <a:rPr lang="ru-RU" sz="4000">
                <a:latin typeface="Mon Amour Two"/>
              </a:rPr>
              <a:t>Читает</a:t>
            </a:r>
            <a:endParaRPr lang="ru-RU">
              <a:latin typeface="Mon Amour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Прямоугольник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" y="328613"/>
            <a:ext cx="8882063" cy="5511800"/>
          </a:xfrm>
          <a:prstGeom prst="rect">
            <a:avLst/>
          </a:prstGeom>
          <a:noFill/>
        </p:spPr>
      </p:pic>
      <p:pic>
        <p:nvPicPr>
          <p:cNvPr id="2" name="Picture 36" descr="http://img-fotki.yandex.ru/get/4701/55369929.75/0_7f096_9de06d3c_X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-19050"/>
            <a:ext cx="914558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 descr="http://desktopy.ru/i/115/487/177/1154871773/16118-wall_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-22225"/>
            <a:ext cx="91313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http://superin.files.wordpress.com/2010/06/tumblr_l4mtkmai861qatbzxo1_12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8" y="0"/>
            <a:ext cx="9091612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2" descr="http://img01.chitalnya.ru/upload/772/7922044917941093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3813" y="-22225"/>
            <a:ext cx="9236076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0" descr="http://www.urlskit.com/love/pic/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6038" y="0"/>
            <a:ext cx="9288463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8" descr="http://de.trinixy.ru/pics3/20080214/love_0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1113" y="0"/>
            <a:ext cx="9383713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0" descr="http://i1.i.ua/prikol/pic/1/6/36496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5400" y="0"/>
            <a:ext cx="9367838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6" descr="http://www.x-top.org/prikol/images/2007/09/13/46e95074ee98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556750" cy="6831013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</p:spPr>
      </p:pic>
      <p:pic>
        <p:nvPicPr>
          <p:cNvPr id="21" name="Picture 48" descr="http://www.foto-travel.ru/images/pobediteli/3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46038" y="0"/>
            <a:ext cx="9532938" cy="71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2" descr="http://static.diary.ru/userdir/2/0/7/4/207421/46175488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46038" y="0"/>
            <a:ext cx="9515476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292100" y="1755775"/>
            <a:ext cx="9107488" cy="2236788"/>
            <a:chOff x="184" y="1106"/>
            <a:chExt cx="5737" cy="1409"/>
          </a:xfrm>
        </p:grpSpPr>
        <p:pic>
          <p:nvPicPr>
            <p:cNvPr id="33793" name="Прямоугольник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" y="1106"/>
              <a:ext cx="5737" cy="1409"/>
            </a:xfrm>
            <a:prstGeom prst="rect">
              <a:avLst/>
            </a:prstGeom>
            <a:noFill/>
          </p:spPr>
        </p:pic>
        <p:sp>
          <p:nvSpPr>
            <p:cNvPr id="33794" name="Text Box 2"/>
            <p:cNvSpPr txBox="1">
              <a:spLocks noChangeArrowheads="1"/>
            </p:cNvSpPr>
            <p:nvPr/>
          </p:nvSpPr>
          <p:spPr bwMode="auto">
            <a:xfrm>
              <a:off x="295" y="1298"/>
              <a:ext cx="5310" cy="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6600" b="1">
                  <a:solidFill>
                    <a:srgbClr val="FF0000"/>
                  </a:solidFill>
                  <a:latin typeface="Mon Amour Two"/>
                </a:rPr>
                <a:t>«Древнее свидание» </a:t>
              </a:r>
            </a:p>
            <a:p>
              <a:pPr algn="ctr"/>
              <a:r>
                <a:rPr lang="ru-RU" sz="4400" b="1">
                  <a:solidFill>
                    <a:srgbClr val="FF0000"/>
                  </a:solidFill>
                  <a:latin typeface="Mon Amour Two"/>
                </a:rPr>
                <a:t>Э. Асадов </a:t>
              </a:r>
              <a:endParaRPr lang="ru-RU" sz="4400">
                <a:solidFill>
                  <a:srgbClr val="FF0000"/>
                </a:solidFill>
                <a:latin typeface="Mon Amour Two"/>
              </a:endParaRPr>
            </a:p>
          </p:txBody>
        </p:sp>
      </p:grp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8000" y="4652963"/>
            <a:ext cx="2801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Mon Amour Two"/>
              </a:rPr>
              <a:t>Читает …</a:t>
            </a:r>
            <a:endParaRPr lang="ru-RU">
              <a:latin typeface="Mon Amour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115888" y="1292225"/>
            <a:ext cx="8972550" cy="2547938"/>
            <a:chOff x="73" y="814"/>
            <a:chExt cx="5652" cy="1605"/>
          </a:xfrm>
        </p:grpSpPr>
        <p:pic>
          <p:nvPicPr>
            <p:cNvPr id="34817" name="Прямоугольник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3" y="814"/>
              <a:ext cx="5652" cy="1605"/>
            </a:xfrm>
            <a:prstGeom prst="rect">
              <a:avLst/>
            </a:prstGeom>
            <a:noFill/>
          </p:spPr>
        </p:pic>
        <p:sp>
          <p:nvSpPr>
            <p:cNvPr id="34818" name="Text Box 2"/>
            <p:cNvSpPr txBox="1">
              <a:spLocks noChangeArrowheads="1"/>
            </p:cNvSpPr>
            <p:nvPr/>
          </p:nvSpPr>
          <p:spPr bwMode="auto">
            <a:xfrm>
              <a:off x="113" y="951"/>
              <a:ext cx="5579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4800" b="1">
                  <a:solidFill>
                    <a:srgbClr val="FF0000"/>
                  </a:solidFill>
                  <a:latin typeface="Mon Amour Two"/>
                </a:rPr>
                <a:t>«Я могу тебя очень ждать»</a:t>
              </a:r>
            </a:p>
            <a:p>
              <a:pPr algn="ctr"/>
              <a:r>
                <a:rPr lang="ru-RU" sz="4800" b="1">
                  <a:solidFill>
                    <a:srgbClr val="FF0000"/>
                  </a:solidFill>
                  <a:latin typeface="Mon Amour Two"/>
                </a:rPr>
                <a:t>                        </a:t>
              </a:r>
            </a:p>
            <a:p>
              <a:pPr algn="ctr"/>
              <a:r>
                <a:rPr lang="ru-RU" sz="4000" b="1">
                  <a:solidFill>
                    <a:srgbClr val="FF0000"/>
                  </a:solidFill>
                  <a:latin typeface="Mon Amour Two"/>
                </a:rPr>
                <a:t>Э. Асадов </a:t>
              </a:r>
              <a:endParaRPr lang="ru-RU" sz="4000">
                <a:solidFill>
                  <a:srgbClr val="FF0000"/>
                </a:solidFill>
                <a:latin typeface="Mon Amour Two"/>
              </a:endParaRPr>
            </a:p>
          </p:txBody>
        </p:sp>
      </p:grp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21038" y="4437063"/>
            <a:ext cx="2774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latin typeface="Mon Amour Two"/>
              </a:rPr>
              <a:t>Читает</a:t>
            </a:r>
            <a:r>
              <a:rPr lang="ru-RU">
                <a:latin typeface="Mon Amour Two"/>
              </a:rPr>
              <a:t>  </a:t>
            </a:r>
            <a:r>
              <a:rPr lang="ru-RU" sz="4000">
                <a:latin typeface="Mon Amour Two"/>
              </a:rPr>
              <a:t>…</a:t>
            </a:r>
            <a:endParaRPr lang="ru-RU">
              <a:latin typeface="Mon Amour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D:\скрапы\Moon sonata\d842e6472af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171450"/>
            <a:ext cx="8120063" cy="6673850"/>
          </a:xfrm>
          <a:prstGeom prst="rect">
            <a:avLst/>
          </a:prstGeom>
          <a:noFill/>
        </p:spPr>
      </p:pic>
      <p:pic>
        <p:nvPicPr>
          <p:cNvPr id="2" name="Picture 5" descr="pravnuk_lorda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73025"/>
            <a:ext cx="2047875" cy="2809875"/>
          </a:xfrm>
          <a:prstGeom prst="rect">
            <a:avLst/>
          </a:prstGeom>
          <a:noFill/>
        </p:spPr>
      </p:pic>
      <p:pic>
        <p:nvPicPr>
          <p:cNvPr id="12290" name="Picture 2" descr="D:\Внеклас. работа\Асадов\Фото\56.  Ирина Викторовна, артистка Центрального детского театра - первая любовь поэта. 1948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1200" y="1211263"/>
            <a:ext cx="2006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916238" y="4183063"/>
            <a:ext cx="2932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  <a:latin typeface="Trebuchet MS" pitchFamily="34" charset="0"/>
              </a:rPr>
              <a:t>Ирина Викторова</a:t>
            </a:r>
          </a:p>
          <a:p>
            <a:pPr algn="ctr"/>
            <a:r>
              <a:rPr lang="ru-RU" sz="2400">
                <a:solidFill>
                  <a:srgbClr val="0000FF"/>
                </a:solidFill>
                <a:latin typeface="Trebuchet MS" pitchFamily="34" charset="0"/>
              </a:rPr>
              <a:t>- первая любовь поэта</a:t>
            </a:r>
          </a:p>
        </p:txBody>
      </p:sp>
      <p:pic>
        <p:nvPicPr>
          <p:cNvPr id="12291" name="Picture 3" descr="D:\Внеклас. работа\Асадов\Фото\52  Артистка Москонцерта Галина Валентиновна Разумовская - жена поэта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2209800"/>
            <a:ext cx="2243137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848350" y="5383213"/>
            <a:ext cx="3044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  <a:latin typeface="Trebuchet MS" pitchFamily="34" charset="0"/>
              </a:rPr>
              <a:t>Галина Валентиновна Разумовская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D:\скрапы\Moon sonata\d842e6472af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182563"/>
            <a:ext cx="8126413" cy="6681787"/>
          </a:xfrm>
          <a:prstGeom prst="rect">
            <a:avLst/>
          </a:prstGeom>
          <a:noFill/>
        </p:spPr>
      </p:pic>
      <p:pic>
        <p:nvPicPr>
          <p:cNvPr id="8" name="Picture 9" descr="x_5d9b1c1e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75" y="139700"/>
            <a:ext cx="2151063" cy="2736850"/>
          </a:xfrm>
          <a:prstGeom prst="rect">
            <a:avLst/>
          </a:prstGeom>
          <a:noFill/>
        </p:spPr>
      </p:pic>
      <p:pic>
        <p:nvPicPr>
          <p:cNvPr id="36867" name="Picture 2" descr="C:\Users\vhod\Desktop\228a0f38dca5b04994f2d61c97444e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174625"/>
            <a:ext cx="31448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10004224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9825" y="225425"/>
            <a:ext cx="2316163" cy="2762250"/>
          </a:xfrm>
          <a:prstGeom prst="rect">
            <a:avLst/>
          </a:prstGeom>
          <a:noFill/>
        </p:spPr>
      </p:pic>
      <p:pic>
        <p:nvPicPr>
          <p:cNvPr id="11" name="Picture 4" descr="1751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4813" y="719138"/>
            <a:ext cx="1992312" cy="2809875"/>
          </a:xfrm>
          <a:prstGeom prst="rect">
            <a:avLst/>
          </a:prstGeom>
          <a:noFill/>
        </p:spPr>
      </p:pic>
      <p:pic>
        <p:nvPicPr>
          <p:cNvPr id="12" name="Picture 8" descr="x_b8c7a3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613" y="3371850"/>
            <a:ext cx="2352675" cy="2906713"/>
          </a:xfrm>
          <a:prstGeom prst="rect">
            <a:avLst/>
          </a:prstGeom>
          <a:noFill/>
        </p:spPr>
      </p:pic>
      <p:pic>
        <p:nvPicPr>
          <p:cNvPr id="13" name="Picture 10" descr="21185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3363" y="3365500"/>
            <a:ext cx="2084387" cy="3048000"/>
          </a:xfrm>
          <a:prstGeom prst="rect">
            <a:avLst/>
          </a:prstGeom>
          <a:noFill/>
        </p:spPr>
      </p:pic>
      <p:pic>
        <p:nvPicPr>
          <p:cNvPr id="14" name="Picture 7" descr="x_c0bc8cc79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48213" y="3475038"/>
            <a:ext cx="2189162" cy="2998787"/>
          </a:xfrm>
          <a:prstGeom prst="rect">
            <a:avLst/>
          </a:prstGeom>
          <a:noFill/>
        </p:spPr>
      </p:pic>
      <p:pic>
        <p:nvPicPr>
          <p:cNvPr id="15" name="Picture 5" descr="x_0e2f39686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5300" y="3584575"/>
            <a:ext cx="2182813" cy="294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D:\Внеклас. работа\Асадов\Фото\26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D:\Внеклас. работа\Асадов\Фото\24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D:\Внеклас. работа\Асадов\Фото\23 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4763"/>
            <a:ext cx="4878388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D:\Внеклас. работа\Асадов\Фото\27  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0513" y="23813"/>
            <a:ext cx="4994275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D:\Внеклас. работа\Асадов\Фото\45 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13" y="6350"/>
            <a:ext cx="4548187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D:\Внеклас. работа\Асадов\Фото\44 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6600" y="0"/>
            <a:ext cx="4537075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D:\Внеклас. работа\Асадов\Фото\49 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" y="23813"/>
            <a:ext cx="4784725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 descr="D:\Внеклас. работа\Асадов\Фото\57. Красота вдохновляет поэта. Красновидово. 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3" y="4763"/>
            <a:ext cx="4627562" cy="693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 descr="D:\Внеклас. работа\Асадов\Фото\62  с женой Галиной Валентиновной Асадовойснохой Ириной Васильевной и внучкой Кристиной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975" y="23813"/>
            <a:ext cx="9113838" cy="687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Прямоугольник 1"/>
          <p:cNvGrpSpPr>
            <a:grpSpLocks/>
          </p:cNvGrpSpPr>
          <p:nvPr/>
        </p:nvGrpSpPr>
        <p:grpSpPr bwMode="auto">
          <a:xfrm>
            <a:off x="884238" y="30163"/>
            <a:ext cx="8120062" cy="1311275"/>
            <a:chOff x="557" y="19"/>
            <a:chExt cx="5115" cy="826"/>
          </a:xfrm>
        </p:grpSpPr>
        <p:pic>
          <p:nvPicPr>
            <p:cNvPr id="38913" name="Прямоугольник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7" y="19"/>
              <a:ext cx="5115" cy="826"/>
            </a:xfrm>
            <a:prstGeom prst="rect">
              <a:avLst/>
            </a:prstGeom>
            <a:noFill/>
          </p:spPr>
        </p:pic>
        <p:sp>
          <p:nvSpPr>
            <p:cNvPr id="38914" name="Text Box 2"/>
            <p:cNvSpPr txBox="1">
              <a:spLocks noChangeArrowheads="1"/>
            </p:cNvSpPr>
            <p:nvPr/>
          </p:nvSpPr>
          <p:spPr bwMode="auto">
            <a:xfrm>
              <a:off x="596" y="111"/>
              <a:ext cx="5040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3200" b="1">
                  <a:latin typeface="Mon Amour Two"/>
                </a:rPr>
                <a:t>Конкурс  чтецов, </a:t>
              </a:r>
              <a:endParaRPr lang="en-US" sz="3200" b="1">
                <a:latin typeface="Mon Amour Two"/>
              </a:endParaRPr>
            </a:p>
            <a:p>
              <a:pPr algn="ctr"/>
              <a:r>
                <a:rPr lang="ru-RU" sz="3200" b="1">
                  <a:latin typeface="Mon Amour Two"/>
                </a:rPr>
                <a:t>посвящённый  творчеству Э. Асадова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71428" y="0"/>
            <a:ext cx="8775223" cy="5357723"/>
          </a:xfrm>
          <a:prstGeom prst="rect">
            <a:avLst/>
          </a:prstGeom>
          <a:noFill/>
        </p:spPr>
        <p:txBody>
          <a:bodyPr wrap="none">
            <a:prstTxWarp prst="textInflateTop">
              <a:avLst>
                <a:gd name="adj" fmla="val 5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Любовь – она бывает разной,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или Такая разная любовь …</a:t>
            </a:r>
          </a:p>
        </p:txBody>
      </p:sp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517650"/>
            <a:ext cx="8955087" cy="3803650"/>
          </a:xfrm>
          <a:prstGeom prst="rect">
            <a:avLst/>
          </a:prstGeom>
          <a:noFill/>
        </p:spPr>
      </p:pic>
      <p:pic>
        <p:nvPicPr>
          <p:cNvPr id="38918" name="Picture 6" descr="http://img-fotki.yandex.ru/get/6420/121088187.94/0_7ab02_f6ed94c9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3150" y="5187950"/>
            <a:ext cx="15367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Прямоугольник 1"/>
          <p:cNvGrpSpPr>
            <a:grpSpLocks/>
          </p:cNvGrpSpPr>
          <p:nvPr/>
        </p:nvGrpSpPr>
        <p:grpSpPr bwMode="auto">
          <a:xfrm>
            <a:off x="-19050" y="-30163"/>
            <a:ext cx="9175750" cy="1292226"/>
            <a:chOff x="-12" y="-19"/>
            <a:chExt cx="5780" cy="814"/>
          </a:xfrm>
        </p:grpSpPr>
        <p:pic>
          <p:nvPicPr>
            <p:cNvPr id="39937" name="Прямоугольни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-19"/>
              <a:ext cx="5780" cy="814"/>
            </a:xfrm>
            <a:prstGeom prst="rect">
              <a:avLst/>
            </a:prstGeom>
            <a:noFill/>
          </p:spPr>
        </p:pic>
        <p:sp>
          <p:nvSpPr>
            <p:cNvPr id="39938" name="Text Box 2"/>
            <p:cNvSpPr txBox="1">
              <a:spLocks noChangeArrowheads="1"/>
            </p:cNvSpPr>
            <p:nvPr/>
          </p:nvSpPr>
          <p:spPr bwMode="auto">
            <a:xfrm>
              <a:off x="0" y="-6"/>
              <a:ext cx="5760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4800">
                  <a:solidFill>
                    <a:srgbClr val="0000FF"/>
                  </a:solidFill>
                  <a:latin typeface="Monotype Corsiva" pitchFamily="66" charset="0"/>
                </a:rPr>
                <a:t>Б</a:t>
              </a:r>
              <a:r>
                <a:rPr lang="ru-RU" sz="2800" b="1">
                  <a:solidFill>
                    <a:srgbClr val="0000FF"/>
                  </a:solidFill>
                  <a:latin typeface="Mon Amour Two"/>
                </a:rPr>
                <a:t>лагодарим всех, кто принял участие </a:t>
              </a:r>
            </a:p>
            <a:p>
              <a:pPr algn="ctr"/>
              <a:r>
                <a:rPr lang="ru-RU" sz="2800" b="1">
                  <a:solidFill>
                    <a:srgbClr val="0000FF"/>
                  </a:solidFill>
                  <a:latin typeface="Mon Amour Two"/>
                </a:rPr>
                <a:t>         в подготовке и проведении конкурса</a:t>
              </a:r>
              <a:endParaRPr lang="ru-RU" sz="2800">
                <a:solidFill>
                  <a:srgbClr val="0000FF"/>
                </a:solidFill>
                <a:latin typeface="Mon Amour Two"/>
              </a:endParaRPr>
            </a:p>
          </p:txBody>
        </p:sp>
      </p:grp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475913" y="3184525"/>
            <a:ext cx="4873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0825" y="1254125"/>
            <a:ext cx="72739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Mon Amour Two"/>
              </a:rPr>
              <a:t>Фамилия, имя участника</a:t>
            </a:r>
          </a:p>
          <a:p>
            <a:r>
              <a:rPr lang="ru-RU" sz="2800" b="1">
                <a:latin typeface="Mon Amour Two"/>
              </a:rPr>
              <a:t>Фамилия, имя участника</a:t>
            </a:r>
          </a:p>
          <a:p>
            <a:r>
              <a:rPr lang="ru-RU" sz="2800" b="1">
                <a:latin typeface="Mon Amour Two"/>
              </a:rPr>
              <a:t>. . .</a:t>
            </a:r>
          </a:p>
          <a:p>
            <a:r>
              <a:rPr lang="ru-RU" sz="2800" b="1">
                <a:latin typeface="Mon Amour Two"/>
              </a:rPr>
              <a:t>. . .</a:t>
            </a:r>
          </a:p>
          <a:p>
            <a:r>
              <a:rPr lang="ru-RU" sz="2800" b="1">
                <a:latin typeface="Mon Amour Two"/>
              </a:rPr>
              <a:t>. . . </a:t>
            </a:r>
          </a:p>
          <a:p>
            <a:r>
              <a:rPr lang="ru-RU" sz="2800" b="1">
                <a:latin typeface="Mon Amour Two"/>
              </a:rPr>
              <a:t>. . . </a:t>
            </a:r>
          </a:p>
          <a:p>
            <a:r>
              <a:rPr lang="ru-RU" sz="2800" b="1">
                <a:latin typeface="Mon Amour Two"/>
              </a:rPr>
              <a:t>. . .  </a:t>
            </a:r>
            <a:endParaRPr lang="ru-RU" sz="28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260350"/>
            <a:ext cx="82804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Используемая литература и интернет-источники:</a:t>
            </a:r>
            <a:endParaRPr lang="ru-RU" sz="2400" dirty="0">
              <a:solidFill>
                <a:srgbClr val="C0000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</a:rPr>
              <a:t>Асадов Э.А.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</a:rPr>
              <a:t>     Не надо отдавать любимых: Стихи.2-е издание. –М.: Изд-во ЭКСМО-Пресс, 2001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</a:rPr>
              <a:t>Асадов Эдуард Аркадьевич. Первое свидание. Издательство: </a:t>
            </a:r>
            <a:r>
              <a:rPr lang="ru-RU" sz="2000" b="1" dirty="0" err="1">
                <a:latin typeface="+mn-lt"/>
              </a:rPr>
              <a:t>Эксмо</a:t>
            </a:r>
            <a:r>
              <a:rPr lang="ru-RU" sz="2000" b="1" dirty="0">
                <a:latin typeface="+mn-lt"/>
              </a:rPr>
              <a:t>, 2013 г.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Стихотворение </a:t>
            </a:r>
            <a:r>
              <a:rPr lang="ru-RU" sz="2000" dirty="0" err="1">
                <a:latin typeface="+mn-lt"/>
              </a:rPr>
              <a:t>Яськиной</a:t>
            </a:r>
            <a:r>
              <a:rPr lang="ru-RU" sz="2000" dirty="0">
                <a:latin typeface="+mn-lt"/>
              </a:rPr>
              <a:t> Анастасии «Любовь»   </a:t>
            </a:r>
            <a:r>
              <a:rPr lang="ru-RU" sz="2000" u="sng" dirty="0">
                <a:latin typeface="+mn-lt"/>
                <a:hlinkClick r:id="rId2"/>
              </a:rPr>
              <a:t>http://www.stihi.ru/2001/06/17-209</a:t>
            </a:r>
            <a:endParaRPr lang="ru-RU" sz="2000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Биография Асадова  </a:t>
            </a:r>
            <a:r>
              <a:rPr lang="ru-RU" sz="2000" u="sng" dirty="0">
                <a:latin typeface="+mn-lt"/>
                <a:hlinkClick r:id="rId3"/>
              </a:rPr>
              <a:t>http://www.litra.ru/biography/get/biid/00996791231400843716/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hlinkClick r:id="rId4"/>
              </a:rPr>
              <a:t>   </a:t>
            </a:r>
            <a:r>
              <a:rPr lang="ru-RU" sz="2000" u="sng" dirty="0">
                <a:latin typeface="+mn-lt"/>
                <a:hlinkClick r:id="rId4"/>
              </a:rPr>
              <a:t> http://www.balakovomedia.ru/pages.php?id=80528</a:t>
            </a:r>
            <a:endParaRPr lang="ru-RU" sz="2000" u="sng" dirty="0">
              <a:latin typeface="+mn-lt"/>
            </a:endParaRPr>
          </a:p>
        </p:txBody>
      </p:sp>
      <p:sp>
        <p:nvSpPr>
          <p:cNvPr id="40962" name="Прямоугольник 4"/>
          <p:cNvSpPr>
            <a:spLocks noChangeArrowheads="1"/>
          </p:cNvSpPr>
          <p:nvPr/>
        </p:nvSpPr>
        <p:spPr bwMode="auto">
          <a:xfrm>
            <a:off x="466725" y="3843338"/>
            <a:ext cx="84978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Изображение сердец  </a:t>
            </a:r>
            <a:r>
              <a:rPr lang="en-US" u="sng">
                <a:latin typeface="Trebuchet MS" pitchFamily="34" charset="0"/>
                <a:hlinkClick r:id="rId5"/>
              </a:rPr>
              <a:t>http</a:t>
            </a:r>
            <a:r>
              <a:rPr lang="ru-RU" u="sng">
                <a:latin typeface="Trebuchet MS" pitchFamily="34" charset="0"/>
                <a:hlinkClick r:id="rId5"/>
              </a:rPr>
              <a:t>://</a:t>
            </a:r>
            <a:r>
              <a:rPr lang="en-US" u="sng">
                <a:latin typeface="Trebuchet MS" pitchFamily="34" charset="0"/>
                <a:hlinkClick r:id="rId5"/>
              </a:rPr>
              <a:t>www</a:t>
            </a:r>
            <a:r>
              <a:rPr lang="ru-RU" u="sng">
                <a:latin typeface="Trebuchet MS" pitchFamily="34" charset="0"/>
                <a:hlinkClick r:id="rId5"/>
              </a:rPr>
              <a:t>.</a:t>
            </a:r>
            <a:r>
              <a:rPr lang="en-US" u="sng">
                <a:latin typeface="Trebuchet MS" pitchFamily="34" charset="0"/>
                <a:hlinkClick r:id="rId5"/>
              </a:rPr>
              <a:t>lovepicture</a:t>
            </a:r>
            <a:r>
              <a:rPr lang="ru-RU" u="sng">
                <a:latin typeface="Trebuchet MS" pitchFamily="34" charset="0"/>
                <a:hlinkClick r:id="rId5"/>
              </a:rPr>
              <a:t>.</a:t>
            </a:r>
            <a:r>
              <a:rPr lang="en-US" u="sng">
                <a:latin typeface="Trebuchet MS" pitchFamily="34" charset="0"/>
                <a:hlinkClick r:id="rId5"/>
              </a:rPr>
              <a:t>org</a:t>
            </a:r>
            <a:r>
              <a:rPr lang="ru-RU" u="sng">
                <a:latin typeface="Trebuchet MS" pitchFamily="34" charset="0"/>
                <a:hlinkClick r:id="rId5"/>
              </a:rPr>
              <a:t>/</a:t>
            </a:r>
            <a:r>
              <a:rPr lang="en-US" u="sng">
                <a:latin typeface="Trebuchet MS" pitchFamily="34" charset="0"/>
                <a:hlinkClick r:id="rId5"/>
              </a:rPr>
              <a:t>taxonomy</a:t>
            </a:r>
            <a:r>
              <a:rPr lang="ru-RU" u="sng">
                <a:latin typeface="Trebuchet MS" pitchFamily="34" charset="0"/>
                <a:hlinkClick r:id="rId5"/>
              </a:rPr>
              <a:t>/</a:t>
            </a:r>
            <a:r>
              <a:rPr lang="en-US" u="sng">
                <a:latin typeface="Trebuchet MS" pitchFamily="34" charset="0"/>
                <a:hlinkClick r:id="rId5"/>
              </a:rPr>
              <a:t>term</a:t>
            </a:r>
            <a:r>
              <a:rPr lang="ru-RU" u="sng">
                <a:latin typeface="Trebuchet MS" pitchFamily="34" charset="0"/>
                <a:hlinkClick r:id="rId5"/>
              </a:rPr>
              <a:t>/175/</a:t>
            </a:r>
            <a:r>
              <a:rPr lang="en-US" u="sng">
                <a:latin typeface="Trebuchet MS" pitchFamily="34" charset="0"/>
                <a:hlinkClick r:id="rId5"/>
              </a:rPr>
              <a:t>all</a:t>
            </a:r>
            <a:r>
              <a:rPr lang="ru-RU" u="sng">
                <a:latin typeface="Trebuchet MS" pitchFamily="34" charset="0"/>
                <a:hlinkClick r:id="rId5"/>
              </a:rPr>
              <a:t>?</a:t>
            </a:r>
            <a:r>
              <a:rPr lang="en-US" u="sng">
                <a:latin typeface="Trebuchet MS" pitchFamily="34" charset="0"/>
                <a:hlinkClick r:id="rId5"/>
              </a:rPr>
              <a:t>page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влюбленных  </a:t>
            </a:r>
            <a:r>
              <a:rPr lang="ru-RU" u="sng">
                <a:latin typeface="Trebuchet MS" pitchFamily="34" charset="0"/>
                <a:hlinkClick r:id="rId6"/>
              </a:rPr>
              <a:t>http://jemarcheseul.blog.ru/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пары голубей </a:t>
            </a:r>
            <a:r>
              <a:rPr lang="ru-RU" u="sng">
                <a:latin typeface="Trebuchet MS" pitchFamily="34" charset="0"/>
                <a:hlinkClick r:id="rId7"/>
              </a:rPr>
              <a:t>http://www.instapics.ru/tags/%F2%F3%EB%EE%E2%E8%F9%E0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пары неформалов </a:t>
            </a:r>
            <a:r>
              <a:rPr lang="ru-RU" u="sng">
                <a:latin typeface="Trebuchet MS" pitchFamily="34" charset="0"/>
                <a:hlinkClick r:id="rId8"/>
              </a:rPr>
              <a:t>http://lovelas.homegate.ru/photo/5857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сердца из пальцев </a:t>
            </a:r>
            <a:r>
              <a:rPr lang="ru-RU" u="sng">
                <a:latin typeface="Trebuchet MS" pitchFamily="34" charset="0"/>
                <a:hlinkClick r:id="rId9"/>
              </a:rPr>
              <a:t>http://gotowall.ru/wallpaper/serdce_iz_palcev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Изображения пары в возрасте </a:t>
            </a:r>
            <a:r>
              <a:rPr lang="ru-RU" u="sng">
                <a:latin typeface="Trebuchet MS" pitchFamily="34" charset="0"/>
                <a:hlinkClick r:id="rId10"/>
              </a:rPr>
              <a:t>http://budtezdorovjem.ru/period-starosti-vozrastnyie-izmeneniya-cheloveka-ch-4/</a:t>
            </a: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1"/>
          <p:cNvSpPr>
            <a:spLocks noChangeArrowheads="1"/>
          </p:cNvSpPr>
          <p:nvPr/>
        </p:nvSpPr>
        <p:spPr bwMode="auto">
          <a:xfrm>
            <a:off x="107950" y="188913"/>
            <a:ext cx="8856663" cy="729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Изображение матери с ребенком </a:t>
            </a:r>
            <a:r>
              <a:rPr lang="ru-RU" u="sng">
                <a:latin typeface="Trebuchet MS" pitchFamily="34" charset="0"/>
                <a:hlinkClick r:id="rId2"/>
              </a:rPr>
              <a:t>http://klushka-88.livejournal.com/17373.html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«Я тебя люблю»  на клавиатуре </a:t>
            </a:r>
            <a:r>
              <a:rPr lang="ru-RU" u="sng">
                <a:latin typeface="Trebuchet MS" pitchFamily="34" charset="0"/>
                <a:hlinkClick r:id="rId3"/>
              </a:rPr>
              <a:t>http://15minut.ru/blog/ja_tebja_ljublju_na_klaviature/2012-05-26-19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Надпись «Я  тебя люблю»  в картинках </a:t>
            </a:r>
            <a:r>
              <a:rPr lang="ru-RU" u="sng">
                <a:latin typeface="Trebuchet MS" pitchFamily="34" charset="0"/>
                <a:hlinkClick r:id="rId4"/>
              </a:rPr>
              <a:t>http://mirkartinok.my1.ru/photo/kartinki_s_nadpisjami/ja_ljublju_tebja/48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Надпись «Я  тебя люблю»  в картинках </a:t>
            </a:r>
            <a:r>
              <a:rPr lang="ru-RU" u="sng">
                <a:latin typeface="Trebuchet MS" pitchFamily="34" charset="0"/>
                <a:hlinkClick r:id="rId5"/>
              </a:rPr>
              <a:t>http://triinochka.ru/post174120679/?upd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Надпись «Я  тебя люблю»  в картинках </a:t>
            </a:r>
            <a:r>
              <a:rPr lang="ru-RU" u="sng">
                <a:latin typeface="Trebuchet MS" pitchFamily="34" charset="0"/>
                <a:hlinkClick r:id="rId6"/>
              </a:rPr>
              <a:t>http://vseotkritki.ru/photo/55-0-2907-3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Надпись «Я  тебя люблю»  в картинках </a:t>
            </a:r>
            <a:r>
              <a:rPr lang="ru-RU" u="sng">
                <a:latin typeface="Trebuchet MS" pitchFamily="34" charset="0"/>
                <a:hlinkClick r:id="rId7"/>
              </a:rPr>
              <a:t>http://www.interesno-tyt.ru/pictures/beautiful/2522-krasivye-kartinki-o-lyubvi-so-slovami-ya-tebya-lyublyu.html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сердец </a:t>
            </a:r>
            <a:r>
              <a:rPr lang="ru-RU" u="sng">
                <a:latin typeface="Trebuchet MS" pitchFamily="34" charset="0"/>
                <a:hlinkClick r:id="rId8"/>
              </a:rPr>
              <a:t>http://www.lovepicture.org/taxonomy/term/175/all?page=2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Фотография Э.Асадова  </a:t>
            </a:r>
            <a:r>
              <a:rPr lang="ru-RU" u="sng">
                <a:latin typeface="Trebuchet MS" pitchFamily="34" charset="0"/>
                <a:hlinkClick r:id="rId9"/>
              </a:rPr>
              <a:t>http://biblioman.org/shortworks/asadov/</a:t>
            </a:r>
            <a:endParaRPr lang="ru-RU">
              <a:latin typeface="Trebuchet MS" pitchFamily="34" charset="0"/>
            </a:endParaRPr>
          </a:p>
          <a:p>
            <a:r>
              <a:rPr lang="ru-RU" u="sng">
                <a:latin typeface="Trebuchet MS" pitchFamily="34" charset="0"/>
                <a:hlinkClick r:id="rId10"/>
              </a:rPr>
              <a:t>http://sosed-domosed.ru.xsph.ru/dusheshhipatelno/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Изображения обложек  книг  Э.Асадова  </a:t>
            </a:r>
            <a:r>
              <a:rPr lang="ru-RU" u="sng">
                <a:latin typeface="Trebuchet MS" pitchFamily="34" charset="0"/>
                <a:hlinkClick r:id="rId11"/>
              </a:rPr>
              <a:t>http://bukabench.com/s/?s=%D0%90%D1%81%D0%B0%D0%B4%D0%BE%D0%B2</a:t>
            </a:r>
            <a:endParaRPr lang="ru-RU" u="sng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Фотография Э.Асадова  </a:t>
            </a:r>
            <a:r>
              <a:rPr lang="ru-RU" u="sng">
                <a:latin typeface="Trebuchet MS" pitchFamily="34" charset="0"/>
                <a:hlinkClick r:id="rId12"/>
              </a:rPr>
              <a:t>http://www.tunnel.ru/view/post:426158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Фотография базара в г.Мары </a:t>
            </a:r>
            <a:r>
              <a:rPr lang="ru-RU" u="sng">
                <a:latin typeface="Trebuchet MS" pitchFamily="34" charset="0"/>
                <a:hlinkClick r:id="rId13"/>
              </a:rPr>
              <a:t>http://dv0r.ru/forum/index.php?topic=3204.0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Фотографии Туркменистана </a:t>
            </a:r>
            <a:r>
              <a:rPr lang="ru-RU" u="sng">
                <a:latin typeface="Trebuchet MS" pitchFamily="34" charset="0"/>
                <a:hlinkClick r:id="rId14"/>
              </a:rPr>
              <a:t>http://samlib.ru/d/dolgaja_g_a/turkmenistan3.shtml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Фотография Э.Асадова  </a:t>
            </a:r>
            <a:r>
              <a:rPr lang="ru-RU" u="sng">
                <a:latin typeface="Trebuchet MS" pitchFamily="34" charset="0"/>
                <a:hlinkClick r:id="rId12"/>
              </a:rPr>
              <a:t>http://www.tunnel.ru/view/post:426158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Фотографии верблюдов  </a:t>
            </a:r>
            <a:r>
              <a:rPr lang="ru-RU">
                <a:latin typeface="Trebuchet MS" pitchFamily="34" charset="0"/>
                <a:hlinkClick r:id="rId15"/>
              </a:rPr>
              <a:t>http://www.posterlounge.de/camels-near-four-animals-church-pr94464.html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Фотографии Эдуарда Асадова  </a:t>
            </a:r>
            <a:r>
              <a:rPr lang="ru-RU" u="sng">
                <a:latin typeface="Trebuchet MS" pitchFamily="34" charset="0"/>
                <a:hlinkClick r:id="rId9"/>
              </a:rPr>
              <a:t>http://biblioman.org/shortworks/asadov/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Фотография Собора Василия Блаженного. </a:t>
            </a:r>
            <a:r>
              <a:rPr lang="ru-RU" u="sng">
                <a:latin typeface="Trebuchet MS" pitchFamily="34" charset="0"/>
                <a:hlinkClick r:id="rId16"/>
              </a:rPr>
              <a:t>http://temples.ru/show_picture.php?PictureID=13940</a:t>
            </a:r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8964613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Гиф-картинка Танцующая пара  </a:t>
            </a:r>
            <a:r>
              <a:rPr lang="ru-RU" u="sng">
                <a:latin typeface="Trebuchet MS" pitchFamily="34" charset="0"/>
                <a:hlinkClick r:id="rId2"/>
              </a:rPr>
              <a:t>http://www.smail46.ru/photo/sm</a:t>
            </a:r>
            <a:r>
              <a:rPr lang="ru-RU">
                <a:latin typeface="Trebuchet MS" pitchFamily="34" charset="0"/>
              </a:rPr>
              <a:t> </a:t>
            </a:r>
          </a:p>
          <a:p>
            <a:r>
              <a:rPr lang="ru-RU">
                <a:latin typeface="Trebuchet MS" pitchFamily="34" charset="0"/>
              </a:rPr>
              <a:t>Фотографии Э.Асадова </a:t>
            </a:r>
            <a:r>
              <a:rPr lang="ru-RU" u="sng">
                <a:latin typeface="Trebuchet MS" pitchFamily="34" charset="0"/>
                <a:hlinkClick r:id="rId3"/>
              </a:rPr>
              <a:t>http://ifksit.sfu-kras.ru/student/Avtor/Asadov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Фотография  Э.Асадова </a:t>
            </a:r>
            <a:r>
              <a:rPr lang="ru-RU" u="sng">
                <a:latin typeface="Trebuchet MS" pitchFamily="34" charset="0"/>
                <a:hlinkClick r:id="rId4"/>
              </a:rPr>
              <a:t>http://ivanov.ortox.ru/4/52/52-1/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 Фотографии маков </a:t>
            </a:r>
            <a:r>
              <a:rPr lang="ru-RU" u="sng">
                <a:latin typeface="Trebuchet MS" pitchFamily="34" charset="0"/>
                <a:hlinkClick r:id="rId5"/>
              </a:rPr>
              <a:t>http://www.wwalls.ru/27093-lepestki-maki-krasnye-butony-zelen-cvety-trava.html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Фотографии природы </a:t>
            </a:r>
            <a:r>
              <a:rPr lang="ru-RU" u="sng">
                <a:latin typeface="Trebuchet MS" pitchFamily="34" charset="0"/>
                <a:hlinkClick r:id="rId6"/>
              </a:rPr>
              <a:t>http://www.anywalls.com/24871-vodopad-les-babcock-state-park-osen-zapadnaja-virdzhinija-melnica.html-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сердца на красном фоне </a:t>
            </a:r>
            <a:r>
              <a:rPr lang="ru-RU" u="sng">
                <a:latin typeface="Trebuchet MS" pitchFamily="34" charset="0"/>
                <a:hlinkClick r:id="rId7"/>
              </a:rPr>
              <a:t>http://ymorno.ru/index.php?act=Print&amp;client=printer&amp;f=54&amp;t=11126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влюблённых </a:t>
            </a:r>
            <a:r>
              <a:rPr lang="ru-RU" u="sng">
                <a:latin typeface="Trebuchet MS" pitchFamily="34" charset="0"/>
                <a:hlinkClick r:id="rId8"/>
              </a:rPr>
              <a:t>http://forlove.ucoz.ru/photo/17-0-1104-3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 Изображение обложки книги  </a:t>
            </a:r>
            <a:r>
              <a:rPr lang="ru-RU" u="sng">
                <a:latin typeface="Trebuchet MS" pitchFamily="34" charset="0"/>
                <a:hlinkClick r:id="rId9"/>
              </a:rPr>
              <a:t>http://knigi.tr200.net/v.php?id=515423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обложки книги </a:t>
            </a:r>
            <a:r>
              <a:rPr lang="ru-RU" u="sng">
                <a:latin typeface="Trebuchet MS" pitchFamily="34" charset="0"/>
                <a:hlinkClick r:id="rId10"/>
              </a:rPr>
              <a:t>http://youmix.ru/index.php?pg=22&amp;jr=%D0%9A%D0%BE%D0%BC%D0%B5%D0%B4%D0%B8%D1%8F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Рисунок в векторной графике </a:t>
            </a:r>
            <a:r>
              <a:rPr lang="ru-RU" u="sng">
                <a:latin typeface="Trebuchet MS" pitchFamily="34" charset="0"/>
                <a:hlinkClick r:id="rId11"/>
              </a:rPr>
              <a:t>http://www.grafamania.net/vector/2412-style-didital-contents.html</a:t>
            </a:r>
            <a:endParaRPr lang="ru-RU" u="sng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Силуэты </a:t>
            </a:r>
            <a:r>
              <a:rPr lang="ru-RU" u="sng">
                <a:latin typeface="Trebuchet MS" pitchFamily="34" charset="0"/>
                <a:hlinkClick r:id="rId12"/>
              </a:rPr>
              <a:t>http://blogs.namba.net/post.php?id=102161</a:t>
            </a:r>
            <a:endParaRPr lang="ru-RU" u="sng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Фотографии Э.Асадова </a:t>
            </a:r>
            <a:r>
              <a:rPr lang="ru-RU" u="sng">
                <a:latin typeface="Trebuchet MS" pitchFamily="34" charset="0"/>
                <a:hlinkClick r:id="rId4"/>
              </a:rPr>
              <a:t>http://ivanov.ortox.ru/4/52/52-1/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Фотографии Э.Асадова </a:t>
            </a:r>
          </a:p>
          <a:p>
            <a:r>
              <a:rPr lang="ru-RU" u="sng">
                <a:latin typeface="Trebuchet MS" pitchFamily="34" charset="0"/>
                <a:hlinkClick r:id="rId13"/>
              </a:rPr>
              <a:t>http://www.tunnel.ru/view/post:426158</a:t>
            </a:r>
            <a:endParaRPr lang="ru-RU" u="sng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обложек книг Э.Асадова </a:t>
            </a:r>
            <a:r>
              <a:rPr lang="ru-RU" u="sng">
                <a:latin typeface="Trebuchet MS" pitchFamily="34" charset="0"/>
                <a:hlinkClick r:id="rId14"/>
              </a:rPr>
              <a:t>http://bukabench.com/s/?s=%D1%8D%D0%B4%D1%83%D0%B0%D1%80%D0%B4+%D0%B0%D1%81%D0%B0%D0%B4%D0%BE%D0%B2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Изображение сердец в векторе </a:t>
            </a:r>
            <a:r>
              <a:rPr lang="ru-RU" u="sng">
                <a:latin typeface="Trebuchet MS" pitchFamily="34" charset="0"/>
                <a:hlinkClick r:id="rId15"/>
              </a:rPr>
              <a:t>http://ru.freepik.com/free-vector/heart-with-crown_670472.htm</a:t>
            </a:r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http://www.chatperm.ru/c/albumpic.php?picidx=203597&amp;idstring=bc5YVJJLvoEjvyRN&amp;SID=244a2e5b256e39caab08596125cefb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://bms.24open.ru/images/6e8e08b04887e1a8adf86fb48a04c7a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91551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" name="Picture 40" descr="http://c-1-proxy.nirvana.fm/disk4/d70/d361/557/4_show?13056308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4763"/>
            <a:ext cx="9155113" cy="69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8" descr="http://www.proza.ru/pics/2009/12/11/11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4763"/>
            <a:ext cx="9182101" cy="703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Picture 26" descr="http://pornosite.ucoz.ru/images/2012-02/0003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8"/>
            <a:ext cx="9144000" cy="71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http://www.stihi.ru/pics/2012/05/27/92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9850" y="14288"/>
            <a:ext cx="9213850" cy="712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http://www.libo.ru/uploads/posts/2011-02/1297686007_1265705118_15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75"/>
            <a:ext cx="9144000" cy="719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32" descr="http://miranimashek.com/_ph/127/2/64139682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9850" y="-12700"/>
            <a:ext cx="9213850" cy="72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0" descr="http://www.stihi.ru/pics/2010/07/15/638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14288"/>
            <a:ext cx="9144000" cy="723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5679" y="175551"/>
            <a:ext cx="8000972" cy="107721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Конкурс  чтецов, </a:t>
            </a:r>
            <a:endParaRPr lang="en-US" sz="3200" b="1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посвящённый  творчеству Э. Асадова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428" y="0"/>
            <a:ext cx="8775223" cy="5357723"/>
          </a:xfrm>
          <a:prstGeom prst="rect">
            <a:avLst/>
          </a:prstGeom>
          <a:noFill/>
        </p:spPr>
        <p:txBody>
          <a:bodyPr wrap="none">
            <a:prstTxWarp prst="textInflateTop">
              <a:avLst>
                <a:gd name="adj" fmla="val 500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Любовь – она бывает разной,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или Такая разная любовь …</a:t>
            </a:r>
          </a:p>
        </p:txBody>
      </p:sp>
      <p:pic>
        <p:nvPicPr>
          <p:cNvPr id="6" name="Picture 4" descr="Love Picture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906611" y="5229200"/>
            <a:ext cx="2036002" cy="1528436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-182563"/>
            <a:ext cx="8594725" cy="1792288"/>
          </a:xfrm>
          <a:prstGeom prst="rect">
            <a:avLst/>
          </a:prstGeom>
          <a:noFill/>
        </p:spPr>
      </p:pic>
      <p:pic>
        <p:nvPicPr>
          <p:cNvPr id="18434" name="Picture 2" descr="D:\Внеклас. работа\Асадов\Фото\25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8" y="1706563"/>
            <a:ext cx="2808287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269875" y="5934075"/>
            <a:ext cx="3844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Mon Amour Two"/>
              </a:rPr>
              <a:t>1923</a:t>
            </a:r>
            <a:r>
              <a:rPr lang="en-US" sz="3600" b="1">
                <a:latin typeface="Mon Amour Two"/>
              </a:rPr>
              <a:t> –</a:t>
            </a:r>
            <a:r>
              <a:rPr lang="ru-RU" sz="3600" b="1">
                <a:latin typeface="Mon Amour Two"/>
              </a:rPr>
              <a:t>2004</a:t>
            </a:r>
          </a:p>
        </p:txBody>
      </p:sp>
      <p:pic>
        <p:nvPicPr>
          <p:cNvPr id="4099" name="Picture 3" descr="D:\Внеклас. работа\Асадов\Фото\21 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170941">
            <a:off x="4462463" y="2039938"/>
            <a:ext cx="1512887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vhod\Desktop\1672610_Stihi_lyubimym_Liri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01139">
            <a:off x="4803775" y="4219575"/>
            <a:ext cx="151606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vhod\Desktop\97851706745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89830">
            <a:off x="7283450" y="1927225"/>
            <a:ext cx="12969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Users\vhod\Desktop\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01312">
            <a:off x="7080250" y="4183063"/>
            <a:ext cx="1546225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C:\Users\vhod\Desktop\Asadov_E.A.__Stihotvoreniy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61063" y="4429125"/>
            <a:ext cx="13858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Users\vhod\Desktop\1264859257.jp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61063" y="1811338"/>
            <a:ext cx="14573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енький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2200275"/>
            <a:ext cx="2370138" cy="3762375"/>
          </a:xfrm>
          <a:prstGeom prst="rect">
            <a:avLst/>
          </a:prstGeom>
          <a:noFill/>
        </p:spPr>
      </p:pic>
      <p:pic>
        <p:nvPicPr>
          <p:cNvPr id="3" name="Picture 5" descr="родители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75" y="1858963"/>
            <a:ext cx="2590800" cy="36274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74700" y="5899150"/>
            <a:ext cx="297656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00FF"/>
                </a:solidFill>
                <a:latin typeface="Arial Black" pitchFamily="34" charset="0"/>
              </a:rPr>
              <a:t>Эдуард Асадов </a:t>
            </a:r>
          </a:p>
        </p:txBody>
      </p:sp>
      <p:sp>
        <p:nvSpPr>
          <p:cNvPr id="19460" name="Прямоугольник 8"/>
          <p:cNvSpPr>
            <a:spLocks noChangeArrowheads="1"/>
          </p:cNvSpPr>
          <p:nvPr/>
        </p:nvSpPr>
        <p:spPr bwMode="auto">
          <a:xfrm>
            <a:off x="4787900" y="5622925"/>
            <a:ext cx="4200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Arial Black" pitchFamily="34" charset="0"/>
              </a:rPr>
              <a:t>Аркадий Григорьевич </a:t>
            </a:r>
            <a:endParaRPr lang="en-US" sz="2400" b="1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2400" b="1">
                <a:solidFill>
                  <a:srgbClr val="0000FF"/>
                </a:solidFill>
                <a:latin typeface="Arial Black" pitchFamily="34" charset="0"/>
              </a:rPr>
              <a:t>и Лидия Ивановна  Асадовы </a:t>
            </a:r>
          </a:p>
        </p:txBody>
      </p:sp>
      <p:pic>
        <p:nvPicPr>
          <p:cNvPr id="6" name="Picture 5" descr="desert_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3050" y="-49213"/>
            <a:ext cx="2316163" cy="1706563"/>
          </a:xfrm>
          <a:prstGeom prst="rect">
            <a:avLst/>
          </a:prstGeom>
          <a:noFill/>
        </p:spPr>
      </p:pic>
      <p:pic>
        <p:nvPicPr>
          <p:cNvPr id="7" name="Picture 6" descr="3471_20070603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6350"/>
            <a:ext cx="1560513" cy="1663700"/>
          </a:xfrm>
          <a:prstGeom prst="rect">
            <a:avLst/>
          </a:prstGeom>
          <a:noFill/>
        </p:spPr>
      </p:pic>
      <p:pic>
        <p:nvPicPr>
          <p:cNvPr id="1026" name="Picture 2" descr="C:\Users\vhod\Desktop\merv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1163" y="-42863"/>
            <a:ext cx="2376487" cy="1700213"/>
          </a:xfrm>
          <a:prstGeom prst="rect">
            <a:avLst/>
          </a:prstGeom>
          <a:noFill/>
        </p:spPr>
      </p:pic>
      <p:pic>
        <p:nvPicPr>
          <p:cNvPr id="1028" name="Picture 4" descr="http://beta.newsmoldova.ru/images/18849/18/1884918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6513" y="-6350"/>
            <a:ext cx="2925762" cy="1663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hod\Desktop\1336118727_no27.h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2675" y="384175"/>
            <a:ext cx="6688138" cy="4876800"/>
          </a:xfrm>
          <a:prstGeom prst="rect">
            <a:avLst/>
          </a:prstGeom>
          <a:noFill/>
        </p:spPr>
      </p:pic>
      <p:pic>
        <p:nvPicPr>
          <p:cNvPr id="20482" name="Picture 6" descr="x_38f6cc85f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60363"/>
            <a:ext cx="3600450" cy="4748212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483" name="WordArt 8"/>
          <p:cNvSpPr>
            <a:spLocks noChangeArrowheads="1" noChangeShapeType="1" noTextEdit="1"/>
          </p:cNvSpPr>
          <p:nvPr/>
        </p:nvSpPr>
        <p:spPr bwMode="auto">
          <a:xfrm>
            <a:off x="4932363" y="4292600"/>
            <a:ext cx="3816350" cy="163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i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latin typeface="Tahoma"/>
              <a:cs typeface="Tahoma"/>
            </a:endParaRPr>
          </a:p>
        </p:txBody>
      </p:sp>
      <p:sp>
        <p:nvSpPr>
          <p:cNvPr id="20484" name="Прямоугольник 1"/>
          <p:cNvSpPr>
            <a:spLocks noChangeArrowheads="1"/>
          </p:cNvSpPr>
          <p:nvPr/>
        </p:nvSpPr>
        <p:spPr bwMode="auto">
          <a:xfrm>
            <a:off x="-7938" y="5110163"/>
            <a:ext cx="4572001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latin typeface="Trebuchet MS" pitchFamily="34" charset="0"/>
              </a:rPr>
              <a:t>Мать поэта-</a:t>
            </a:r>
            <a:endParaRPr lang="ru-RU" sz="3200" b="1" i="1">
              <a:solidFill>
                <a:srgbClr val="0000FF"/>
              </a:solidFill>
              <a:latin typeface="Trebuchet MS" pitchFamily="34" charset="0"/>
            </a:endParaRPr>
          </a:p>
          <a:p>
            <a:pPr algn="ctr"/>
            <a:r>
              <a:rPr lang="ru-RU" sz="3200" b="1">
                <a:solidFill>
                  <a:srgbClr val="0000FF"/>
                </a:solidFill>
                <a:latin typeface="Trebuchet MS" pitchFamily="34" charset="0"/>
              </a:rPr>
              <a:t>Лидия Ивановна</a:t>
            </a:r>
          </a:p>
          <a:p>
            <a:pPr algn="ctr"/>
            <a:r>
              <a:rPr lang="ru-RU" sz="3200" b="1">
                <a:solidFill>
                  <a:srgbClr val="0000FF"/>
                </a:solidFill>
                <a:latin typeface="Trebuchet MS" pitchFamily="34" charset="0"/>
              </a:rPr>
              <a:t>Асадова</a:t>
            </a:r>
          </a:p>
        </p:txBody>
      </p:sp>
      <p:pic>
        <p:nvPicPr>
          <p:cNvPr id="6" name="Picture 8" descr="в22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60325"/>
            <a:ext cx="5108575" cy="6746875"/>
          </a:xfrm>
          <a:prstGeom prst="rect">
            <a:avLst/>
          </a:prstGeom>
          <a:noFill/>
        </p:spPr>
      </p:pic>
      <p:pic>
        <p:nvPicPr>
          <p:cNvPr id="8" name="Picture 6" descr="3471_20070603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1700" y="182563"/>
            <a:ext cx="4329113" cy="5810250"/>
          </a:xfrm>
          <a:prstGeom prst="rect">
            <a:avLst/>
          </a:prstGeom>
          <a:noFill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972675" y="34321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8688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hod\Desktop\42115.mosk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6350"/>
            <a:ext cx="9156700" cy="6858000"/>
          </a:xfrm>
          <a:prstGeom prst="rect">
            <a:avLst/>
          </a:prstGeom>
          <a:noFill/>
        </p:spPr>
      </p:pic>
      <p:pic>
        <p:nvPicPr>
          <p:cNvPr id="2" name="Picture 7" descr="в22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925" y="219075"/>
            <a:ext cx="2957513" cy="3992563"/>
          </a:xfrm>
          <a:prstGeom prst="rect">
            <a:avLst/>
          </a:prstGeom>
          <a:noFill/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612313" y="50847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vhod\Desktop\$ROAIBVJ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484313"/>
            <a:ext cx="4891087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4"/>
          <p:cNvSpPr>
            <a:spLocks noChangeArrowheads="1"/>
          </p:cNvSpPr>
          <p:nvPr/>
        </p:nvSpPr>
        <p:spPr bwMode="auto">
          <a:xfrm>
            <a:off x="1790700" y="5394325"/>
            <a:ext cx="2800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Mon Amour Two"/>
              </a:rPr>
              <a:t>Читает</a:t>
            </a:r>
            <a:r>
              <a:rPr lang="en-US" sz="4000">
                <a:latin typeface="Mon Amour Two"/>
              </a:rPr>
              <a:t> </a:t>
            </a:r>
            <a:r>
              <a:rPr lang="ru-RU" sz="4000">
                <a:latin typeface="Mon Amour Two"/>
              </a:rPr>
              <a:t>…</a:t>
            </a:r>
            <a:endParaRPr lang="ru-RU">
              <a:latin typeface="Mon Amour Two"/>
            </a:endParaRPr>
          </a:p>
        </p:txBody>
      </p:sp>
      <p:grpSp>
        <p:nvGrpSpPr>
          <p:cNvPr id="10" name="Прямоугольник 9"/>
          <p:cNvGrpSpPr>
            <a:grpSpLocks/>
          </p:cNvGrpSpPr>
          <p:nvPr/>
        </p:nvGrpSpPr>
        <p:grpSpPr bwMode="auto">
          <a:xfrm>
            <a:off x="396875" y="1652588"/>
            <a:ext cx="8545513" cy="3346450"/>
            <a:chOff x="250" y="1041"/>
            <a:chExt cx="5383" cy="2108"/>
          </a:xfrm>
        </p:grpSpPr>
        <p:pic>
          <p:nvPicPr>
            <p:cNvPr id="22530" name="Прямоугольник 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0" y="1041"/>
              <a:ext cx="5383" cy="2108"/>
            </a:xfrm>
            <a:prstGeom prst="rect">
              <a:avLst/>
            </a:prstGeom>
            <a:noFill/>
          </p:spPr>
        </p:pic>
        <p:sp>
          <p:nvSpPr>
            <p:cNvPr id="22531" name="Text Box 3"/>
            <p:cNvSpPr txBox="1">
              <a:spLocks noChangeArrowheads="1"/>
            </p:cNvSpPr>
            <p:nvPr/>
          </p:nvSpPr>
          <p:spPr bwMode="auto">
            <a:xfrm>
              <a:off x="288" y="1177"/>
              <a:ext cx="5311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4800" b="1">
                  <a:solidFill>
                    <a:srgbClr val="FF0000"/>
                  </a:solidFill>
                  <a:latin typeface="Mon Amour Two"/>
                </a:rPr>
                <a:t>«Мама! </a:t>
              </a:r>
              <a:endParaRPr lang="en-US" sz="4800" b="1">
                <a:solidFill>
                  <a:srgbClr val="FF0000"/>
                </a:solidFill>
                <a:latin typeface="Mon Amour Two"/>
              </a:endParaRPr>
            </a:p>
            <a:p>
              <a:pPr algn="ctr"/>
              <a:r>
                <a:rPr lang="ru-RU" sz="4800" b="1">
                  <a:solidFill>
                    <a:srgbClr val="FF0000"/>
                  </a:solidFill>
                  <a:latin typeface="Mon Amour Two"/>
                </a:rPr>
                <a:t>Тебе эти строки пишу я…»</a:t>
              </a:r>
              <a:endParaRPr lang="ru-RU" sz="4800">
                <a:solidFill>
                  <a:srgbClr val="FF0000"/>
                </a:solidFill>
                <a:latin typeface="Mon Amour Two"/>
              </a:endParaRPr>
            </a:p>
            <a:p>
              <a:pPr algn="ctr"/>
              <a:r>
                <a:rPr lang="ru-RU" sz="4800" b="1">
                  <a:solidFill>
                    <a:srgbClr val="FF0000"/>
                  </a:solidFill>
                  <a:latin typeface="Mon Amour Two"/>
                </a:rPr>
                <a:t>                                  Э. Асадов </a:t>
              </a:r>
              <a:endParaRPr lang="ru-RU" sz="4800">
                <a:solidFill>
                  <a:srgbClr val="FF0000"/>
                </a:solidFill>
                <a:latin typeface="Mon Amour Tw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1230</TotalTime>
  <Words>520</Words>
  <Application>Microsoft Office PowerPoint</Application>
  <PresentationFormat>Экран (4:3)</PresentationFormat>
  <Paragraphs>102</Paragraphs>
  <Slides>29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vhod</dc:creator>
  <cp:lastModifiedBy>meridian05.ru</cp:lastModifiedBy>
  <cp:revision>108</cp:revision>
  <dcterms:created xsi:type="dcterms:W3CDTF">2013-02-21T18:34:47Z</dcterms:created>
  <dcterms:modified xsi:type="dcterms:W3CDTF">2015-11-20T14:15:16Z</dcterms:modified>
</cp:coreProperties>
</file>