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40" r:id="rId3"/>
    <p:sldId id="306" r:id="rId4"/>
    <p:sldId id="322" r:id="rId5"/>
    <p:sldId id="323" r:id="rId6"/>
    <p:sldId id="324" r:id="rId7"/>
    <p:sldId id="325" r:id="rId8"/>
    <p:sldId id="326" r:id="rId9"/>
    <p:sldId id="256" r:id="rId10"/>
    <p:sldId id="259" r:id="rId11"/>
    <p:sldId id="262" r:id="rId12"/>
    <p:sldId id="265" r:id="rId13"/>
    <p:sldId id="268" r:id="rId14"/>
    <p:sldId id="271" r:id="rId15"/>
    <p:sldId id="274" r:id="rId16"/>
    <p:sldId id="277" r:id="rId17"/>
    <p:sldId id="280" r:id="rId18"/>
    <p:sldId id="283" r:id="rId19"/>
    <p:sldId id="284" r:id="rId20"/>
    <p:sldId id="286" r:id="rId21"/>
    <p:sldId id="289" r:id="rId22"/>
    <p:sldId id="292" r:id="rId23"/>
    <p:sldId id="295" r:id="rId24"/>
    <p:sldId id="298" r:id="rId25"/>
    <p:sldId id="301" r:id="rId26"/>
    <p:sldId id="342" r:id="rId27"/>
    <p:sldId id="343" r:id="rId28"/>
    <p:sldId id="30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048DAB-8086-441C-A4E0-3170B12D4B09}" type="datetimeFigureOut">
              <a:rPr lang="ru-RU" smtClean="0"/>
              <a:pPr/>
              <a:t>02.03.2017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F806C8-8DDC-4D40-AA0C-935D774D85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90;&#1088;&#1077;&#1082;%202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214422"/>
            <a:ext cx="8715436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pPr lvl="0" algn="ctr"/>
            <a:endParaRPr lang="ru-RU" sz="4800" b="1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85992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/>
              <a:t>«Дни воинской славы России».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3400" cy="776286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Сталинградская битва</a:t>
            </a:r>
            <a:endParaRPr lang="ru-RU" sz="5400" dirty="0"/>
          </a:p>
        </p:txBody>
      </p:sp>
      <p:pic>
        <p:nvPicPr>
          <p:cNvPr id="35842" name="Picture 2" descr="http://www.biograph-soldat.ru/OPER/IMAGES/017-stalingrad-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23 февраля- 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День  Защитников Отечества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img11.nnm.ru/5/6/a/4/f/65a0cabc4889dcbd239070a36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8687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990600"/>
          </a:xfrm>
        </p:spPr>
        <p:txBody>
          <a:bodyPr>
            <a:noAutofit/>
          </a:bodyPr>
          <a:lstStyle/>
          <a:p>
            <a:r>
              <a:rPr lang="ru-RU" sz="6000" dirty="0" smtClean="0"/>
              <a:t>  Ледовое побоище</a:t>
            </a:r>
            <a:endParaRPr lang="ru-RU" sz="6000" dirty="0"/>
          </a:p>
        </p:txBody>
      </p:sp>
      <p:pic>
        <p:nvPicPr>
          <p:cNvPr id="29698" name="Picture 2" descr="http://topwar.ru/uploads/posts/2011-09/1315797123_thumbphoto11100x765x1x16777215_Ledov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99060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5400" dirty="0" smtClean="0"/>
              <a:t>9 мая- День Победы</a:t>
            </a:r>
            <a:endParaRPr lang="ru-RU" sz="5400" dirty="0"/>
          </a:p>
        </p:txBody>
      </p:sp>
      <p:pic>
        <p:nvPicPr>
          <p:cNvPr id="26626" name="Picture 2" descr="http://slavyane.org/images/stories/Proshloe/den-pobe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08"/>
            <a:ext cx="9144000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9906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Полтавская битва</a:t>
            </a:r>
            <a:endParaRPr lang="ru-RU" sz="5400" dirty="0"/>
          </a:p>
        </p:txBody>
      </p:sp>
      <p:pic>
        <p:nvPicPr>
          <p:cNvPr id="23554" name="Picture 2" descr="http://files.pobeda.ru/images/kalendar/1007_poltav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990600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5400" dirty="0" err="1" smtClean="0"/>
              <a:t>Гангутское</a:t>
            </a:r>
            <a:r>
              <a:rPr lang="ru-RU" sz="5400" dirty="0" smtClean="0"/>
              <a:t> сражение</a:t>
            </a:r>
            <a:endParaRPr lang="ru-RU" sz="5400" dirty="0"/>
          </a:p>
        </p:txBody>
      </p:sp>
      <p:pic>
        <p:nvPicPr>
          <p:cNvPr id="50178" name="Picture 2" descr="http://kapellan.ru/wp-content/uploads/2011/08/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43998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53400" cy="790596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      Курская битва  </a:t>
            </a:r>
            <a:endParaRPr lang="ru-RU" sz="5400" dirty="0"/>
          </a:p>
        </p:txBody>
      </p:sp>
      <p:pic>
        <p:nvPicPr>
          <p:cNvPr id="47106" name="Picture 2" descr="http://cdn.topwar.ru/uploads/posts/2013-07/1373493599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786874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602558" cy="71915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Бородинская битва</a:t>
            </a:r>
            <a:endParaRPr lang="ru-RU" sz="5400" dirty="0"/>
          </a:p>
        </p:txBody>
      </p:sp>
      <p:pic>
        <p:nvPicPr>
          <p:cNvPr id="2050" name="Picture 2" descr="http://www.2do2go.ru/uploads/full/666d5e1fb846e9e7f6eea977bb0199f1_w960_h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5572164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Русско-Турецкая война</a:t>
            </a:r>
            <a:endParaRPr lang="ru-RU" dirty="0"/>
          </a:p>
        </p:txBody>
      </p:sp>
      <p:pic>
        <p:nvPicPr>
          <p:cNvPr id="44034" name="Picture 2" descr="http://historykratko.com/images/russko-tureckie-voy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rosimperija.info/wp-content/uploads/2012/10/z_dd9576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0"/>
            <a:ext cx="90963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2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Когда опять подходят даты эти.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Я почему-то чувствую вину -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Все меньше вспоминают о Победе,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Все больше забывают про войну.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Война еще исчезнуть не готова.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Те годы - миллионы личных драм.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А потому, давайте вспомним снова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Всех тех, кто подарил Победу нам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5" name="трек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53400" cy="790596"/>
          </a:xfrm>
        </p:spPr>
        <p:txBody>
          <a:bodyPr/>
          <a:lstStyle/>
          <a:p>
            <a:r>
              <a:rPr lang="ru-RU" dirty="0" smtClean="0"/>
              <a:t>         Куликовская битва</a:t>
            </a:r>
            <a:endParaRPr lang="ru-RU" dirty="0"/>
          </a:p>
        </p:txBody>
      </p:sp>
      <p:pic>
        <p:nvPicPr>
          <p:cNvPr id="40962" name="Picture 2" descr="http://www.spsl.nsc.ru/history/descr/PICTURE/kulik_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3400" cy="990600"/>
          </a:xfrm>
        </p:spPr>
        <p:txBody>
          <a:bodyPr/>
          <a:lstStyle/>
          <a:p>
            <a:r>
              <a:rPr lang="ru-RU" dirty="0" smtClean="0"/>
              <a:t>     День народного единства</a:t>
            </a:r>
            <a:endParaRPr lang="ru-RU" dirty="0"/>
          </a:p>
        </p:txBody>
      </p:sp>
      <p:pic>
        <p:nvPicPr>
          <p:cNvPr id="51202" name="Picture 2" descr="http://img-fotki.yandex.ru/get/9066/185748231.33d/0_d3bde_d2fdf56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99060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Синопское</a:t>
            </a:r>
            <a:r>
              <a:rPr lang="ru-RU" dirty="0" smtClean="0"/>
              <a:t> сражение</a:t>
            </a:r>
            <a:endParaRPr lang="ru-RU" dirty="0"/>
          </a:p>
        </p:txBody>
      </p:sp>
      <p:pic>
        <p:nvPicPr>
          <p:cNvPr id="48132" name="Picture 4" descr="http://www.hrono.ru/img/kartiny/sinop_krasov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53400" cy="790596"/>
          </a:xfrm>
        </p:spPr>
        <p:txBody>
          <a:bodyPr/>
          <a:lstStyle/>
          <a:p>
            <a:r>
              <a:rPr lang="ru-RU" dirty="0" smtClean="0"/>
              <a:t>      Битва под Москвой</a:t>
            </a:r>
            <a:endParaRPr lang="ru-RU" dirty="0"/>
          </a:p>
        </p:txBody>
      </p:sp>
      <p:pic>
        <p:nvPicPr>
          <p:cNvPr id="59394" name="Picture 2" descr="http://moscowbitva.narod.ru/istoriya/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53400" cy="990600"/>
          </a:xfrm>
        </p:spPr>
        <p:txBody>
          <a:bodyPr/>
          <a:lstStyle/>
          <a:p>
            <a:r>
              <a:rPr lang="ru-RU" dirty="0" smtClean="0"/>
              <a:t>  Взятие турецкой крепости</a:t>
            </a:r>
            <a:endParaRPr lang="ru-RU" dirty="0"/>
          </a:p>
        </p:txBody>
      </p:sp>
      <p:pic>
        <p:nvPicPr>
          <p:cNvPr id="56322" name="Picture 2" descr="http://cdn.topwar.ru/uploads/posts/2010-12/1293168593_27870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153400" cy="790596"/>
          </a:xfrm>
        </p:spPr>
        <p:txBody>
          <a:bodyPr/>
          <a:lstStyle/>
          <a:p>
            <a:r>
              <a:rPr lang="ru-RU" dirty="0" smtClean="0"/>
              <a:t>     День героев Отечества</a:t>
            </a:r>
            <a:endParaRPr lang="ru-RU" dirty="0"/>
          </a:p>
        </p:txBody>
      </p:sp>
      <p:pic>
        <p:nvPicPr>
          <p:cNvPr id="53250" name="Picture 2" descr="http://privetsochi.ru/uploads/images/00/85/94/2013/12/06/74c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суво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43050"/>
            <a:ext cx="2000264" cy="1500198"/>
          </a:xfrm>
          <a:prstGeom prst="rect">
            <a:avLst/>
          </a:prstGeom>
          <a:noFill/>
        </p:spPr>
      </p:pic>
      <p:pic>
        <p:nvPicPr>
          <p:cNvPr id="1027" name="Picture 3" descr="C:\Users\1\Pictures\рокоссо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85992"/>
            <a:ext cx="2428892" cy="1747774"/>
          </a:xfrm>
          <a:prstGeom prst="rect">
            <a:avLst/>
          </a:prstGeom>
          <a:noFill/>
        </p:spPr>
      </p:pic>
      <p:pic>
        <p:nvPicPr>
          <p:cNvPr id="1028" name="Picture 4" descr="C:\Users\1\Pictures\нев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357562"/>
            <a:ext cx="2226081" cy="1714512"/>
          </a:xfrm>
          <a:prstGeom prst="rect">
            <a:avLst/>
          </a:prstGeom>
          <a:noFill/>
        </p:spPr>
      </p:pic>
      <p:pic>
        <p:nvPicPr>
          <p:cNvPr id="1029" name="Picture 5" descr="C:\Users\1\Pictures\нахимо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357694"/>
            <a:ext cx="2095493" cy="19457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38" y="4572008"/>
            <a:ext cx="2108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А. Невский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5857892"/>
            <a:ext cx="3148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М. Рокоссовский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2000240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П. Нахимов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3500438"/>
            <a:ext cx="1876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А. Суворов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85728"/>
            <a:ext cx="8698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Соотнеси портреты и фамилии полководцев.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0777E-6 C -0.00399 -0.02382 -0.00243 -0.05273 -0.00955 -0.074 C -0.01059 -0.08464 -0.01146 -0.09297 -0.01424 -0.10245 C -0.01597 -0.10892 -0.01997 -0.12141 -0.01997 -0.12118 C -0.02274 -0.14916 -0.03108 -0.19287 -0.04132 -0.21415 C -0.04288 -0.21739 -0.04462 -0.22039 -0.04583 -0.22386 C -0.05156 -0.2389 -0.05556 -0.25578 -0.06354 -0.26642 C -0.06458 -0.26965 -0.06684 -0.27867 -0.06962 -0.27867 C -0.07205 -0.27867 -0.07413 -0.2752 -0.07656 -0.27382 C -0.08177 -0.27104 -0.08663 -0.2685 -0.09184 -0.26642 C -0.11076 -0.26734 -0.12969 -0.26688 -0.14826 -0.26896 C -0.15156 -0.26919 -0.15451 -0.27266 -0.15781 -0.27382 C -0.18056 -0.28168 -0.20417 -0.28376 -0.22726 -0.28561 C -0.26146 -0.28376 -0.30087 -0.28977 -0.33455 -0.27867 C -0.34514 -0.27104 -0.38316 -0.26965 -0.3934 -0.26896 C -0.40434 -0.2611 -0.39219 -0.26896 -0.41927 -0.26433 C -0.42083 -0.2641 -0.42379 -0.26202 -0.42379 -0.26179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8511 C 0.02916 -0.10523 0.02569 -0.09066 0.02777 -0.12604 C 0.02864 -0.14177 0.03073 -0.17322 0.03073 -0.17299 C 0.03229 -0.2241 0.03524 -0.27405 0.03854 -0.3247 C 0.03923 -0.33649 0.04566 -0.34667 0.0493 -0.35754 C 0.05069 -0.37835 0.05243 -0.39847 0.05538 -0.41906 C 0.05816 -0.45883 0.06597 -0.49792 0.07534 -0.53585 C 0.07951 -0.5525 0.08507 -0.56776 0.08767 -0.58511 C 0.09444 -0.57909 0.0927 -0.57539 0.09687 -0.56661 C 0.09895 -0.54972 0.09982 -0.52151 0.11076 -0.51133 C 0.11284 -0.50023 0.11545 -0.49584 0.12309 -0.49075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3 -0.02521 C 0.06684 -0.06313 0.12379 -0.07447 0.15921 -0.07955 C 0.23577 -0.09089 0.31268 -0.1043 0.38959 -0.11124 C 0.43768 -0.12442 0.38994 -0.11193 0.43803 -0.12234 C 0.45087 -0.12511 0.47622 -0.13136 0.47622 -0.13113 C 0.48212 -0.1346 0.52257 -0.15795 0.53334 -0.15865 C 0.54653 -0.15934 0.57327 -0.16073 0.57327 -0.1605 " pathEditMode="relative" rAng="0" ptsTypes="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41 C 0.01788 0.07563 0.00052 0.16675 0.01754 0.25671 C 0.02014 0.28955 0.01667 0.31776 0.00677 0.34991 C 0.004 0.36957 0.0033 0.38969 -0.00156 0.40935 C -0.00347 0.41652 -0.00746 0.42322 -0.00955 0.43039 C -0.01389 0.44589 -0.01701 0.46138 -0.02083 0.47688 C -0.02083 0.47711 -0.03073 0.5155 -0.03159 0.51712 C -0.03802 0.52822 -0.0467 0.53909 -0.05069 0.55088 C -0.05746 0.57146 -0.05173 0.56314 -0.06458 0.57655 C -0.0717 0.59251 -0.08559 0.59344 -0.10573 0.59529 C -0.1335 0.59344 -0.13663 0.59644 -0.1493 0.58048 C -0.15712 0.55759 -0.15555 0.51804 -0.13576 0.49607 C -0.13663 0.49029 -0.13177 0.48127 -0.13854 0.47896 C -0.15312 0.4748 -0.16979 0.48081 -0.18524 0.48127 C -0.196 0.4815 -0.20712 0.48127 -0.21788 0.48127 " pathEditMode="relative" rAng="0" ptsTypes="ffffffffffffff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57364"/>
            <a:ext cx="3143809" cy="392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b="1" i="1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Кто храбро врага бьет,</a:t>
            </a:r>
            <a:endParaRPr lang="ru-RU" b="1" i="1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5429264"/>
            <a:ext cx="2804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о том слава не умрет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1878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Arial"/>
                <a:ea typeface="Times New Roman"/>
                <a:cs typeface="Times New Roman"/>
              </a:rPr>
              <a:t>Огонь гаснет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1714488"/>
            <a:ext cx="164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а  слава нет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429000"/>
            <a:ext cx="3387338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Три вещи славят солдата:</a:t>
            </a:r>
            <a:endParaRPr lang="ru-RU" b="1" i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214554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рана, победа, награда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214818"/>
            <a:ext cx="2735621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Кто Отчизну любит,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000372"/>
            <a:ext cx="233794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None/>
            </a:pPr>
            <a:r>
              <a:rPr lang="ru-RU" b="1" i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тот врага рубит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143512"/>
            <a:ext cx="2307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Человек смертен,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3857628"/>
            <a:ext cx="261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3618"/>
                </a:solidFill>
                <a:latin typeface="Arial"/>
                <a:ea typeface="Times New Roman"/>
                <a:cs typeface="Times New Roman"/>
              </a:rPr>
              <a:t>а слава бессмертна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857892"/>
            <a:ext cx="303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Доблесть не покупают,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4714884"/>
            <a:ext cx="173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а добывают 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За край свой насмерть стой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b="1" dirty="0" smtClean="0"/>
              <a:t> </a:t>
            </a:r>
            <a:r>
              <a:rPr lang="ru-RU" sz="2700" dirty="0" smtClean="0"/>
              <a:t>(пословицы и поговорки о воинской славе, героизме).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20" name="Picture 2" descr="http://www.homeland-tour.ru/pics_1/museu_moscow/museu_moskow_borodino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49" y="1571612"/>
            <a:ext cx="4667251" cy="492922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15 0.00879 C -0.21736 0.00347 -0.25139 -0.00925 -0.27604 -0.03145 C -0.28628 -0.04093 -0.30608 -0.06152 -0.30608 -0.06128 C -0.30903 -0.06753 -0.31215 -0.07331 -0.31458 -0.07955 C -0.3184 -0.09066 -0.32448 -0.11378 -0.32448 -0.11355 C -0.32361 -0.13783 -0.32083 -0.1642 -0.32621 -0.18802 C -0.32778 -0.19449 -0.33194 -0.19981 -0.33455 -0.20583 C -0.34097 -0.21993 -0.34809 -0.23335 -0.35295 -0.24792 C -0.36389 -0.28122 -0.37986 -0.31059 -0.39323 -0.34227 C -0.39757 -0.36401 -0.40399 -0.38413 -0.4066 -0.40634 C -0.40712 -0.41906 -0.40677 -0.43201 -0.40816 -0.44449 C -0.40972 -0.45814 -0.425 -0.4593 -0.43333 -0.46276 C -0.4625 -0.46115 -0.49114 -0.45814 -0.52031 -0.45652 C -0.52795 -0.45444 -0.53611 -0.45375 -0.54375 -0.45051 C -0.55121 -0.45351 -0.55712 -0.45652 -0.56389 -0.46068 C -0.56562 -0.46184 -0.56701 -0.46415 -0.56875 -0.46461 C -0.57153 -0.46508 -0.5743 -0.46461 -0.57691 -0.46461 " pathEditMode="relative" rAng="0" ptsTypes="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-0.00787 C -0.13889 -0.00255 -0.15156 -0.00024 -0.19809 0.01387 C -0.2125 0.02335 -0.22431 0.03677 -0.23733 0.04879 C -0.24358 0.06359 -0.25191 0.0703 -0.2592 0.08395 C -0.26354 0.0925 -0.26632 0.10175 -0.27222 0.10777 C -0.27465 0.11378 -0.2776 0.12812 -0.28247 0.13182 C -0.30313 0.14731 -0.32517 0.14801 -0.34774 0.15124 C -0.37465 0.15055 -0.40191 0.15032 -0.42899 0.14916 C -0.43542 0.14893 -0.44774 0.14269 -0.44774 0.14292 C -0.47587 0.14731 -0.50313 0.1568 -0.53021 0.16651 C -0.53594 0.16859 -0.53993 0.17553 -0.54514 0.17761 C -0.54618 0.17807 -0.56406 0.18154 -0.56528 0.18177 C -0.57639 0.1901 -0.58819 0.18247 -0.59879 0.19287 C -0.60278 0.20189 -0.59965 0.19935 -0.60712 0.19935 " pathEditMode="relative" rAng="0" ptsTypes="fffffffffffff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86 0.0347 C -0.10191 0.03655 -0.12413 0.03978 -0.14722 0.05158 C -0.15382 0.05875 -0.16145 0.06383 -0.16788 0.071 C -0.17552 0.08002 -0.18125 0.08974 -0.19045 0.09783 C -0.19566 0.10269 -0.20277 0.10569 -0.20711 0.11124 C -0.21145 0.11749 -0.21527 0.12443 -0.22031 0.13044 C -0.22291 0.13345 -0.22691 0.13553 -0.22968 0.1383 C -0.23645 0.14501 -0.2401 0.15334 -0.24809 0.15912 C -0.25677 0.17253 -0.24583 0.15657 -0.26128 0.17484 C -0.26597 0.18016 -0.26944 0.18687 -0.2743 0.19196 C -0.28107 0.19913 -0.28923 0.20537 -0.29704 0.21138 C -0.30555 0.23729 -0.35295 0.23335 -0.36979 0.23428 C -0.39132 0.23983 -0.41354 0.23983 -0.43524 0.24191 C -0.47882 0.24052 -0.52118 0.24445 -0.56406 0.24445 " pathEditMode="relative" rAng="0" ptsTypes="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 0.0222 C -0.10764 0.03538 -0.14323 0.04926 -0.17205 0.0821 C -0.18767 0.10014 -0.20503 0.11933 -0.21979 0.1383 C -0.22118 0.13992 -0.2217 0.14292 -0.22309 0.14454 C -0.26475 0.18339 -0.30902 0.21161 -0.35694 0.23612 C -0.38368 0.25 -0.40885 0.26549 -0.43784 0.27151 C -0.47222 0.26919 -0.471 0.27382 -0.49218 0.24676 C -0.49496 0.23612 -0.50538 0.22733 -0.51371 0.22387 C -0.52291 0.22641 -0.53038 0.23335 -0.5401 0.23612 C -0.55139 0.23936 -0.54757 0.23497 -0.55139 0.24052 " pathEditMode="relative" rAng="0" ptsTypes="fffffffff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91 0.01063 C -0.15764 0.00994 -0.15903 0.00971 -0.16042 0.00832 C -0.16268 0.00647 -0.16424 0.00347 -0.16632 0.00185 C -0.19236 -0.01434 -0.22292 -0.01134 -0.25087 -0.01573 C -0.29184 -0.01365 -0.32813 -0.00879 -0.36302 0.02613 C -0.37275 0.03607 -0.37413 0.04347 -0.38507 0.05296 C -0.39445 0.07238 -0.40226 0.08834 -0.41025 0.10846 C -0.41736 0.12627 -0.42032 0.14593 -0.42657 0.16397 C -0.43021 0.19125 -0.44115 0.19935 -0.45608 0.21091 C -0.47223 0.2234 -0.44844 0.21276 -0.46632 0.2197 C -0.47223 0.22849 -0.47639 0.22872 -0.4842 0.23288 C -0.50469 0.24352 -0.52118 0.24653 -0.54306 0.24653 " pathEditMode="relative" rAng="0" ptsTypes="fffffffffff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82 0.00625 C -0.12222 0.00995 -0.13281 0.01827 -0.15034 0.02845 C -0.15642 0.03215 -0.17187 0.04024 -0.17812 0.04464 C -0.18211 0.04764 -0.18559 0.05111 -0.18906 0.05481 C -0.19496 0.06082 -0.2059 0.07331 -0.2059 0.07354 C -0.20764 0.07748 -0.20902 0.08164 -0.21128 0.08534 C -0.21336 0.08973 -0.21666 0.09343 -0.21875 0.09783 C -0.22517 0.11147 -0.22795 0.12674 -0.23368 0.14061 C -0.24166 0.16073 -0.25017 0.17391 -0.26302 0.19149 C -0.26736 0.1975 -0.26961 0.20629 -0.27586 0.20976 C -0.30625 0.22641 -0.33472 0.2315 -0.36857 0.23427 C -0.39253 0.23358 -0.41649 0.23312 -0.44062 0.23219 C -0.47187 0.23104 -0.47916 0.23682 -0.47916 0.20352 " pathEditMode="relative" rAng="0" ptsTypes="ffffffffffff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26"/>
            <a:ext cx="9001156" cy="35394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Помните!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                      Через века, через года,- помните!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О тех, кто уже не придет никогда,-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                                                                   помните!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Не плачьте!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                    В горле сдержите стоны, горькие стоны.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Памяти павших будьте достойны!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                                                                       Вечно достойны!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iter.com/uploads/20120421/bitva+za+leningrad+vostochnij+front+vtoraya+mirovaya+vojna+96450207051.jpg"/>
          <p:cNvPicPr>
            <a:picLocks noChangeAspect="1" noChangeArrowheads="1"/>
          </p:cNvPicPr>
          <p:nvPr/>
        </p:nvPicPr>
        <p:blipFill>
          <a:blip r:embed="rId2"/>
          <a:srcRect t="12766"/>
          <a:stretch>
            <a:fillRect/>
          </a:stretch>
        </p:blipFill>
        <p:spPr bwMode="auto">
          <a:xfrm>
            <a:off x="4357686" y="3714752"/>
            <a:ext cx="4621178" cy="2928958"/>
          </a:xfrm>
          <a:prstGeom prst="roundRect">
            <a:avLst/>
          </a:prstGeom>
          <a:noFill/>
        </p:spPr>
      </p:pic>
      <p:pic>
        <p:nvPicPr>
          <p:cNvPr id="6" name="Picture 2" descr="http://www.opoccuu.com/gangut02.jpg"/>
          <p:cNvPicPr>
            <a:picLocks noChangeAspect="1" noChangeArrowheads="1"/>
          </p:cNvPicPr>
          <p:nvPr/>
        </p:nvPicPr>
        <p:blipFill>
          <a:blip r:embed="rId3"/>
          <a:srcRect t="24308"/>
          <a:stretch>
            <a:fillRect/>
          </a:stretch>
        </p:blipFill>
        <p:spPr bwMode="auto">
          <a:xfrm>
            <a:off x="0" y="1785926"/>
            <a:ext cx="5072066" cy="4071966"/>
          </a:xfrm>
          <a:prstGeom prst="flowChartAlternateProcess">
            <a:avLst/>
          </a:prstGeom>
          <a:noFill/>
        </p:spPr>
      </p:pic>
      <p:pic>
        <p:nvPicPr>
          <p:cNvPr id="5" name="Picture 2" descr="http://www.homeland-tour.ru/pics_1/museu_moscow/museu_moskow_borodino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49" y="214290"/>
            <a:ext cx="4667251" cy="3500438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4500562" cy="171451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Календарь исторических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дат 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Актуальность проекта.</a:t>
            </a:r>
          </a:p>
          <a:p>
            <a:r>
              <a:rPr lang="ru-RU" sz="2400" dirty="0" smtClean="0"/>
              <a:t>В ходе опроса в классе было выяснено, что из 24 учащихся, 5 учеников ничего не слышали о Днях воинской славы России, 19 учеников  смогли назвать только  </a:t>
            </a:r>
            <a:r>
              <a:rPr lang="ru-RU" sz="2400" dirty="0" smtClean="0">
                <a:solidFill>
                  <a:srgbClr val="FF0000"/>
                </a:solidFill>
              </a:rPr>
              <a:t>9 мая – День Победы </a:t>
            </a:r>
            <a:r>
              <a:rPr lang="ru-RU" sz="2400" dirty="0" smtClean="0"/>
              <a:t>,  </a:t>
            </a:r>
            <a:r>
              <a:rPr lang="ru-RU" sz="2400" dirty="0" smtClean="0">
                <a:solidFill>
                  <a:srgbClr val="FF0000"/>
                </a:solidFill>
              </a:rPr>
              <a:t>23 февраля – День защитников Отечества, 18 апреля – Ледовое побоище, 27 января – День снятия блокады Ленинграда. </a:t>
            </a:r>
          </a:p>
          <a:p>
            <a:r>
              <a:rPr lang="ru-RU" sz="2200" dirty="0" smtClean="0"/>
              <a:t>На вопрос «Желаете ли Вы получить дополнительную информацию о Днях воинской славы России?» все респонденты хотели бы узнать больше об этих днях. 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286124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Тема и девиз проекта. </a:t>
            </a:r>
            <a:r>
              <a:rPr lang="ru-RU" sz="3200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sz="2400" dirty="0" smtClean="0"/>
              <a:t>Опрос  помог мне выбрать тему проекта:  </a:t>
            </a:r>
          </a:p>
          <a:p>
            <a:pPr algn="ctr"/>
            <a:r>
              <a:rPr lang="ru-RU" sz="2400" dirty="0" smtClean="0"/>
              <a:t>«Дни воинской славы России».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Девизом</a:t>
            </a:r>
            <a:r>
              <a:rPr lang="ru-RU" sz="2400" dirty="0" smtClean="0"/>
              <a:t> проекта стали  слова непобедимого полководца </a:t>
            </a:r>
            <a:r>
              <a:rPr lang="ru-RU" sz="2400" dirty="0" smtClean="0">
                <a:solidFill>
                  <a:srgbClr val="FFC000"/>
                </a:solidFill>
              </a:rPr>
              <a:t>Александра Васильевича Суворова</a:t>
            </a:r>
            <a:r>
              <a:rPr lang="ru-RU" sz="2400" b="1" dirty="0" smtClean="0">
                <a:solidFill>
                  <a:srgbClr val="FFC000"/>
                </a:solidFill>
              </a:rPr>
              <a:t>: </a:t>
            </a:r>
            <a:r>
              <a:rPr lang="ru-RU" sz="2400" b="1" i="1" dirty="0" smtClean="0"/>
              <a:t>«Возьми себе в образец героя древних времен, наблюдай его, иди за ним вслед, поравняйся, обгони — слава тебе!».</a:t>
            </a:r>
            <a:endParaRPr lang="ru-RU" sz="24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400" i="1" dirty="0" smtClean="0"/>
              <a:t>«Развитие у подрастающего поколения гражданственности и патриотизма на основе изучения Дней воинской славы России»</a:t>
            </a:r>
            <a:endParaRPr lang="ru-RU" sz="2800" i="1" dirty="0" smtClean="0"/>
          </a:p>
          <a:p>
            <a:endParaRPr lang="ru-RU" sz="2800" b="1" dirty="0" smtClean="0"/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Задачи проекта: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/>
              <a:t>изучить литературу и Интернет-ресурсы по данной теме,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/>
              <a:t>разработать презентацию по теме «Дни воинской славы России»,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/>
              <a:t>воспитать чувство уважения к себе, уверенности в своих возможностях, ответственности за результаты своего труда;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/>
              <a:t>приобрести опыт проектной деятельности.</a:t>
            </a:r>
            <a:r>
              <a:rPr lang="ru-RU" sz="2800" dirty="0" smtClean="0"/>
              <a:t>	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9963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выполнения проектной работы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571480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 – организационный.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занял 1 день. На данном этапе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провела опрос среди учащихся класса, по результатам опроса была определена тема проекта,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определён девиз проекта,  изучила историю происхождения данного вопроса. 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II </a:t>
            </a:r>
            <a:r>
              <a:rPr lang="ru-RU" sz="2800" b="1" i="1" dirty="0" smtClean="0">
                <a:solidFill>
                  <a:srgbClr val="FF0000"/>
                </a:solidFill>
              </a:rPr>
              <a:t>этап –  аналитический. </a:t>
            </a:r>
            <a:r>
              <a:rPr lang="ru-RU" sz="2400" i="1" dirty="0" smtClean="0"/>
              <a:t>Он  занял 1 неделю. На втором этапе изучала литературу и Интернет-источники по интересующей меня теме.</a:t>
            </a:r>
          </a:p>
          <a:p>
            <a:r>
              <a:rPr lang="ru-RU" sz="2400" i="1" dirty="0" smtClean="0"/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III </a:t>
            </a:r>
            <a:r>
              <a:rPr lang="ru-RU" sz="2800" b="1" i="1" dirty="0" smtClean="0">
                <a:solidFill>
                  <a:srgbClr val="FFFF00"/>
                </a:solidFill>
              </a:rPr>
              <a:t>этап –  заключительный</a:t>
            </a:r>
            <a:r>
              <a:rPr lang="ru-RU" sz="2400" i="1" dirty="0" smtClean="0"/>
              <a:t>. За отпущенные этому этапу 2 дня я составила  проект-презентацию, как справочник для изучения Дней воинской славы России «Календарь исторических дат».</a:t>
            </a:r>
          </a:p>
          <a:p>
            <a:pPr lvl="0"/>
            <a:r>
              <a:rPr lang="ru-RU" sz="2400" i="1" dirty="0" smtClean="0"/>
              <a:t>Данный материал может использоваться и учителями при подготовке к урокам  и внеклассным мероприятиям. </a:t>
            </a: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0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реализации проекта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проведённой работы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созданы: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проект-презентация, как справочник для изучения Дней воинской славы России «Дни воинской славы России (календарь событий)»,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банк презентаций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Microsoft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Office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PowerPoin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«Великие полководцы и  флотоводцы России»,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презентация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Microsoft Office PowerPoint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«Карты и схемы сражений»,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буклет, рассказывающий о  «Днях воинской славы России (календарь событий)».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считаю, что овладела умениями, навыками, алгоритмом действий разработки  и реализации ученических проектов,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проект-презентация «Дни воинской славы России (календарь событий)» который может использоваться классными руководителями нашей школы для проведения классных часов патриотической направленности.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конце я хочу сказать с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пасибо за помощь, оказанную  в ходе работы над проектом 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чителю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Рамазановой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Н.Г., классному руководителю Меджидовой Г.М.,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учителю информатики и нашему библиотекарю, а также моим одноклассникам.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iter.com/uploads/20120421/bitva+za+leningrad+vostochnij+front+vtoraya+mirovaya+vojna+96450207051.jpg"/>
          <p:cNvPicPr>
            <a:picLocks noChangeAspect="1" noChangeArrowheads="1"/>
          </p:cNvPicPr>
          <p:nvPr/>
        </p:nvPicPr>
        <p:blipFill>
          <a:blip r:embed="rId2"/>
          <a:srcRect t="12766"/>
          <a:stretch>
            <a:fillRect/>
          </a:stretch>
        </p:blipFill>
        <p:spPr bwMode="auto">
          <a:xfrm>
            <a:off x="4357686" y="3714752"/>
            <a:ext cx="4786314" cy="2928958"/>
          </a:xfrm>
          <a:prstGeom prst="roundRect">
            <a:avLst/>
          </a:prstGeom>
          <a:noFill/>
        </p:spPr>
      </p:pic>
      <p:pic>
        <p:nvPicPr>
          <p:cNvPr id="6" name="Picture 2" descr="http://www.opoccuu.com/gangut02.jpg"/>
          <p:cNvPicPr>
            <a:picLocks noChangeAspect="1" noChangeArrowheads="1"/>
          </p:cNvPicPr>
          <p:nvPr/>
        </p:nvPicPr>
        <p:blipFill>
          <a:blip r:embed="rId3"/>
          <a:srcRect t="24308"/>
          <a:stretch>
            <a:fillRect/>
          </a:stretch>
        </p:blipFill>
        <p:spPr bwMode="auto">
          <a:xfrm>
            <a:off x="0" y="2786034"/>
            <a:ext cx="5072066" cy="4071966"/>
          </a:xfrm>
          <a:prstGeom prst="flowChartAlternateProcess">
            <a:avLst/>
          </a:prstGeom>
          <a:noFill/>
        </p:spPr>
      </p:pic>
      <p:pic>
        <p:nvPicPr>
          <p:cNvPr id="5" name="Picture 2" descr="http://www.homeland-tour.ru/pics_1/museu_moscow/museu_moskow_borodino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14488"/>
            <a:ext cx="4667251" cy="3500438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1451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Проект – презентация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Календарь исторических дат 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405826" cy="90010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Битва за Ленинград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39938" name="Picture 2" descr="http://leninbat.spb.ru/wp-content/uploads/2014/04/8b77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9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1912</TotalTime>
  <Words>552</Words>
  <Application>Microsoft Office PowerPoint</Application>
  <PresentationFormat>Экран (4:3)</PresentationFormat>
  <Paragraphs>81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Обычная</vt:lpstr>
      <vt:lpstr>Слайд 1</vt:lpstr>
      <vt:lpstr>Слайд 2</vt:lpstr>
      <vt:lpstr>Календарь исторических дат </vt:lpstr>
      <vt:lpstr>Слайд 4</vt:lpstr>
      <vt:lpstr>Слайд 5</vt:lpstr>
      <vt:lpstr>Слайд 6</vt:lpstr>
      <vt:lpstr>Слайд 7</vt:lpstr>
      <vt:lpstr>Проект – презентация Календарь исторических дат </vt:lpstr>
      <vt:lpstr>Битва за Ленинград</vt:lpstr>
      <vt:lpstr>Сталинградская битва</vt:lpstr>
      <vt:lpstr>23 февраля-  День  Защитников Отечества</vt:lpstr>
      <vt:lpstr>  Ледовое побоище</vt:lpstr>
      <vt:lpstr>   9 мая- День Победы</vt:lpstr>
      <vt:lpstr>   Полтавская битва</vt:lpstr>
      <vt:lpstr>    Гангутское сражение</vt:lpstr>
      <vt:lpstr>        Курская битва  </vt:lpstr>
      <vt:lpstr>Бородинская битва</vt:lpstr>
      <vt:lpstr>Русско-Турецкая война</vt:lpstr>
      <vt:lpstr>Слайд 19</vt:lpstr>
      <vt:lpstr>         Куликовская битва</vt:lpstr>
      <vt:lpstr>     День народного единства</vt:lpstr>
      <vt:lpstr>      Синопское сражение</vt:lpstr>
      <vt:lpstr>      Битва под Москвой</vt:lpstr>
      <vt:lpstr>  Взятие турецкой крепости</vt:lpstr>
      <vt:lpstr>     День героев Отечества</vt:lpstr>
      <vt:lpstr>Слайд 26</vt:lpstr>
      <vt:lpstr> За край свой насмерть стой  (пословицы и поговорки о воинской славе, героизме). </vt:lpstr>
      <vt:lpstr>Слайд 28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за Ленинград</dc:title>
  <dc:creator>Scan</dc:creator>
  <cp:lastModifiedBy>1</cp:lastModifiedBy>
  <cp:revision>163</cp:revision>
  <dcterms:created xsi:type="dcterms:W3CDTF">2015-02-07T18:49:10Z</dcterms:created>
  <dcterms:modified xsi:type="dcterms:W3CDTF">2017-03-02T19:35:53Z</dcterms:modified>
</cp:coreProperties>
</file>