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71" r:id="rId2"/>
    <p:sldId id="256" r:id="rId3"/>
    <p:sldId id="269" r:id="rId4"/>
    <p:sldId id="258" r:id="rId5"/>
    <p:sldId id="259" r:id="rId6"/>
    <p:sldId id="260" r:id="rId7"/>
    <p:sldId id="261" r:id="rId8"/>
    <p:sldId id="262" r:id="rId9"/>
    <p:sldId id="263" r:id="rId10"/>
    <p:sldId id="265" r:id="rId11"/>
    <p:sldId id="272" r:id="rId12"/>
    <p:sldId id="274" r:id="rId13"/>
    <p:sldId id="273" r:id="rId14"/>
    <p:sldId id="276" r:id="rId15"/>
    <p:sldId id="275" r:id="rId16"/>
    <p:sldId id="267" r:id="rId17"/>
    <p:sldId id="277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54" autoAdjust="0"/>
  </p:normalViewPr>
  <p:slideViewPr>
    <p:cSldViewPr>
      <p:cViewPr>
        <p:scale>
          <a:sx n="90" d="100"/>
          <a:sy n="90" d="100"/>
        </p:scale>
        <p:origin x="-1404" y="-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6B1A8B-61F6-43DA-AE4C-5B54E6ABB579}" type="datetimeFigureOut">
              <a:rPr lang="ru-RU" smtClean="0"/>
              <a:pPr/>
              <a:t>22.11.2016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CED3C3-6A4A-46E2-8161-8BC9D5E8A48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CED3C3-6A4A-46E2-8161-8BC9D5E8A485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CED3C3-6A4A-46E2-8161-8BC9D5E8A485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CED3C3-6A4A-46E2-8161-8BC9D5E8A485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ОБОРУДОВАНИЕ</a:t>
            </a:r>
            <a:r>
              <a:rPr lang="ru-RU" baseline="0" dirty="0" smtClean="0"/>
              <a:t> И РЕАКТИВЫ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CED3C3-6A4A-46E2-8161-8BC9D5E8A485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ОБОРУДОВАНИЕ</a:t>
            </a:r>
            <a:r>
              <a:rPr lang="ru-RU" baseline="0" dirty="0" smtClean="0"/>
              <a:t> И РЕАКТИВЫ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CED3C3-6A4A-46E2-8161-8BC9D5E8A485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ОБОРУДОВАНИЕ</a:t>
            </a:r>
            <a:r>
              <a:rPr lang="ru-RU" baseline="0" dirty="0" smtClean="0"/>
              <a:t> И РЕАКТИВЫ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CED3C3-6A4A-46E2-8161-8BC9D5E8A485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ОБОРУДОВАНИЕ</a:t>
            </a:r>
            <a:r>
              <a:rPr lang="ru-RU" baseline="0" dirty="0" smtClean="0"/>
              <a:t> И РЕАКТИВЫ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CED3C3-6A4A-46E2-8161-8BC9D5E8A485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ОБОРУДОВАНИЕ</a:t>
            </a:r>
            <a:r>
              <a:rPr lang="ru-RU" baseline="0" dirty="0" smtClean="0"/>
              <a:t> И РЕАКТИВЫ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CED3C3-6A4A-46E2-8161-8BC9D5E8A485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ОБОРУДОВАНИЕ</a:t>
            </a:r>
            <a:r>
              <a:rPr lang="ru-RU" baseline="0" dirty="0" smtClean="0"/>
              <a:t> И РЕАКТИВЫ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CED3C3-6A4A-46E2-8161-8BC9D5E8A485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5840435"/>
          </a:xfrm>
        </p:spPr>
        <p:txBody>
          <a:bodyPr>
            <a:normAutofit fontScale="40000" lnSpcReduction="20000"/>
          </a:bodyPr>
          <a:lstStyle/>
          <a:p>
            <a:pPr algn="ctr">
              <a:buNone/>
            </a:pPr>
            <a:r>
              <a:rPr lang="en-US" dirty="0" smtClean="0"/>
              <a:t>XXII</a:t>
            </a:r>
            <a:r>
              <a:rPr lang="ru-RU" dirty="0" smtClean="0"/>
              <a:t> НАУЧНО-ПРАКТИЧЕСКАЯ КОНФЕРЕНЦИЯ МОЛОДЫХ</a:t>
            </a:r>
          </a:p>
          <a:p>
            <a:pPr algn="ctr">
              <a:buNone/>
            </a:pPr>
            <a:r>
              <a:rPr lang="ru-RU" dirty="0" smtClean="0"/>
              <a:t>ИССЛЕДОВАТЕЛЕЙ </a:t>
            </a:r>
            <a:r>
              <a:rPr lang="ru-RU" b="1" dirty="0" smtClean="0"/>
              <a:t>«</a:t>
            </a:r>
            <a:r>
              <a:rPr lang="ru-RU" dirty="0" smtClean="0"/>
              <a:t>ШАГ В БУДУЩЕЕ</a:t>
            </a:r>
            <a:r>
              <a:rPr lang="ru-RU" b="1" dirty="0" smtClean="0"/>
              <a:t>»</a:t>
            </a:r>
            <a:endParaRPr lang="ru-RU" dirty="0" smtClean="0"/>
          </a:p>
          <a:p>
            <a:pPr algn="ctr">
              <a:buNone/>
            </a:pPr>
            <a:r>
              <a:rPr lang="ru-RU" dirty="0" smtClean="0"/>
              <a:t>(республиканский этап)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endParaRPr lang="ru-RU" dirty="0" smtClean="0"/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 algn="ctr">
              <a:buNone/>
            </a:pPr>
            <a:r>
              <a:rPr lang="ru-RU" b="1" dirty="0" smtClean="0"/>
              <a:t>Определение нитратов в овощах методом </a:t>
            </a:r>
            <a:r>
              <a:rPr lang="ru-RU" b="1" dirty="0" err="1" smtClean="0"/>
              <a:t>ионометрии</a:t>
            </a:r>
            <a:r>
              <a:rPr lang="ru-RU" b="1" dirty="0" smtClean="0"/>
              <a:t> и пути их снижения</a:t>
            </a:r>
            <a:endParaRPr lang="ru-RU" dirty="0" smtClean="0"/>
          </a:p>
          <a:p>
            <a:pPr algn="ctr">
              <a:buNone/>
            </a:pPr>
            <a:r>
              <a:rPr lang="ru-RU" dirty="0" smtClean="0"/>
              <a:t>Симпозиум 2: Естественные науки и современный мир:</a:t>
            </a:r>
          </a:p>
          <a:p>
            <a:pPr algn="ctr">
              <a:buNone/>
            </a:pPr>
            <a:r>
              <a:rPr lang="ru-RU" dirty="0" smtClean="0"/>
              <a:t>химия и химические технологии</a:t>
            </a:r>
          </a:p>
          <a:p>
            <a:pPr algn="ctr">
              <a:buNone/>
            </a:pPr>
            <a:r>
              <a:rPr lang="ru-RU" cap="all" dirty="0" smtClean="0"/>
              <a:t> </a:t>
            </a:r>
            <a:endParaRPr lang="ru-RU" dirty="0" smtClean="0"/>
          </a:p>
          <a:p>
            <a:endParaRPr lang="ru-RU" dirty="0" smtClean="0"/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	</a:t>
            </a:r>
          </a:p>
          <a:p>
            <a:pPr>
              <a:buNone/>
            </a:pPr>
            <a:r>
              <a:rPr lang="ru-RU" dirty="0" smtClean="0"/>
              <a:t>		</a:t>
            </a:r>
          </a:p>
          <a:p>
            <a:pPr>
              <a:buNone/>
            </a:pPr>
            <a:r>
              <a:rPr lang="ru-RU" dirty="0" smtClean="0"/>
              <a:t>Автор:                                                                                           Руководитель:</a:t>
            </a:r>
          </a:p>
          <a:p>
            <a:pPr>
              <a:buNone/>
            </a:pPr>
            <a:r>
              <a:rPr lang="ru-RU" dirty="0" err="1" smtClean="0"/>
              <a:t>Шихмагомедов</a:t>
            </a:r>
            <a:r>
              <a:rPr lang="ru-RU" dirty="0" smtClean="0"/>
              <a:t>                                                                          Гаджибекова </a:t>
            </a:r>
            <a:r>
              <a:rPr lang="ru-RU" dirty="0" err="1" smtClean="0"/>
              <a:t>СелфиназАшурбековна</a:t>
            </a:r>
            <a:endParaRPr lang="ru-RU" dirty="0" smtClean="0"/>
          </a:p>
          <a:p>
            <a:pPr>
              <a:buNone/>
            </a:pPr>
            <a:r>
              <a:rPr lang="ru-RU" dirty="0" err="1" smtClean="0"/>
              <a:t>Камиль</a:t>
            </a:r>
            <a:r>
              <a:rPr lang="ru-RU" dirty="0" smtClean="0"/>
              <a:t> Магомедович                                                              учитель химии МБОУ СОШ №17 г.Дербент</a:t>
            </a:r>
          </a:p>
          <a:p>
            <a:pPr>
              <a:buNone/>
            </a:pPr>
            <a:r>
              <a:rPr lang="ru-RU" dirty="0" smtClean="0"/>
              <a:t>11 класс МБОУ СОШ № 17 г.Дербент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pedsovet.su/_ld/293/14087507.jpg"/>
          <p:cNvPicPr>
            <a:picLocks noChangeAspect="1" noChangeArrowheads="1"/>
          </p:cNvPicPr>
          <p:nvPr/>
        </p:nvPicPr>
        <p:blipFill>
          <a:blip r:embed="rId3"/>
          <a:srcRect b="6249"/>
          <a:stretch>
            <a:fillRect/>
          </a:stretch>
        </p:blipFill>
        <p:spPr bwMode="auto">
          <a:xfrm>
            <a:off x="0" y="0"/>
            <a:ext cx="9143936" cy="6858000"/>
          </a:xfrm>
          <a:prstGeom prst="rect">
            <a:avLst/>
          </a:prstGeom>
          <a:noFill/>
        </p:spPr>
      </p:pic>
      <p:pic>
        <p:nvPicPr>
          <p:cNvPr id="23554" name="Picture 2" descr="G:\Камиль\IMG-20161018-WA0006.jpg"/>
          <p:cNvPicPr>
            <a:picLocks noChangeAspect="1" noChangeArrowheads="1"/>
          </p:cNvPicPr>
          <p:nvPr/>
        </p:nvPicPr>
        <p:blipFill>
          <a:blip r:embed="rId4"/>
          <a:srcRect b="7719"/>
          <a:stretch>
            <a:fillRect/>
          </a:stretch>
        </p:blipFill>
        <p:spPr bwMode="auto">
          <a:xfrm>
            <a:off x="428596" y="1000108"/>
            <a:ext cx="5429288" cy="37147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357158" y="571480"/>
            <a:ext cx="550072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            </a:t>
            </a:r>
            <a:r>
              <a:rPr lang="ru-RU" sz="20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ОБОРУДОВАНИЕ И РЕАКТИВЫ</a:t>
            </a:r>
            <a:endParaRPr lang="ru-RU" sz="2000" b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pedsovet.su/_ld/293/14087507.jpg"/>
          <p:cNvPicPr>
            <a:picLocks noChangeAspect="1" noChangeArrowheads="1"/>
          </p:cNvPicPr>
          <p:nvPr/>
        </p:nvPicPr>
        <p:blipFill>
          <a:blip r:embed="rId3"/>
          <a:srcRect b="6249"/>
          <a:stretch>
            <a:fillRect/>
          </a:stretch>
        </p:blipFill>
        <p:spPr bwMode="auto">
          <a:xfrm>
            <a:off x="0" y="-48"/>
            <a:ext cx="9144000" cy="6858048"/>
          </a:xfrm>
          <a:prstGeom prst="rect">
            <a:avLst/>
          </a:prstGeom>
          <a:noFill/>
        </p:spPr>
      </p:pic>
      <p:graphicFrame>
        <p:nvGraphicFramePr>
          <p:cNvPr id="11" name="Содержимое 10"/>
          <p:cNvGraphicFramePr>
            <a:graphicFrameLocks noGrp="1"/>
          </p:cNvGraphicFramePr>
          <p:nvPr>
            <p:ph idx="1"/>
          </p:nvPr>
        </p:nvGraphicFramePr>
        <p:xfrm>
          <a:off x="357158" y="1928801"/>
          <a:ext cx="6715173" cy="3060697"/>
        </p:xfrm>
        <a:graphic>
          <a:graphicData uri="http://schemas.openxmlformats.org/drawingml/2006/table">
            <a:tbl>
              <a:tblPr/>
              <a:tblGrid>
                <a:gridCol w="380548"/>
                <a:gridCol w="2120806"/>
                <a:gridCol w="837348"/>
                <a:gridCol w="2294689"/>
                <a:gridCol w="1081782"/>
              </a:tblGrid>
              <a:tr h="77561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№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Наименование объекта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Е, мВ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</a:t>
                      </a: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NO</a:t>
                      </a: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 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стандартных растворов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Е, мВ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780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Картофель волгоградский 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360</a:t>
                      </a:r>
                      <a:endParaRPr lang="ru-RU" sz="14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 </a:t>
                      </a:r>
                      <a:r>
                        <a:rPr lang="ru-RU" sz="1600" b="1" baseline="30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–5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436</a:t>
                      </a:r>
                      <a:endParaRPr lang="ru-RU" sz="14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780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Картофель </a:t>
                      </a:r>
                      <a:r>
                        <a:rPr lang="ru-RU" sz="1600" b="1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акушинский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357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 </a:t>
                      </a:r>
                      <a:r>
                        <a:rPr lang="ru-RU" sz="1600" b="1" baseline="30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–4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403</a:t>
                      </a:r>
                      <a:endParaRPr lang="ru-RU" sz="14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780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4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Кинза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местная 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326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 </a:t>
                      </a:r>
                      <a:r>
                        <a:rPr lang="ru-RU" sz="1600" b="1" baseline="30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–3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356</a:t>
                      </a:r>
                      <a:endParaRPr lang="ru-RU" sz="14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780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4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Укроп местный </a:t>
                      </a:r>
                      <a:endParaRPr lang="ru-RU" sz="14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312</a:t>
                      </a:r>
                      <a:endParaRPr lang="ru-RU" sz="14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 </a:t>
                      </a:r>
                      <a:r>
                        <a:rPr lang="ru-RU" sz="1600" b="1" baseline="30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–2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302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780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4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Петрушка бакинская </a:t>
                      </a:r>
                      <a:endParaRPr lang="ru-RU" sz="14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299</a:t>
                      </a:r>
                      <a:endParaRPr lang="ru-RU" sz="14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 </a:t>
                      </a:r>
                      <a:r>
                        <a:rPr lang="ru-RU" sz="1600" b="1" baseline="30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–1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245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357158" y="571480"/>
            <a:ext cx="550072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            </a:t>
            </a:r>
            <a:r>
              <a:rPr lang="ru-RU" sz="20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b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09558" y="723880"/>
            <a:ext cx="55007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 </a:t>
            </a:r>
            <a:endParaRPr lang="ru-RU" sz="2000" b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09558" y="723880"/>
            <a:ext cx="55007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 </a:t>
            </a:r>
            <a:endParaRPr lang="ru-RU" sz="2000" b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1142976" y="428604"/>
            <a:ext cx="535785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Результаты исследования.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pedsovet.su/_ld/293/14087507.jpg"/>
          <p:cNvPicPr>
            <a:picLocks noChangeAspect="1" noChangeArrowheads="1"/>
          </p:cNvPicPr>
          <p:nvPr/>
        </p:nvPicPr>
        <p:blipFill>
          <a:blip r:embed="rId3"/>
          <a:srcRect b="6249"/>
          <a:stretch>
            <a:fillRect/>
          </a:stretch>
        </p:blipFill>
        <p:spPr bwMode="auto">
          <a:xfrm>
            <a:off x="0" y="0"/>
            <a:ext cx="9143936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57158" y="571480"/>
            <a:ext cx="550072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            </a:t>
            </a:r>
            <a:r>
              <a:rPr lang="ru-RU" sz="20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b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745" name="Picture 1" descr="C:\Documents and Settings\Администратор\Рабочий стол\график.jpg"/>
          <p:cNvPicPr>
            <a:picLocks noChangeAspect="1" noChangeArrowheads="1"/>
          </p:cNvPicPr>
          <p:nvPr/>
        </p:nvPicPr>
        <p:blipFill>
          <a:blip r:embed="rId4"/>
          <a:srcRect l="3750" t="46672" r="9999" b="6065"/>
          <a:stretch>
            <a:fillRect/>
          </a:stretch>
        </p:blipFill>
        <p:spPr bwMode="auto">
          <a:xfrm>
            <a:off x="428596" y="1428736"/>
            <a:ext cx="6572296" cy="507209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1142976" y="428604"/>
            <a:ext cx="535785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Градуировочный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график активности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нитрат-ионов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pedsovet.su/_ld/293/14087507.jpg"/>
          <p:cNvPicPr>
            <a:picLocks noChangeAspect="1" noChangeArrowheads="1"/>
          </p:cNvPicPr>
          <p:nvPr/>
        </p:nvPicPr>
        <p:blipFill>
          <a:blip r:embed="rId3"/>
          <a:srcRect b="6249"/>
          <a:stretch>
            <a:fillRect/>
          </a:stretch>
        </p:blipFill>
        <p:spPr bwMode="auto">
          <a:xfrm>
            <a:off x="0" y="0"/>
            <a:ext cx="9143936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57158" y="571480"/>
            <a:ext cx="550072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            </a:t>
            </a:r>
            <a:r>
              <a:rPr lang="ru-RU" sz="20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b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1142976" y="428604"/>
            <a:ext cx="535785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Расчеты содержания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нитрат-ионов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в объектах анализа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</p:txBody>
      </p:sp>
      <p:pic>
        <p:nvPicPr>
          <p:cNvPr id="16" name="Содержимое 15" descr="C:\Documents and Settings\Администратор\Мои документы\Мои рисунки\расчеты.jpg"/>
          <p:cNvPicPr>
            <a:picLocks noGrp="1"/>
          </p:cNvPicPr>
          <p:nvPr>
            <p:ph idx="1"/>
          </p:nvPr>
        </p:nvPicPr>
        <p:blipFill>
          <a:blip r:embed="rId4">
            <a:lum bright="-25000" contrast="47000"/>
          </a:blip>
          <a:srcRect l="11064" t="2619" r="23503" b="61972"/>
          <a:stretch>
            <a:fillRect/>
          </a:stretch>
        </p:blipFill>
        <p:spPr bwMode="auto">
          <a:xfrm>
            <a:off x="214282" y="1428736"/>
            <a:ext cx="6215106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pedsovet.su/_ld/293/14087507.jpg"/>
          <p:cNvPicPr>
            <a:picLocks noChangeAspect="1" noChangeArrowheads="1"/>
          </p:cNvPicPr>
          <p:nvPr/>
        </p:nvPicPr>
        <p:blipFill>
          <a:blip r:embed="rId3"/>
          <a:srcRect b="6249"/>
          <a:stretch>
            <a:fillRect/>
          </a:stretch>
        </p:blipFill>
        <p:spPr bwMode="auto">
          <a:xfrm>
            <a:off x="0" y="0"/>
            <a:ext cx="9143936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57158" y="571480"/>
            <a:ext cx="550072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            </a:t>
            </a:r>
            <a:r>
              <a:rPr lang="ru-RU" sz="20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b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1142976" y="428604"/>
            <a:ext cx="535785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</p:txBody>
      </p:sp>
      <p:pic>
        <p:nvPicPr>
          <p:cNvPr id="9" name="Содержимое 8" descr="C:\Documents and Settings\Администратор\Мои документы\Мои рисунки\расчеты.jpg"/>
          <p:cNvPicPr>
            <a:picLocks noGrp="1"/>
          </p:cNvPicPr>
          <p:nvPr>
            <p:ph idx="1"/>
          </p:nvPr>
        </p:nvPicPr>
        <p:blipFill>
          <a:blip r:embed="rId4">
            <a:lum bright="-25000" contrast="47000"/>
          </a:blip>
          <a:srcRect l="11064" t="38142" r="23503" b="6866"/>
          <a:stretch>
            <a:fillRect/>
          </a:stretch>
        </p:blipFill>
        <p:spPr bwMode="auto">
          <a:xfrm>
            <a:off x="285720" y="571480"/>
            <a:ext cx="5857916" cy="5929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pedsovet.su/_ld/293/14087507.jpg"/>
          <p:cNvPicPr>
            <a:picLocks noChangeAspect="1" noChangeArrowheads="1"/>
          </p:cNvPicPr>
          <p:nvPr/>
        </p:nvPicPr>
        <p:blipFill>
          <a:blip r:embed="rId3"/>
          <a:srcRect b="6249"/>
          <a:stretch>
            <a:fillRect/>
          </a:stretch>
        </p:blipFill>
        <p:spPr bwMode="auto">
          <a:xfrm>
            <a:off x="0" y="0"/>
            <a:ext cx="9143936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57158" y="571480"/>
            <a:ext cx="550072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            </a:t>
            </a:r>
            <a:r>
              <a:rPr lang="ru-RU" sz="20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b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1142976" y="428604"/>
            <a:ext cx="535785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ПДК нитратов</a:t>
            </a:r>
            <a:r>
              <a:rPr kumimoji="0" lang="ru-RU" sz="2800" b="0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в овощах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</p:txBody>
      </p:sp>
      <p:pic>
        <p:nvPicPr>
          <p:cNvPr id="37890" name="Picture 2" descr="H:\Камиль\таблица\image.png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lum bright="-26000" contrast="35000"/>
          </a:blip>
          <a:srcRect r="38158"/>
          <a:stretch>
            <a:fillRect/>
          </a:stretch>
        </p:blipFill>
        <p:spPr bwMode="auto">
          <a:xfrm>
            <a:off x="1857356" y="1142984"/>
            <a:ext cx="4038929" cy="45005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Documents and Settings\203\Рабочий стол\Гм\image-1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87493" y="214290"/>
            <a:ext cx="8742225" cy="642942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pedsovet.su/_ld/293/14087507.jpg"/>
          <p:cNvPicPr>
            <a:picLocks noChangeAspect="1" noChangeArrowheads="1"/>
          </p:cNvPicPr>
          <p:nvPr/>
        </p:nvPicPr>
        <p:blipFill>
          <a:blip r:embed="rId2"/>
          <a:srcRect b="6249"/>
          <a:stretch>
            <a:fillRect/>
          </a:stretch>
        </p:blipFill>
        <p:spPr bwMode="auto">
          <a:xfrm>
            <a:off x="0" y="0"/>
            <a:ext cx="9143936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1857364"/>
            <a:ext cx="7772400" cy="2786081"/>
          </a:xfrm>
        </p:spPr>
        <p:txBody>
          <a:bodyPr>
            <a:noAutofit/>
          </a:bodyPr>
          <a:lstStyle/>
          <a:p>
            <a:r>
              <a:rPr lang="ru-RU" sz="8000" dirty="0" smtClean="0">
                <a:solidFill>
                  <a:srgbClr val="FF0000"/>
                </a:solidFill>
                <a:latin typeface="Palatino Linotype" pitchFamily="18" charset="0"/>
              </a:rPr>
              <a:t>Спасибо за внимание </a:t>
            </a:r>
            <a:endParaRPr lang="ru-RU" sz="8000" dirty="0">
              <a:solidFill>
                <a:srgbClr val="FF0000"/>
              </a:solidFill>
              <a:latin typeface="Palatino Linotype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://pedsovet.su/_ld/293/14087507.jpg"/>
          <p:cNvPicPr>
            <a:picLocks noChangeAspect="1" noChangeArrowheads="1"/>
          </p:cNvPicPr>
          <p:nvPr/>
        </p:nvPicPr>
        <p:blipFill>
          <a:blip r:embed="rId3"/>
          <a:srcRect b="6249"/>
          <a:stretch>
            <a:fillRect/>
          </a:stretch>
        </p:blipFill>
        <p:spPr bwMode="auto">
          <a:xfrm>
            <a:off x="64" y="0"/>
            <a:ext cx="9143936" cy="6858000"/>
          </a:xfrm>
          <a:prstGeom prst="rect">
            <a:avLst/>
          </a:prstGeom>
          <a:noFill/>
        </p:spPr>
      </p:pic>
      <p:pic>
        <p:nvPicPr>
          <p:cNvPr id="3076" name="Picture 4" descr="http://www.mycharm.ru/pics/03062014/veg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786" y="2571744"/>
            <a:ext cx="4511874" cy="2857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142844" y="714356"/>
            <a:ext cx="635798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Определение нитратов в овощах методом 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ионометрии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и пути их снижения.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pedsovet.su/_ld/293/14087507.jpg"/>
          <p:cNvPicPr>
            <a:picLocks noChangeAspect="1" noChangeArrowheads="1"/>
          </p:cNvPicPr>
          <p:nvPr/>
        </p:nvPicPr>
        <p:blipFill>
          <a:blip r:embed="rId2"/>
          <a:srcRect b="6249"/>
          <a:stretch>
            <a:fillRect/>
          </a:stretch>
        </p:blipFill>
        <p:spPr bwMode="auto">
          <a:xfrm>
            <a:off x="0" y="0"/>
            <a:ext cx="9143936" cy="6858000"/>
          </a:xfrm>
          <a:prstGeom prst="rect">
            <a:avLst/>
          </a:prstGeom>
          <a:noFill/>
        </p:spPr>
      </p:pic>
      <p:pic>
        <p:nvPicPr>
          <p:cNvPr id="1027" name="Picture 3" descr="C:\Documents and Settings\203\Рабочий стол\Гм\image-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57166"/>
            <a:ext cx="6072198" cy="564360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pedsovet.su/_ld/293/14087507.jpg"/>
          <p:cNvPicPr>
            <a:picLocks noChangeAspect="1" noChangeArrowheads="1"/>
          </p:cNvPicPr>
          <p:nvPr/>
        </p:nvPicPr>
        <p:blipFill>
          <a:blip r:embed="rId2"/>
          <a:srcRect b="6249"/>
          <a:stretch>
            <a:fillRect/>
          </a:stretch>
        </p:blipFill>
        <p:spPr bwMode="auto">
          <a:xfrm>
            <a:off x="0" y="0"/>
            <a:ext cx="9143936" cy="6858000"/>
          </a:xfrm>
          <a:prstGeom prst="rect">
            <a:avLst/>
          </a:prstGeom>
          <a:noFill/>
        </p:spPr>
      </p:pic>
      <p:pic>
        <p:nvPicPr>
          <p:cNvPr id="1025" name="Picture 1" descr="G:\Камиль\IMG-20161018-WA001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3143248"/>
            <a:ext cx="4643470" cy="34428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214282" y="642918"/>
            <a:ext cx="6143668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u="sng" dirty="0" smtClean="0">
                <a:solidFill>
                  <a:srgbClr val="FF0000"/>
                </a:solidFill>
              </a:rPr>
              <a:t>Объекты исследования:</a:t>
            </a:r>
            <a:r>
              <a:rPr lang="ru-RU" sz="3200" dirty="0" smtClean="0"/>
              <a:t> картошка волгоградская, картошка </a:t>
            </a:r>
            <a:r>
              <a:rPr lang="ru-RU" sz="3200" dirty="0" err="1" smtClean="0"/>
              <a:t>акушинская</a:t>
            </a:r>
            <a:r>
              <a:rPr lang="ru-RU" sz="3200" dirty="0" smtClean="0"/>
              <a:t>, </a:t>
            </a:r>
            <a:r>
              <a:rPr lang="ru-RU" sz="3200" dirty="0" err="1" smtClean="0"/>
              <a:t>кинза</a:t>
            </a:r>
            <a:r>
              <a:rPr lang="ru-RU" sz="3200" dirty="0" smtClean="0"/>
              <a:t> местная, укроп местный , петрушка </a:t>
            </a:r>
            <a:r>
              <a:rPr lang="ru-RU" sz="3200" dirty="0" err="1" smtClean="0"/>
              <a:t>бакинская</a:t>
            </a:r>
            <a:endParaRPr lang="ru-RU" sz="3200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pedsovet.su/_ld/293/14087507.jpg"/>
          <p:cNvPicPr>
            <a:picLocks noChangeAspect="1" noChangeArrowheads="1"/>
          </p:cNvPicPr>
          <p:nvPr/>
        </p:nvPicPr>
        <p:blipFill>
          <a:blip r:embed="rId2"/>
          <a:srcRect b="6249"/>
          <a:stretch>
            <a:fillRect/>
          </a:stretch>
        </p:blipFill>
        <p:spPr bwMode="auto">
          <a:xfrm>
            <a:off x="0" y="0"/>
            <a:ext cx="9143936" cy="6858000"/>
          </a:xfrm>
          <a:prstGeom prst="rect">
            <a:avLst/>
          </a:prstGeom>
          <a:noFill/>
        </p:spPr>
      </p:pic>
      <p:pic>
        <p:nvPicPr>
          <p:cNvPr id="16386" name="Picture 2" descr="G:\Камиль\IMG-20161018-WA002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643050"/>
            <a:ext cx="5491934" cy="40719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214282" y="642918"/>
            <a:ext cx="6143668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u="sng" dirty="0" smtClean="0">
                <a:solidFill>
                  <a:srgbClr val="FF0000"/>
                </a:solidFill>
              </a:rPr>
              <a:t>Оборудование и реактивы:</a:t>
            </a:r>
            <a:endParaRPr lang="ru-RU" sz="3200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pedsovet.su/_ld/293/14087507.jpg"/>
          <p:cNvPicPr>
            <a:picLocks noChangeAspect="1" noChangeArrowheads="1"/>
          </p:cNvPicPr>
          <p:nvPr/>
        </p:nvPicPr>
        <p:blipFill>
          <a:blip r:embed="rId2"/>
          <a:srcRect b="6249"/>
          <a:stretch>
            <a:fillRect/>
          </a:stretch>
        </p:blipFill>
        <p:spPr bwMode="auto">
          <a:xfrm>
            <a:off x="0" y="0"/>
            <a:ext cx="9143936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14282" y="642918"/>
            <a:ext cx="6143668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u="sng" dirty="0" smtClean="0">
                <a:solidFill>
                  <a:srgbClr val="FF0000"/>
                </a:solidFill>
              </a:rPr>
              <a:t>Подготовка объекта к анализу </a:t>
            </a:r>
            <a:r>
              <a:rPr lang="ru-RU" sz="3200" dirty="0" smtClean="0"/>
              <a:t> 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17410" name="Picture 2" descr="G:\Камиль\IMG-20161018-WA001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500306"/>
            <a:ext cx="5286380" cy="39195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pedsovet.su/_ld/293/14087507.jpg"/>
          <p:cNvPicPr>
            <a:picLocks noChangeAspect="1" noChangeArrowheads="1"/>
          </p:cNvPicPr>
          <p:nvPr/>
        </p:nvPicPr>
        <p:blipFill>
          <a:blip r:embed="rId2"/>
          <a:srcRect b="6249"/>
          <a:stretch>
            <a:fillRect/>
          </a:stretch>
        </p:blipFill>
        <p:spPr bwMode="auto">
          <a:xfrm>
            <a:off x="0" y="0"/>
            <a:ext cx="9143936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14282" y="642918"/>
            <a:ext cx="6143668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u="sng" dirty="0" err="1" smtClean="0">
                <a:solidFill>
                  <a:srgbClr val="FF0000"/>
                </a:solidFill>
              </a:rPr>
              <a:t>Ионометрия</a:t>
            </a:r>
            <a:endParaRPr lang="ru-RU" sz="3200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18434" name="AutoShape 2" descr="G:\%D0%9A%D0%B0%D0%BC%D0%B8%D0%BB%D1%8C\IMG-20161018-WA002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436" name="AutoShape 4" descr="G:\%D0%9A%D0%B0%D0%BC%D0%B8%D0%BB%D1%8C\IMG-20161018-WA002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438" name="AutoShape 6" descr="G:\%D0%9A%D0%B0%D0%BC%D0%B8%D0%BB%D1%8C\IMG-20161018-WA002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8439" name="Picture 7" descr="G:\Камиль\IMG-20161018-WA000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1" y="2071678"/>
            <a:ext cx="5299235" cy="39290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pedsovet.su/_ld/293/14087507.jpg"/>
          <p:cNvPicPr>
            <a:picLocks noChangeAspect="1" noChangeArrowheads="1"/>
          </p:cNvPicPr>
          <p:nvPr/>
        </p:nvPicPr>
        <p:blipFill>
          <a:blip r:embed="rId3"/>
          <a:srcRect b="6249"/>
          <a:stretch>
            <a:fillRect/>
          </a:stretch>
        </p:blipFill>
        <p:spPr bwMode="auto">
          <a:xfrm>
            <a:off x="0" y="0"/>
            <a:ext cx="9143936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14282" y="642918"/>
            <a:ext cx="6143668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u="sng" dirty="0" smtClean="0">
                <a:solidFill>
                  <a:srgbClr val="FF0000"/>
                </a:solidFill>
              </a:rPr>
              <a:t> </a:t>
            </a:r>
            <a:endParaRPr lang="ru-RU" sz="3200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18434" name="AutoShape 2" descr="G:\%D0%9A%D0%B0%D0%BC%D0%B8%D0%BB%D1%8C\IMG-20161018-WA002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436" name="AutoShape 4" descr="G:\%D0%9A%D0%B0%D0%BC%D0%B8%D0%BB%D1%8C\IMG-20161018-WA002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438" name="AutoShape 6" descr="G:\%D0%9A%D0%B0%D0%BC%D0%B8%D0%BB%D1%8C\IMG-20161018-WA002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482" name="Picture 2" descr="G:\Камиль\IMG-20161018-WA001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857232"/>
            <a:ext cx="5973682" cy="44291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357158" y="357166"/>
            <a:ext cx="530401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ИЗМЕРЕНИЕ ЭДС В СОЛКЕ ПЕТРУШКИ </a:t>
            </a:r>
            <a:endParaRPr lang="ru-RU" sz="2000" b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pedsovet.su/_ld/293/14087507.jpg"/>
          <p:cNvPicPr>
            <a:picLocks noChangeAspect="1" noChangeArrowheads="1"/>
          </p:cNvPicPr>
          <p:nvPr/>
        </p:nvPicPr>
        <p:blipFill>
          <a:blip r:embed="rId3"/>
          <a:srcRect b="6249"/>
          <a:stretch>
            <a:fillRect/>
          </a:stretch>
        </p:blipFill>
        <p:spPr bwMode="auto">
          <a:xfrm>
            <a:off x="0" y="0"/>
            <a:ext cx="9143936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614998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3100" b="1" u="sng" dirty="0" smtClean="0">
                <a:solidFill>
                  <a:srgbClr val="FF0000"/>
                </a:solidFill>
              </a:rPr>
              <a:t>ИЗМЕРЕНИЕ ЭДС В мВ</a:t>
            </a:r>
            <a:br>
              <a:rPr lang="ru-RU" sz="3100" b="1" u="sng" dirty="0" smtClean="0">
                <a:solidFill>
                  <a:srgbClr val="FF0000"/>
                </a:solidFill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1506" name="Picture 2" descr="G:\Камиль\IMG-20161018-WA000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1643050"/>
            <a:ext cx="5119341" cy="48458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</TotalTime>
  <Words>170</Words>
  <PresentationFormat>Экран (4:3)</PresentationFormat>
  <Paragraphs>93</Paragraphs>
  <Slides>17</Slides>
  <Notes>9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  ИЗМЕРЕНИЕ ЭДС В мВ  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Спасибо за внимание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АА</cp:lastModifiedBy>
  <cp:revision>19</cp:revision>
  <dcterms:modified xsi:type="dcterms:W3CDTF">2016-11-22T13:27:55Z</dcterms:modified>
</cp:coreProperties>
</file>